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2" r:id="rId2"/>
    <p:sldId id="334" r:id="rId3"/>
    <p:sldId id="339" r:id="rId4"/>
    <p:sldId id="336" r:id="rId5"/>
    <p:sldId id="340" r:id="rId6"/>
    <p:sldId id="341" r:id="rId7"/>
    <p:sldId id="338" r:id="rId8"/>
    <p:sldId id="343" r:id="rId9"/>
    <p:sldId id="344" r:id="rId10"/>
    <p:sldId id="353" r:id="rId11"/>
    <p:sldId id="355" r:id="rId12"/>
    <p:sldId id="346" r:id="rId13"/>
    <p:sldId id="268" r:id="rId14"/>
    <p:sldId id="271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7" r:id="rId27"/>
    <p:sldId id="326" r:id="rId28"/>
    <p:sldId id="328" r:id="rId29"/>
    <p:sldId id="329" r:id="rId30"/>
    <p:sldId id="330" r:id="rId31"/>
    <p:sldId id="331" r:id="rId32"/>
    <p:sldId id="332" r:id="rId33"/>
    <p:sldId id="333" r:id="rId34"/>
    <p:sldId id="265" r:id="rId35"/>
    <p:sldId id="267" r:id="rId36"/>
    <p:sldId id="348" r:id="rId37"/>
    <p:sldId id="349" r:id="rId38"/>
    <p:sldId id="354" r:id="rId39"/>
    <p:sldId id="351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n Leimontas" initials="RL" lastIdx="1" clrIdx="0">
    <p:extLst>
      <p:ext uri="{19B8F6BF-5375-455C-9EA6-DF929625EA0E}">
        <p15:presenceInfo xmlns:p15="http://schemas.microsoft.com/office/powerpoint/2012/main" userId="S-1-5-21-3840483907-1679308470-1337594496-46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7F"/>
    <a:srgbClr val="7E9C31"/>
    <a:srgbClr val="5D7430"/>
    <a:srgbClr val="F3F8E8"/>
    <a:srgbClr val="F3F3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369" autoAdjust="0"/>
  </p:normalViewPr>
  <p:slideViewPr>
    <p:cSldViewPr snapToGrid="0" showGuides="1">
      <p:cViewPr varScale="1">
        <p:scale>
          <a:sx n="67" d="100"/>
          <a:sy n="67" d="100"/>
        </p:scale>
        <p:origin x="822" y="72"/>
      </p:cViewPr>
      <p:guideLst>
        <p:guide pos="3863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BB9F4-85CB-4999-8B96-9DEB202CA485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A6A673EC-618B-4A9F-B354-88237152E584}">
      <dgm:prSet phldrT="[Texto]"/>
      <dgm:spPr/>
      <dgm:t>
        <a:bodyPr/>
        <a:lstStyle/>
        <a:p>
          <a:r>
            <a:rPr lang="pt-BR" dirty="0"/>
            <a:t>13 clusters</a:t>
          </a:r>
        </a:p>
      </dgm:t>
    </dgm:pt>
    <dgm:pt modelId="{A4EE989F-82ED-4713-B5FD-90D49552B840}" type="parTrans" cxnId="{5122646F-8409-47A9-B896-0F633A7B4F74}">
      <dgm:prSet/>
      <dgm:spPr/>
      <dgm:t>
        <a:bodyPr/>
        <a:lstStyle/>
        <a:p>
          <a:endParaRPr lang="pt-BR"/>
        </a:p>
      </dgm:t>
    </dgm:pt>
    <dgm:pt modelId="{F47F3A8D-77A1-445B-9468-2EED292AD65A}" type="sibTrans" cxnId="{5122646F-8409-47A9-B896-0F633A7B4F74}">
      <dgm:prSet/>
      <dgm:spPr/>
      <dgm:t>
        <a:bodyPr/>
        <a:lstStyle/>
        <a:p>
          <a:endParaRPr lang="pt-BR"/>
        </a:p>
      </dgm:t>
    </dgm:pt>
    <dgm:pt modelId="{C887232D-0070-4790-9EAB-94FB213973A7}">
      <dgm:prSet phldrT="[Texto]"/>
      <dgm:spPr/>
      <dgm:t>
        <a:bodyPr/>
        <a:lstStyle/>
        <a:p>
          <a:r>
            <a:rPr lang="pt-BR" dirty="0"/>
            <a:t>28 complexos</a:t>
          </a:r>
        </a:p>
      </dgm:t>
    </dgm:pt>
    <dgm:pt modelId="{68630140-AD93-43D4-92E4-E88541FBA7C1}" type="parTrans" cxnId="{1206F6BC-4C4C-4B28-8871-6599024E1121}">
      <dgm:prSet/>
      <dgm:spPr/>
      <dgm:t>
        <a:bodyPr/>
        <a:lstStyle/>
        <a:p>
          <a:endParaRPr lang="pt-BR"/>
        </a:p>
      </dgm:t>
    </dgm:pt>
    <dgm:pt modelId="{E4A1FE13-1E7B-4956-9774-01D88F715568}" type="sibTrans" cxnId="{1206F6BC-4C4C-4B28-8871-6599024E1121}">
      <dgm:prSet/>
      <dgm:spPr/>
      <dgm:t>
        <a:bodyPr/>
        <a:lstStyle/>
        <a:p>
          <a:endParaRPr lang="pt-BR"/>
        </a:p>
      </dgm:t>
    </dgm:pt>
    <dgm:pt modelId="{BECBBC17-8CA5-4703-BB80-E644FFF0A59B}">
      <dgm:prSet phldrT="[Texto]"/>
      <dgm:spPr/>
      <dgm:t>
        <a:bodyPr/>
        <a:lstStyle/>
        <a:p>
          <a:r>
            <a:rPr lang="pt-BR" dirty="0"/>
            <a:t>127 portos e terminais</a:t>
          </a:r>
        </a:p>
      </dgm:t>
    </dgm:pt>
    <dgm:pt modelId="{F8507D57-C2A0-4C13-A1FE-F4123CE8AEF3}" type="parTrans" cxnId="{AAA759FB-D610-43E0-BEFA-8142DBD2917D}">
      <dgm:prSet/>
      <dgm:spPr/>
      <dgm:t>
        <a:bodyPr/>
        <a:lstStyle/>
        <a:p>
          <a:endParaRPr lang="pt-BR"/>
        </a:p>
      </dgm:t>
    </dgm:pt>
    <dgm:pt modelId="{9CA67ACF-6DAB-47CE-A41E-93D797FF00D3}" type="sibTrans" cxnId="{AAA759FB-D610-43E0-BEFA-8142DBD2917D}">
      <dgm:prSet/>
      <dgm:spPr/>
      <dgm:t>
        <a:bodyPr/>
        <a:lstStyle/>
        <a:p>
          <a:endParaRPr lang="pt-BR"/>
        </a:p>
      </dgm:t>
    </dgm:pt>
    <dgm:pt modelId="{7C552509-F009-4E31-A212-056A80991D0D}" type="pres">
      <dgm:prSet presAssocID="{FCCBB9F4-85CB-4999-8B96-9DEB202CA48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3FC77FD-BDDE-4CFD-A0E3-187AA3FE345F}" type="pres">
      <dgm:prSet presAssocID="{A6A673EC-618B-4A9F-B354-88237152E584}" presName="circle1" presStyleLbl="node1" presStyleIdx="0" presStyleCnt="3"/>
      <dgm:spPr/>
    </dgm:pt>
    <dgm:pt modelId="{4DB6219E-0881-46C5-931F-CD4425B5DFC9}" type="pres">
      <dgm:prSet presAssocID="{A6A673EC-618B-4A9F-B354-88237152E584}" presName="space" presStyleCnt="0"/>
      <dgm:spPr/>
    </dgm:pt>
    <dgm:pt modelId="{B53DC153-0D4D-4C1E-9F38-FB410302AA92}" type="pres">
      <dgm:prSet presAssocID="{A6A673EC-618B-4A9F-B354-88237152E584}" presName="rect1" presStyleLbl="alignAcc1" presStyleIdx="0" presStyleCnt="3" custLinFactNeighborX="316"/>
      <dgm:spPr/>
      <dgm:t>
        <a:bodyPr/>
        <a:lstStyle/>
        <a:p>
          <a:endParaRPr lang="pt-BR"/>
        </a:p>
      </dgm:t>
    </dgm:pt>
    <dgm:pt modelId="{5D1F3119-99F4-495D-A926-D5FF1D45EFC6}" type="pres">
      <dgm:prSet presAssocID="{C887232D-0070-4790-9EAB-94FB213973A7}" presName="vertSpace2" presStyleLbl="node1" presStyleIdx="0" presStyleCnt="3"/>
      <dgm:spPr/>
    </dgm:pt>
    <dgm:pt modelId="{981D6D7B-8EF9-4FAC-8AA9-B2E8F3B40F18}" type="pres">
      <dgm:prSet presAssocID="{C887232D-0070-4790-9EAB-94FB213973A7}" presName="circle2" presStyleLbl="node1" presStyleIdx="1" presStyleCnt="3"/>
      <dgm:spPr/>
    </dgm:pt>
    <dgm:pt modelId="{ABEADFDD-52E0-46D8-BC1B-369AA6D4B956}" type="pres">
      <dgm:prSet presAssocID="{C887232D-0070-4790-9EAB-94FB213973A7}" presName="rect2" presStyleLbl="alignAcc1" presStyleIdx="1" presStyleCnt="3"/>
      <dgm:spPr/>
      <dgm:t>
        <a:bodyPr/>
        <a:lstStyle/>
        <a:p>
          <a:endParaRPr lang="pt-BR"/>
        </a:p>
      </dgm:t>
    </dgm:pt>
    <dgm:pt modelId="{CD0D6914-96B7-41F7-B649-51E9964A3D29}" type="pres">
      <dgm:prSet presAssocID="{BECBBC17-8CA5-4703-BB80-E644FFF0A59B}" presName="vertSpace3" presStyleLbl="node1" presStyleIdx="1" presStyleCnt="3"/>
      <dgm:spPr/>
    </dgm:pt>
    <dgm:pt modelId="{41F0340B-65E5-410D-B363-889940EDAD53}" type="pres">
      <dgm:prSet presAssocID="{BECBBC17-8CA5-4703-BB80-E644FFF0A59B}" presName="circle3" presStyleLbl="node1" presStyleIdx="2" presStyleCnt="3"/>
      <dgm:spPr/>
    </dgm:pt>
    <dgm:pt modelId="{4D396AA7-82ED-4B9B-8207-F1D0B21850EF}" type="pres">
      <dgm:prSet presAssocID="{BECBBC17-8CA5-4703-BB80-E644FFF0A59B}" presName="rect3" presStyleLbl="alignAcc1" presStyleIdx="2" presStyleCnt="3"/>
      <dgm:spPr/>
      <dgm:t>
        <a:bodyPr/>
        <a:lstStyle/>
        <a:p>
          <a:endParaRPr lang="pt-BR"/>
        </a:p>
      </dgm:t>
    </dgm:pt>
    <dgm:pt modelId="{8269EF5A-E9D8-4631-A006-16EF41F7F7B0}" type="pres">
      <dgm:prSet presAssocID="{A6A673EC-618B-4A9F-B354-88237152E584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15161E-98E6-4293-AD45-A0B13D495A7F}" type="pres">
      <dgm:prSet presAssocID="{C887232D-0070-4790-9EAB-94FB213973A7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5ABD81-1977-4EFA-96D8-A5EB4B104E2C}" type="pres">
      <dgm:prSet presAssocID="{BECBBC17-8CA5-4703-BB80-E644FFF0A59B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122646F-8409-47A9-B896-0F633A7B4F74}" srcId="{FCCBB9F4-85CB-4999-8B96-9DEB202CA485}" destId="{A6A673EC-618B-4A9F-B354-88237152E584}" srcOrd="0" destOrd="0" parTransId="{A4EE989F-82ED-4713-B5FD-90D49552B840}" sibTransId="{F47F3A8D-77A1-445B-9468-2EED292AD65A}"/>
    <dgm:cxn modelId="{D011F56E-D356-4D5F-B31C-95F2A20CF354}" type="presOf" srcId="{A6A673EC-618B-4A9F-B354-88237152E584}" destId="{8269EF5A-E9D8-4631-A006-16EF41F7F7B0}" srcOrd="1" destOrd="0" presId="urn:microsoft.com/office/officeart/2005/8/layout/target3"/>
    <dgm:cxn modelId="{1206F6BC-4C4C-4B28-8871-6599024E1121}" srcId="{FCCBB9F4-85CB-4999-8B96-9DEB202CA485}" destId="{C887232D-0070-4790-9EAB-94FB213973A7}" srcOrd="1" destOrd="0" parTransId="{68630140-AD93-43D4-92E4-E88541FBA7C1}" sibTransId="{E4A1FE13-1E7B-4956-9774-01D88F715568}"/>
    <dgm:cxn modelId="{8A50A962-E4CE-4716-86AC-CCC5E7B10E64}" type="presOf" srcId="{FCCBB9F4-85CB-4999-8B96-9DEB202CA485}" destId="{7C552509-F009-4E31-A212-056A80991D0D}" srcOrd="0" destOrd="0" presId="urn:microsoft.com/office/officeart/2005/8/layout/target3"/>
    <dgm:cxn modelId="{EB045618-AC47-4150-A280-43EAA4F48E45}" type="presOf" srcId="{C887232D-0070-4790-9EAB-94FB213973A7}" destId="{ABEADFDD-52E0-46D8-BC1B-369AA6D4B956}" srcOrd="0" destOrd="0" presId="urn:microsoft.com/office/officeart/2005/8/layout/target3"/>
    <dgm:cxn modelId="{30CE0004-B78B-428B-836F-A9822E9E33C5}" type="presOf" srcId="{BECBBC17-8CA5-4703-BB80-E644FFF0A59B}" destId="{4D396AA7-82ED-4B9B-8207-F1D0B21850EF}" srcOrd="0" destOrd="0" presId="urn:microsoft.com/office/officeart/2005/8/layout/target3"/>
    <dgm:cxn modelId="{397D4DB1-2C00-4B42-BC4E-E0AD8E35C88A}" type="presOf" srcId="{BECBBC17-8CA5-4703-BB80-E644FFF0A59B}" destId="{225ABD81-1977-4EFA-96D8-A5EB4B104E2C}" srcOrd="1" destOrd="0" presId="urn:microsoft.com/office/officeart/2005/8/layout/target3"/>
    <dgm:cxn modelId="{AAA759FB-D610-43E0-BEFA-8142DBD2917D}" srcId="{FCCBB9F4-85CB-4999-8B96-9DEB202CA485}" destId="{BECBBC17-8CA5-4703-BB80-E644FFF0A59B}" srcOrd="2" destOrd="0" parTransId="{F8507D57-C2A0-4C13-A1FE-F4123CE8AEF3}" sibTransId="{9CA67ACF-6DAB-47CE-A41E-93D797FF00D3}"/>
    <dgm:cxn modelId="{6AA1E2D2-A65F-487A-A87D-CABE0C4FE776}" type="presOf" srcId="{C887232D-0070-4790-9EAB-94FB213973A7}" destId="{2015161E-98E6-4293-AD45-A0B13D495A7F}" srcOrd="1" destOrd="0" presId="urn:microsoft.com/office/officeart/2005/8/layout/target3"/>
    <dgm:cxn modelId="{97217946-83D4-4F07-8EE5-115BFB7756EE}" type="presOf" srcId="{A6A673EC-618B-4A9F-B354-88237152E584}" destId="{B53DC153-0D4D-4C1E-9F38-FB410302AA92}" srcOrd="0" destOrd="0" presId="urn:microsoft.com/office/officeart/2005/8/layout/target3"/>
    <dgm:cxn modelId="{AA6D5750-198D-489C-B8DC-B8558916E7A4}" type="presParOf" srcId="{7C552509-F009-4E31-A212-056A80991D0D}" destId="{C3FC77FD-BDDE-4CFD-A0E3-187AA3FE345F}" srcOrd="0" destOrd="0" presId="urn:microsoft.com/office/officeart/2005/8/layout/target3"/>
    <dgm:cxn modelId="{3CA3FC7C-387B-4EE6-A3BA-06B1CD341E57}" type="presParOf" srcId="{7C552509-F009-4E31-A212-056A80991D0D}" destId="{4DB6219E-0881-46C5-931F-CD4425B5DFC9}" srcOrd="1" destOrd="0" presId="urn:microsoft.com/office/officeart/2005/8/layout/target3"/>
    <dgm:cxn modelId="{EFE1098A-CDC8-4BCB-86C8-2C603B36A30F}" type="presParOf" srcId="{7C552509-F009-4E31-A212-056A80991D0D}" destId="{B53DC153-0D4D-4C1E-9F38-FB410302AA92}" srcOrd="2" destOrd="0" presId="urn:microsoft.com/office/officeart/2005/8/layout/target3"/>
    <dgm:cxn modelId="{4958B557-F7C1-41E8-A7E7-8AA7928A7706}" type="presParOf" srcId="{7C552509-F009-4E31-A212-056A80991D0D}" destId="{5D1F3119-99F4-495D-A926-D5FF1D45EFC6}" srcOrd="3" destOrd="0" presId="urn:microsoft.com/office/officeart/2005/8/layout/target3"/>
    <dgm:cxn modelId="{07F3E9D6-9144-4CB4-9D33-17C9F63887BE}" type="presParOf" srcId="{7C552509-F009-4E31-A212-056A80991D0D}" destId="{981D6D7B-8EF9-4FAC-8AA9-B2E8F3B40F18}" srcOrd="4" destOrd="0" presId="urn:microsoft.com/office/officeart/2005/8/layout/target3"/>
    <dgm:cxn modelId="{CFFB280F-AF87-4641-9B61-D3C6F281D307}" type="presParOf" srcId="{7C552509-F009-4E31-A212-056A80991D0D}" destId="{ABEADFDD-52E0-46D8-BC1B-369AA6D4B956}" srcOrd="5" destOrd="0" presId="urn:microsoft.com/office/officeart/2005/8/layout/target3"/>
    <dgm:cxn modelId="{84220AEF-2144-400E-B2E5-9E75CD98CCBE}" type="presParOf" srcId="{7C552509-F009-4E31-A212-056A80991D0D}" destId="{CD0D6914-96B7-41F7-B649-51E9964A3D29}" srcOrd="6" destOrd="0" presId="urn:microsoft.com/office/officeart/2005/8/layout/target3"/>
    <dgm:cxn modelId="{5243D120-06E9-45C5-A191-6FDEF50411A1}" type="presParOf" srcId="{7C552509-F009-4E31-A212-056A80991D0D}" destId="{41F0340B-65E5-410D-B363-889940EDAD53}" srcOrd="7" destOrd="0" presId="urn:microsoft.com/office/officeart/2005/8/layout/target3"/>
    <dgm:cxn modelId="{502FCAE3-DB27-467B-B7F4-908BEBE02A5C}" type="presParOf" srcId="{7C552509-F009-4E31-A212-056A80991D0D}" destId="{4D396AA7-82ED-4B9B-8207-F1D0B21850EF}" srcOrd="8" destOrd="0" presId="urn:microsoft.com/office/officeart/2005/8/layout/target3"/>
    <dgm:cxn modelId="{51BDBAB2-F286-4229-B9E0-536B32964A94}" type="presParOf" srcId="{7C552509-F009-4E31-A212-056A80991D0D}" destId="{8269EF5A-E9D8-4631-A006-16EF41F7F7B0}" srcOrd="9" destOrd="0" presId="urn:microsoft.com/office/officeart/2005/8/layout/target3"/>
    <dgm:cxn modelId="{B6CEF976-C55E-4421-AADC-B8BB38C9F5CC}" type="presParOf" srcId="{7C552509-F009-4E31-A212-056A80991D0D}" destId="{2015161E-98E6-4293-AD45-A0B13D495A7F}" srcOrd="10" destOrd="0" presId="urn:microsoft.com/office/officeart/2005/8/layout/target3"/>
    <dgm:cxn modelId="{7005016F-632C-4D5B-B47C-1AACA9718011}" type="presParOf" srcId="{7C552509-F009-4E31-A212-056A80991D0D}" destId="{225ABD81-1977-4EFA-96D8-A5EB4B104E2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C77FD-BDDE-4CFD-A0E3-187AA3FE345F}">
      <dsp:nvSpPr>
        <dsp:cNvPr id="0" name=""/>
        <dsp:cNvSpPr/>
      </dsp:nvSpPr>
      <dsp:spPr>
        <a:xfrm>
          <a:off x="0" y="0"/>
          <a:ext cx="1337250" cy="133725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DC153-0D4D-4C1E-9F38-FB410302AA92}">
      <dsp:nvSpPr>
        <dsp:cNvPr id="0" name=""/>
        <dsp:cNvSpPr/>
      </dsp:nvSpPr>
      <dsp:spPr>
        <a:xfrm>
          <a:off x="668625" y="0"/>
          <a:ext cx="4586682" cy="1337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13 clusters</a:t>
          </a:r>
        </a:p>
      </dsp:txBody>
      <dsp:txXfrm>
        <a:off x="668625" y="0"/>
        <a:ext cx="4586682" cy="401175"/>
      </dsp:txXfrm>
    </dsp:sp>
    <dsp:sp modelId="{981D6D7B-8EF9-4FAC-8AA9-B2E8F3B40F18}">
      <dsp:nvSpPr>
        <dsp:cNvPr id="0" name=""/>
        <dsp:cNvSpPr/>
      </dsp:nvSpPr>
      <dsp:spPr>
        <a:xfrm>
          <a:off x="234019" y="401175"/>
          <a:ext cx="869211" cy="86921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ADFDD-52E0-46D8-BC1B-369AA6D4B956}">
      <dsp:nvSpPr>
        <dsp:cNvPr id="0" name=""/>
        <dsp:cNvSpPr/>
      </dsp:nvSpPr>
      <dsp:spPr>
        <a:xfrm>
          <a:off x="668625" y="401175"/>
          <a:ext cx="4586682" cy="8692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28 complexos</a:t>
          </a:r>
        </a:p>
      </dsp:txBody>
      <dsp:txXfrm>
        <a:off x="668625" y="401175"/>
        <a:ext cx="4586682" cy="401174"/>
      </dsp:txXfrm>
    </dsp:sp>
    <dsp:sp modelId="{41F0340B-65E5-410D-B363-889940EDAD53}">
      <dsp:nvSpPr>
        <dsp:cNvPr id="0" name=""/>
        <dsp:cNvSpPr/>
      </dsp:nvSpPr>
      <dsp:spPr>
        <a:xfrm>
          <a:off x="468037" y="802350"/>
          <a:ext cx="401174" cy="40117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96AA7-82ED-4B9B-8207-F1D0B21850EF}">
      <dsp:nvSpPr>
        <dsp:cNvPr id="0" name=""/>
        <dsp:cNvSpPr/>
      </dsp:nvSpPr>
      <dsp:spPr>
        <a:xfrm>
          <a:off x="668625" y="802350"/>
          <a:ext cx="4586682" cy="4011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127 portos e terminais</a:t>
          </a:r>
        </a:p>
      </dsp:txBody>
      <dsp:txXfrm>
        <a:off x="668625" y="802350"/>
        <a:ext cx="4586682" cy="401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5EB4E-C9E7-4DFD-AA82-C92253F8798F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1356A-9026-485F-9E11-99461B15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22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898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60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96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290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725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124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671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196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265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01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115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643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464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747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390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660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766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71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53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66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24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56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82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72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80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24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1356A-9026-485F-9E11-99461B1553F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46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70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4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1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59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59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80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84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98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23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8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64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B2C3D-7BE1-4EF4-BB1C-3C0E68C18D5D}" type="datetimeFigureOut">
              <a:rPr lang="pt-BR" smtClean="0"/>
              <a:t>30/09/2021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BCF43-7B33-4869-AE13-89C8C928E8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9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image" Target="../media/image101.jpg"/><Relationship Id="rId18" Type="http://schemas.openxmlformats.org/officeDocument/2006/relationships/image" Target="../media/image106.jpg"/><Relationship Id="rId26" Type="http://schemas.openxmlformats.org/officeDocument/2006/relationships/image" Target="../media/image114.png"/><Relationship Id="rId3" Type="http://schemas.openxmlformats.org/officeDocument/2006/relationships/image" Target="../media/image91.jpeg"/><Relationship Id="rId21" Type="http://schemas.openxmlformats.org/officeDocument/2006/relationships/image" Target="../media/image109.jpg"/><Relationship Id="rId7" Type="http://schemas.openxmlformats.org/officeDocument/2006/relationships/image" Target="../media/image95.jpg"/><Relationship Id="rId12" Type="http://schemas.openxmlformats.org/officeDocument/2006/relationships/image" Target="../media/image100.jpg"/><Relationship Id="rId17" Type="http://schemas.openxmlformats.org/officeDocument/2006/relationships/image" Target="../media/image105.jp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4.jpg"/><Relationship Id="rId20" Type="http://schemas.openxmlformats.org/officeDocument/2006/relationships/image" Target="../media/image108.jp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g"/><Relationship Id="rId11" Type="http://schemas.openxmlformats.org/officeDocument/2006/relationships/image" Target="../media/image99.png"/><Relationship Id="rId24" Type="http://schemas.openxmlformats.org/officeDocument/2006/relationships/image" Target="../media/image112.jp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23" Type="http://schemas.openxmlformats.org/officeDocument/2006/relationships/image" Target="../media/image111.jpg"/><Relationship Id="rId28" Type="http://schemas.openxmlformats.org/officeDocument/2006/relationships/image" Target="../media/image116.jpg"/><Relationship Id="rId10" Type="http://schemas.openxmlformats.org/officeDocument/2006/relationships/image" Target="../media/image98.jp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" Type="http://schemas.openxmlformats.org/officeDocument/2006/relationships/image" Target="../media/image92.jpg"/><Relationship Id="rId9" Type="http://schemas.openxmlformats.org/officeDocument/2006/relationships/image" Target="../media/image97.jpg"/><Relationship Id="rId14" Type="http://schemas.openxmlformats.org/officeDocument/2006/relationships/image" Target="../media/image102.jpg"/><Relationship Id="rId22" Type="http://schemas.openxmlformats.org/officeDocument/2006/relationships/image" Target="../media/image110.jpg"/><Relationship Id="rId27" Type="http://schemas.openxmlformats.org/officeDocument/2006/relationships/image" Target="../media/image115.png"/><Relationship Id="rId30" Type="http://schemas.openxmlformats.org/officeDocument/2006/relationships/image" Target="../media/image11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13" Type="http://schemas.openxmlformats.org/officeDocument/2006/relationships/image" Target="../media/image129.jpg"/><Relationship Id="rId3" Type="http://schemas.openxmlformats.org/officeDocument/2006/relationships/image" Target="../media/image91.jpeg"/><Relationship Id="rId7" Type="http://schemas.openxmlformats.org/officeDocument/2006/relationships/image" Target="../media/image123.jpg"/><Relationship Id="rId12" Type="http://schemas.openxmlformats.org/officeDocument/2006/relationships/image" Target="../media/image1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g"/><Relationship Id="rId11" Type="http://schemas.openxmlformats.org/officeDocument/2006/relationships/image" Target="../media/image127.jpg"/><Relationship Id="rId5" Type="http://schemas.openxmlformats.org/officeDocument/2006/relationships/image" Target="../media/image121.jpg"/><Relationship Id="rId10" Type="http://schemas.openxmlformats.org/officeDocument/2006/relationships/image" Target="../media/image126.png"/><Relationship Id="rId4" Type="http://schemas.openxmlformats.org/officeDocument/2006/relationships/image" Target="../media/image120.jpg"/><Relationship Id="rId9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-144379" y="2225346"/>
            <a:ext cx="12512841" cy="2407307"/>
          </a:xfrm>
          <a:prstGeom prst="rect">
            <a:avLst/>
          </a:prstGeom>
          <a:solidFill>
            <a:srgbClr val="00587F">
              <a:alpha val="71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27" y="2741658"/>
            <a:ext cx="1941085" cy="140976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43" y="2680660"/>
            <a:ext cx="1506527" cy="149668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63277" y="4975885"/>
            <a:ext cx="8010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DEPARTAMENTO DE ENGENHARIA CIVIL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André Ricardo Hadlich</a:t>
            </a:r>
            <a:r>
              <a:rPr lang="pt-BR" sz="2400" dirty="0">
                <a:solidFill>
                  <a:schemeClr val="bg1"/>
                </a:solidFill>
              </a:rPr>
              <a:t>, </a:t>
            </a:r>
            <a:r>
              <a:rPr lang="pt-BR" sz="2400" dirty="0" err="1">
                <a:solidFill>
                  <a:schemeClr val="bg1"/>
                </a:solidFill>
              </a:rPr>
              <a:t>Msc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  <a:r>
              <a:rPr lang="pt-BR" sz="2400" dirty="0" err="1">
                <a:solidFill>
                  <a:schemeClr val="bg1"/>
                </a:solidFill>
              </a:rPr>
              <a:t>Eng</a:t>
            </a:r>
            <a:endParaRPr lang="pt-BR" sz="2400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andre.labtrans@yahoo.com.br</a:t>
            </a:r>
          </a:p>
        </p:txBody>
      </p:sp>
    </p:spTree>
    <p:extLst>
      <p:ext uri="{BB962C8B-B14F-4D97-AF65-F5344CB8AC3E}">
        <p14:creationId xmlns:p14="http://schemas.microsoft.com/office/powerpoint/2010/main" val="292887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6" b="18346"/>
          <a:stretch/>
        </p:blipFill>
        <p:spPr>
          <a:xfrm>
            <a:off x="0" y="3434315"/>
            <a:ext cx="12192000" cy="341305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765816" y="1177804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pt-BR" sz="3600" dirty="0">
                <a:solidFill>
                  <a:srgbClr val="00587F"/>
                </a:solidFill>
                <a:latin typeface="+mj-lt"/>
              </a:rPr>
              <a:t>INÍCIO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074996" y="204644"/>
            <a:ext cx="20569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pt-BR" sz="7200" b="1" dirty="0">
                <a:solidFill>
                  <a:srgbClr val="00587F"/>
                </a:solidFill>
              </a:rPr>
              <a:t>1998</a:t>
            </a:r>
            <a:endParaRPr lang="pt-BR" sz="4000" b="1" dirty="0">
              <a:solidFill>
                <a:srgbClr val="00587F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99580" y="2045440"/>
            <a:ext cx="5800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AMIR MATTAR VALENTE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4996" y="2691771"/>
            <a:ext cx="5656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pt-BR" sz="2000" dirty="0">
                <a:solidFill>
                  <a:srgbClr val="00587F"/>
                </a:solidFill>
                <a:latin typeface="+mj-lt"/>
              </a:rPr>
              <a:t>PROFESSOR FUNDADOR E COORDENADOR GERAL 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3426825" y="376518"/>
            <a:ext cx="0" cy="1290917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8150098" y="1407639"/>
            <a:ext cx="3303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587F"/>
                </a:solidFill>
              </a:rPr>
              <a:t>ENSINO</a:t>
            </a:r>
          </a:p>
          <a:p>
            <a:r>
              <a:rPr lang="pt-BR" sz="3600" b="1" dirty="0">
                <a:solidFill>
                  <a:srgbClr val="00587F"/>
                </a:solidFill>
              </a:rPr>
              <a:t>PESQUISA</a:t>
            </a:r>
          </a:p>
          <a:p>
            <a:r>
              <a:rPr lang="pt-BR" sz="3600" b="1" dirty="0">
                <a:solidFill>
                  <a:srgbClr val="00587F"/>
                </a:solidFill>
              </a:rPr>
              <a:t>EXTENSÃO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6" y="3774604"/>
            <a:ext cx="1937120" cy="2732471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grpSp>
        <p:nvGrpSpPr>
          <p:cNvPr id="35" name="Grupo 34"/>
          <p:cNvGrpSpPr/>
          <p:nvPr/>
        </p:nvGrpSpPr>
        <p:grpSpPr>
          <a:xfrm>
            <a:off x="6925339" y="3753600"/>
            <a:ext cx="933777" cy="933777"/>
            <a:chOff x="9150259" y="4547424"/>
            <a:chExt cx="933777" cy="93377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Lágrima 33"/>
            <p:cNvSpPr/>
            <p:nvPr/>
          </p:nvSpPr>
          <p:spPr>
            <a:xfrm rot="8100000">
              <a:off x="9150259" y="4547424"/>
              <a:ext cx="933777" cy="933777"/>
            </a:xfrm>
            <a:prstGeom prst="teardrop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9739" y="4678273"/>
              <a:ext cx="778120" cy="527312"/>
            </a:xfrm>
            <a:prstGeom prst="rect">
              <a:avLst/>
            </a:prstGeom>
          </p:spPr>
        </p:pic>
      </p:grpSp>
      <p:sp>
        <p:nvSpPr>
          <p:cNvPr id="36" name="CaixaDeTexto 35"/>
          <p:cNvSpPr txBox="1"/>
          <p:nvPr/>
        </p:nvSpPr>
        <p:spPr>
          <a:xfrm>
            <a:off x="10567092" y="6624083"/>
            <a:ext cx="1624908" cy="218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Map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data © Google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714961" y="204644"/>
            <a:ext cx="2123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pt-BR" sz="7200" b="1" dirty="0">
                <a:solidFill>
                  <a:srgbClr val="00587F"/>
                </a:solidFill>
              </a:rPr>
              <a:t>UFSC</a:t>
            </a:r>
            <a:endParaRPr lang="pt-BR" sz="4000" b="1" dirty="0">
              <a:solidFill>
                <a:srgbClr val="00587F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936023" y="841714"/>
            <a:ext cx="2264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pt-BR" sz="3200" dirty="0">
                <a:solidFill>
                  <a:srgbClr val="00587F"/>
                </a:solidFill>
              </a:rPr>
              <a:t>ATIVIDADES: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8052508" y="1486721"/>
            <a:ext cx="0" cy="1514663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213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17" grpId="0" build="p"/>
      <p:bldP spid="36" grpId="0" animBg="1"/>
      <p:bldP spid="1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5076825" y="7472503"/>
            <a:ext cx="2914650" cy="3077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defRPr/>
            </a:pPr>
            <a:r>
              <a:rPr lang="pt-BR" sz="1400" dirty="0">
                <a:solidFill>
                  <a:srgbClr val="83AA24"/>
                </a:solidFill>
              </a:rPr>
              <a:t>Parque Tecnológico Alfa Florianópolis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INFRAESTRUTURA</a:t>
            </a:r>
          </a:p>
        </p:txBody>
      </p:sp>
      <p:cxnSp>
        <p:nvCxnSpPr>
          <p:cNvPr id="12" name="Conector reto 11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1229033" y="1521945"/>
            <a:ext cx="2916237" cy="2591147"/>
            <a:chOff x="0" y="2689979"/>
            <a:chExt cx="2916237" cy="2591147"/>
          </a:xfrm>
        </p:grpSpPr>
        <p:pic>
          <p:nvPicPr>
            <p:cNvPr id="22" name="Picture 10" descr="C:\Users\mayara.luz\Desktop\fapeu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93"/>
            <a:stretch>
              <a:fillRect/>
            </a:stretch>
          </p:blipFill>
          <p:spPr bwMode="auto">
            <a:xfrm>
              <a:off x="0" y="2689979"/>
              <a:ext cx="2916237" cy="20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tângulo 25"/>
            <p:cNvSpPr/>
            <p:nvPr/>
          </p:nvSpPr>
          <p:spPr>
            <a:xfrm>
              <a:off x="0" y="4734097"/>
              <a:ext cx="2916237" cy="547029"/>
            </a:xfrm>
            <a:prstGeom prst="rect">
              <a:avLst/>
            </a:prstGeom>
            <a:solidFill>
              <a:srgbClr val="7E9C31"/>
            </a:solidFill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FAPEU - UFSC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4237346" y="1521945"/>
            <a:ext cx="2916237" cy="2591148"/>
            <a:chOff x="3008313" y="2689979"/>
            <a:chExt cx="2916237" cy="2591148"/>
          </a:xfrm>
        </p:grpSpPr>
        <p:pic>
          <p:nvPicPr>
            <p:cNvPr id="25" name="Picture 16" descr="C:\Users\mayara.luz\Desktop\CIMG134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9"/>
            <a:stretch>
              <a:fillRect/>
            </a:stretch>
          </p:blipFill>
          <p:spPr bwMode="auto">
            <a:xfrm>
              <a:off x="3008313" y="2689979"/>
              <a:ext cx="2916237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tângulo 26"/>
            <p:cNvSpPr/>
            <p:nvPr/>
          </p:nvSpPr>
          <p:spPr>
            <a:xfrm>
              <a:off x="3008313" y="4734097"/>
              <a:ext cx="2916237" cy="547030"/>
            </a:xfrm>
            <a:prstGeom prst="rect">
              <a:avLst/>
            </a:prstGeom>
            <a:solidFill>
              <a:srgbClr val="7E9C31"/>
            </a:solidFill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>
                <a:defRPr/>
              </a:pPr>
              <a:r>
                <a:rPr lang="pt-BR" sz="1250" b="1" dirty="0">
                  <a:solidFill>
                    <a:schemeClr val="bg1"/>
                  </a:solidFill>
                </a:rPr>
                <a:t>Departamento de Engenharia Civil - UFSC</a:t>
              </a:r>
            </a:p>
          </p:txBody>
        </p:sp>
      </p:grpSp>
      <p:sp>
        <p:nvSpPr>
          <p:cNvPr id="29" name="Retângulo 28"/>
          <p:cNvSpPr/>
          <p:nvPr/>
        </p:nvSpPr>
        <p:spPr>
          <a:xfrm>
            <a:off x="2612512" y="6210594"/>
            <a:ext cx="3065515" cy="547029"/>
          </a:xfrm>
          <a:prstGeom prst="rect">
            <a:avLst/>
          </a:prstGeom>
          <a:solidFill>
            <a:srgbClr val="7E9C31"/>
          </a:solidFill>
          <a:ln>
            <a:noFill/>
          </a:ln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São Francisco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C0A4196-408C-4FFA-845C-BAF1AE1C0D79}"/>
              </a:ext>
            </a:extLst>
          </p:cNvPr>
          <p:cNvGrpSpPr/>
          <p:nvPr/>
        </p:nvGrpSpPr>
        <p:grpSpPr>
          <a:xfrm>
            <a:off x="7236329" y="1517254"/>
            <a:ext cx="3028670" cy="2595838"/>
            <a:chOff x="6007296" y="2647964"/>
            <a:chExt cx="3028670" cy="2595838"/>
          </a:xfrm>
        </p:grpSpPr>
        <p:sp>
          <p:nvSpPr>
            <p:cNvPr id="28" name="Retângulo 27"/>
            <p:cNvSpPr/>
            <p:nvPr/>
          </p:nvSpPr>
          <p:spPr>
            <a:xfrm>
              <a:off x="6007296" y="4696774"/>
              <a:ext cx="3020898" cy="547028"/>
            </a:xfrm>
            <a:prstGeom prst="rect">
              <a:avLst/>
            </a:prstGeom>
            <a:solidFill>
              <a:srgbClr val="7E9C31"/>
            </a:solidFill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FEPESE - UFSC</a:t>
              </a: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A7453AA-DE4E-407F-BCE3-811D4B36A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068" y="2647964"/>
              <a:ext cx="3020898" cy="2020816"/>
            </a:xfrm>
            <a:prstGeom prst="rect">
              <a:avLst/>
            </a:prstGeom>
          </p:spPr>
        </p:pic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6E7D09A6-CEDF-4F3E-B265-1103DAAB27B6}"/>
              </a:ext>
            </a:extLst>
          </p:cNvPr>
          <p:cNvSpPr/>
          <p:nvPr/>
        </p:nvSpPr>
        <p:spPr>
          <a:xfrm>
            <a:off x="5842409" y="6210594"/>
            <a:ext cx="3065515" cy="547029"/>
          </a:xfrm>
          <a:prstGeom prst="rect">
            <a:avLst/>
          </a:prstGeom>
          <a:solidFill>
            <a:srgbClr val="7E9C31"/>
          </a:solidFill>
          <a:ln>
            <a:noFill/>
          </a:ln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</a:rPr>
              <a:t>Centro</a:t>
            </a:r>
          </a:p>
        </p:txBody>
      </p:sp>
      <p:pic>
        <p:nvPicPr>
          <p:cNvPr id="8" name="Imagem 7" descr="Uma imagem contendo edifício, céu, ao ar livre, estrada&#10;&#10;Descrição gerada automaticamente">
            <a:extLst>
              <a:ext uri="{FF2B5EF4-FFF2-40B4-BE49-F238E27FC236}">
                <a16:creationId xmlns:a16="http://schemas.microsoft.com/office/drawing/2014/main" id="{16F67FEF-50E2-488A-9FC5-B119877FB1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r="4714"/>
          <a:stretch/>
        </p:blipFill>
        <p:spPr>
          <a:xfrm>
            <a:off x="2612512" y="4163001"/>
            <a:ext cx="3065516" cy="2019600"/>
          </a:xfrm>
          <a:prstGeom prst="rect">
            <a:avLst/>
          </a:prstGeom>
        </p:spPr>
      </p:pic>
      <p:pic>
        <p:nvPicPr>
          <p:cNvPr id="10" name="Imagem 9" descr="Uma imagem contendo céu, edifício, ao ar livre, estrada&#10;&#10;Descrição gerada automaticamente">
            <a:extLst>
              <a:ext uri="{FF2B5EF4-FFF2-40B4-BE49-F238E27FC236}">
                <a16:creationId xmlns:a16="http://schemas.microsoft.com/office/drawing/2014/main" id="{6061C5F5-0A14-49D4-ADD8-5E1EDC3B3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09" y="4138932"/>
            <a:ext cx="3067200" cy="20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4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3304" y="1319219"/>
            <a:ext cx="112883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OBJETIVO DO LABTRANS</a:t>
            </a:r>
          </a:p>
        </p:txBody>
      </p:sp>
      <p:cxnSp>
        <p:nvCxnSpPr>
          <p:cNvPr id="25" name="Conector reto 24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/>
          <p:cNvSpPr>
            <a:spLocks noGrp="1" noChangeArrowheads="1"/>
          </p:cNvSpPr>
          <p:nvPr>
            <p:ph idx="1"/>
          </p:nvPr>
        </p:nvSpPr>
        <p:spPr>
          <a:xfrm>
            <a:off x="888199" y="2115227"/>
            <a:ext cx="5215012" cy="309494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3"/>
              </a:buClr>
              <a:buNone/>
              <a:defRPr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Contribuir com a melhoria na qualidade de ensino da graduação, pós-graduação, pesquisa e extensão no setor de transportes da Universidade Federal de Santa Catarina, formando  assim  engenheiros  aptos a executar trabalhos de alta complexidade e  relevância  técnica de acordo com as necessidades do mercado.”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6475276" y="2050725"/>
            <a:ext cx="4085323" cy="3192109"/>
            <a:chOff x="6475276" y="2050725"/>
            <a:chExt cx="4085323" cy="3192109"/>
          </a:xfrm>
        </p:grpSpPr>
        <p:sp>
          <p:nvSpPr>
            <p:cNvPr id="8" name="Elipse 7"/>
            <p:cNvSpPr/>
            <p:nvPr/>
          </p:nvSpPr>
          <p:spPr>
            <a:xfrm>
              <a:off x="9264399" y="2990841"/>
              <a:ext cx="1296200" cy="12962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rgbClr val="0058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b="1">
                  <a:solidFill>
                    <a:srgbClr val="00587F"/>
                  </a:solidFill>
                </a:rPr>
                <a:t>Extensão</a:t>
              </a:r>
              <a:endParaRPr lang="pt-BR" b="1" dirty="0">
                <a:solidFill>
                  <a:srgbClr val="00587F"/>
                </a:solidFill>
              </a:endParaRPr>
            </a:p>
          </p:txBody>
        </p:sp>
        <p:sp>
          <p:nvSpPr>
            <p:cNvPr id="9" name="Elipse 8"/>
            <p:cNvSpPr/>
            <p:nvPr/>
          </p:nvSpPr>
          <p:spPr>
            <a:xfrm>
              <a:off x="6475276" y="2990841"/>
              <a:ext cx="1296144" cy="1296144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rgbClr val="0058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b="1" dirty="0">
                  <a:solidFill>
                    <a:srgbClr val="00587F"/>
                  </a:solidFill>
                </a:rPr>
                <a:t>Ensino</a:t>
              </a:r>
            </a:p>
          </p:txBody>
        </p:sp>
        <p:sp>
          <p:nvSpPr>
            <p:cNvPr id="10" name="Elipse 9"/>
            <p:cNvSpPr/>
            <p:nvPr/>
          </p:nvSpPr>
          <p:spPr>
            <a:xfrm>
              <a:off x="7870437" y="2050725"/>
              <a:ext cx="1296000" cy="1296000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19050">
              <a:solidFill>
                <a:srgbClr val="0058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b="1" dirty="0">
                  <a:solidFill>
                    <a:srgbClr val="00587F"/>
                  </a:solidFill>
                </a:rPr>
                <a:t>Pesquisa</a:t>
              </a:r>
            </a:p>
          </p:txBody>
        </p:sp>
        <p:sp>
          <p:nvSpPr>
            <p:cNvPr id="14" name="Elipse 13"/>
            <p:cNvSpPr/>
            <p:nvPr/>
          </p:nvSpPr>
          <p:spPr>
            <a:xfrm>
              <a:off x="7870293" y="3946690"/>
              <a:ext cx="1296144" cy="1296144"/>
            </a:xfrm>
            <a:prstGeom prst="ellipse">
              <a:avLst/>
            </a:prstGeom>
            <a:solidFill>
              <a:srgbClr val="00587F"/>
            </a:solidFill>
            <a:ln w="19050">
              <a:solidFill>
                <a:srgbClr val="0058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200" b="1">
                  <a:solidFill>
                    <a:schemeClr val="bg1"/>
                  </a:solidFill>
                </a:rPr>
                <a:t>Formação de Engenheiros para Setor de Transportes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8013426" y="3485078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4617B"/>
                  </a:solidFill>
                </a:rPr>
                <a:t>OBJETIVOS</a:t>
              </a:r>
            </a:p>
          </p:txBody>
        </p:sp>
        <p:cxnSp>
          <p:nvCxnSpPr>
            <p:cNvPr id="12" name="Conector reto 11"/>
            <p:cNvCxnSpPr>
              <a:stCxn id="10" idx="4"/>
              <a:endCxn id="16" idx="0"/>
            </p:cNvCxnSpPr>
            <p:nvPr/>
          </p:nvCxnSpPr>
          <p:spPr>
            <a:xfrm flipH="1">
              <a:off x="8517482" y="3346725"/>
              <a:ext cx="955" cy="138353"/>
            </a:xfrm>
            <a:prstGeom prst="line">
              <a:avLst/>
            </a:prstGeom>
            <a:ln w="28575">
              <a:solidFill>
                <a:srgbClr val="005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>
              <a:stCxn id="9" idx="6"/>
              <a:endCxn id="16" idx="1"/>
            </p:cNvCxnSpPr>
            <p:nvPr/>
          </p:nvCxnSpPr>
          <p:spPr>
            <a:xfrm>
              <a:off x="7771420" y="3638913"/>
              <a:ext cx="242006" cy="54"/>
            </a:xfrm>
            <a:prstGeom prst="line">
              <a:avLst/>
            </a:prstGeom>
            <a:ln w="28575">
              <a:solidFill>
                <a:srgbClr val="005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>
              <a:stCxn id="16" idx="3"/>
              <a:endCxn id="8" idx="2"/>
            </p:cNvCxnSpPr>
            <p:nvPr/>
          </p:nvCxnSpPr>
          <p:spPr>
            <a:xfrm flipV="1">
              <a:off x="9021538" y="3638941"/>
              <a:ext cx="242861" cy="26"/>
            </a:xfrm>
            <a:prstGeom prst="line">
              <a:avLst/>
            </a:prstGeom>
            <a:ln w="28575">
              <a:solidFill>
                <a:srgbClr val="005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>
              <a:stCxn id="14" idx="0"/>
              <a:endCxn id="16" idx="2"/>
            </p:cNvCxnSpPr>
            <p:nvPr/>
          </p:nvCxnSpPr>
          <p:spPr>
            <a:xfrm flipH="1" flipV="1">
              <a:off x="8517482" y="3792855"/>
              <a:ext cx="883" cy="153835"/>
            </a:xfrm>
            <a:prstGeom prst="line">
              <a:avLst/>
            </a:prstGeom>
            <a:ln w="28575">
              <a:solidFill>
                <a:srgbClr val="005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4906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/>
          <a:stretch/>
        </p:blipFill>
        <p:spPr>
          <a:xfrm>
            <a:off x="0" y="0"/>
            <a:ext cx="12192000" cy="7533404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0" y="3429000"/>
            <a:ext cx="12192000" cy="268648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99" y="3897198"/>
            <a:ext cx="342330" cy="7589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3897198"/>
            <a:ext cx="342330" cy="7589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1" y="3897198"/>
            <a:ext cx="409887" cy="7589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34" y="3897198"/>
            <a:ext cx="409887" cy="7589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9" y="4846816"/>
            <a:ext cx="342330" cy="758900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1908036" y="3787250"/>
            <a:ext cx="3730637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</a:rPr>
              <a:t>300 a 350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+mj-lt"/>
              </a:rPr>
              <a:t>COLABORADORES </a:t>
            </a:r>
          </a:p>
        </p:txBody>
      </p:sp>
      <p:cxnSp>
        <p:nvCxnSpPr>
          <p:cNvPr id="52" name="Conector reto 51"/>
          <p:cNvCxnSpPr/>
          <p:nvPr/>
        </p:nvCxnSpPr>
        <p:spPr>
          <a:xfrm flipH="1">
            <a:off x="0" y="4731840"/>
            <a:ext cx="10919013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/>
          <p:cNvSpPr/>
          <p:nvPr/>
        </p:nvSpPr>
        <p:spPr>
          <a:xfrm>
            <a:off x="6142615" y="4903774"/>
            <a:ext cx="3991088" cy="9303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lvl="2"/>
            <a:r>
              <a:rPr lang="pt-BR" sz="2400" b="1" dirty="0">
                <a:solidFill>
                  <a:schemeClr val="bg1"/>
                </a:solidFill>
              </a:rPr>
              <a:t>CELETISTAS • BOLSISTAS</a:t>
            </a:r>
          </a:p>
          <a:p>
            <a:pPr marL="0" lvl="2"/>
            <a:r>
              <a:rPr lang="pt-BR" sz="2400" b="1" dirty="0">
                <a:solidFill>
                  <a:schemeClr val="bg1"/>
                </a:solidFill>
              </a:rPr>
              <a:t>CONSULTORES • PROFESSORES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0" y="4846816"/>
            <a:ext cx="409887" cy="7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79715"/>
      </p:ext>
    </p:extLst>
  </p:cSld>
  <p:clrMapOvr>
    <a:masterClrMapping/>
  </p:clrMapOvr>
  <p:transition spd="slow" advTm="660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1" grpId="0"/>
      <p:bldP spid="5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m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" b="7976"/>
          <a:stretch/>
        </p:blipFill>
        <p:spPr>
          <a:xfrm>
            <a:off x="0" y="-32083"/>
            <a:ext cx="12191999" cy="6915342"/>
          </a:xfrm>
          <a:prstGeom prst="rect">
            <a:avLst/>
          </a:prstGeom>
        </p:spPr>
      </p:pic>
      <p:sp>
        <p:nvSpPr>
          <p:cNvPr id="60" name="Retângulo 59"/>
          <p:cNvSpPr/>
          <p:nvPr/>
        </p:nvSpPr>
        <p:spPr>
          <a:xfrm>
            <a:off x="409033" y="527849"/>
            <a:ext cx="25725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pt-BR" sz="8000" b="1" dirty="0">
                <a:solidFill>
                  <a:schemeClr val="bg1"/>
                </a:solidFill>
              </a:rPr>
              <a:t>FOCO</a:t>
            </a:r>
            <a:endParaRPr lang="pt-BR" sz="4400" b="1" dirty="0">
              <a:solidFill>
                <a:schemeClr val="bg1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3217481" y="670373"/>
            <a:ext cx="80105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ESTUDOS E PROJETOS:</a:t>
            </a:r>
          </a:p>
          <a:p>
            <a:r>
              <a:rPr lang="pt-BR" sz="3600" b="1" dirty="0">
                <a:solidFill>
                  <a:schemeClr val="bg1"/>
                </a:solidFill>
              </a:rPr>
              <a:t>ÁREAS DE TRANSPORTES E LOGÍSTICA</a:t>
            </a:r>
          </a:p>
        </p:txBody>
      </p:sp>
      <p:cxnSp>
        <p:nvCxnSpPr>
          <p:cNvPr id="22" name="Conector reto 21"/>
          <p:cNvCxnSpPr/>
          <p:nvPr/>
        </p:nvCxnSpPr>
        <p:spPr>
          <a:xfrm>
            <a:off x="3057020" y="527849"/>
            <a:ext cx="0" cy="144915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4375793" y="2864616"/>
            <a:ext cx="1483562" cy="1162895"/>
            <a:chOff x="6269139" y="2864616"/>
            <a:chExt cx="1483562" cy="1162895"/>
          </a:xfrm>
        </p:grpSpPr>
        <p:sp>
          <p:nvSpPr>
            <p:cNvPr id="66" name="Retângulo 65"/>
            <p:cNvSpPr/>
            <p:nvPr/>
          </p:nvSpPr>
          <p:spPr>
            <a:xfrm>
              <a:off x="6269139" y="3658179"/>
              <a:ext cx="1483562" cy="36933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HIDROVIAS</a:t>
              </a: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692" y="2864616"/>
              <a:ext cx="600457" cy="734569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7744028" y="2992361"/>
            <a:ext cx="1555898" cy="1030406"/>
            <a:chOff x="2846335" y="4831797"/>
            <a:chExt cx="1555898" cy="1030406"/>
          </a:xfrm>
        </p:grpSpPr>
        <p:sp>
          <p:nvSpPr>
            <p:cNvPr id="63" name="Retângulo 62"/>
            <p:cNvSpPr/>
            <p:nvPr/>
          </p:nvSpPr>
          <p:spPr>
            <a:xfrm>
              <a:off x="2846335" y="5492871"/>
              <a:ext cx="1555898" cy="36933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AEROPORTOS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151" y="4831797"/>
              <a:ext cx="588265" cy="588265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9317840" y="2907648"/>
            <a:ext cx="2004558" cy="1119694"/>
            <a:chOff x="8160647" y="4742509"/>
            <a:chExt cx="2004558" cy="1119694"/>
          </a:xfrm>
        </p:grpSpPr>
        <p:sp>
          <p:nvSpPr>
            <p:cNvPr id="69" name="Retângulo 68"/>
            <p:cNvSpPr/>
            <p:nvPr/>
          </p:nvSpPr>
          <p:spPr>
            <a:xfrm>
              <a:off x="8160647" y="5492871"/>
              <a:ext cx="2004558" cy="36933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MEIO AMBIENTE</a:t>
              </a: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2003" y="4742509"/>
              <a:ext cx="657941" cy="684391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4109923" y="4695498"/>
            <a:ext cx="2015301" cy="1453303"/>
            <a:chOff x="8149904" y="2960533"/>
            <a:chExt cx="2015301" cy="1453303"/>
          </a:xfrm>
        </p:grpSpPr>
        <p:sp>
          <p:nvSpPr>
            <p:cNvPr id="68" name="Retângulo 67"/>
            <p:cNvSpPr/>
            <p:nvPr/>
          </p:nvSpPr>
          <p:spPr>
            <a:xfrm>
              <a:off x="8149904" y="3668677"/>
              <a:ext cx="2015301" cy="74515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PLANEJAMENTO GOVERNAMENTAL</a:t>
              </a: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683" y="2960533"/>
              <a:ext cx="685261" cy="614616"/>
            </a:xfrm>
            <a:prstGeom prst="rect">
              <a:avLst/>
            </a:prstGeom>
          </p:spPr>
        </p:pic>
      </p:grpSp>
      <p:grpSp>
        <p:nvGrpSpPr>
          <p:cNvPr id="31" name="Grupo 30"/>
          <p:cNvGrpSpPr/>
          <p:nvPr/>
        </p:nvGrpSpPr>
        <p:grpSpPr>
          <a:xfrm>
            <a:off x="1165241" y="3072065"/>
            <a:ext cx="1183757" cy="955446"/>
            <a:chOff x="4774067" y="3072065"/>
            <a:chExt cx="1183757" cy="955446"/>
          </a:xfrm>
        </p:grpSpPr>
        <p:sp>
          <p:nvSpPr>
            <p:cNvPr id="33" name="Retângulo 32"/>
            <p:cNvSpPr/>
            <p:nvPr/>
          </p:nvSpPr>
          <p:spPr>
            <a:xfrm>
              <a:off x="4774067" y="3658179"/>
              <a:ext cx="1183757" cy="36933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RODOVIAS</a:t>
              </a:r>
            </a:p>
          </p:txBody>
        </p:sp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038" y="3072065"/>
              <a:ext cx="844298" cy="545593"/>
            </a:xfrm>
            <a:prstGeom prst="rect">
              <a:avLst/>
            </a:prstGeom>
          </p:spPr>
        </p:pic>
      </p:grpSp>
      <p:grpSp>
        <p:nvGrpSpPr>
          <p:cNvPr id="47" name="Grupo 46"/>
          <p:cNvGrpSpPr/>
          <p:nvPr/>
        </p:nvGrpSpPr>
        <p:grpSpPr>
          <a:xfrm>
            <a:off x="2847886" y="2856748"/>
            <a:ext cx="1290083" cy="1166019"/>
            <a:chOff x="4612194" y="4696184"/>
            <a:chExt cx="1290083" cy="1166019"/>
          </a:xfrm>
        </p:grpSpPr>
        <p:sp>
          <p:nvSpPr>
            <p:cNvPr id="48" name="Retângulo 47"/>
            <p:cNvSpPr/>
            <p:nvPr/>
          </p:nvSpPr>
          <p:spPr>
            <a:xfrm>
              <a:off x="4612194" y="5492871"/>
              <a:ext cx="1290083" cy="36933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FERROVIAS</a:t>
              </a:r>
            </a:p>
          </p:txBody>
        </p:sp>
        <p:pic>
          <p:nvPicPr>
            <p:cNvPr id="49" name="Imagem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016" y="4696184"/>
              <a:ext cx="472441" cy="743714"/>
            </a:xfrm>
            <a:prstGeom prst="rect">
              <a:avLst/>
            </a:prstGeom>
          </p:spPr>
        </p:pic>
      </p:grpSp>
      <p:grpSp>
        <p:nvGrpSpPr>
          <p:cNvPr id="50" name="Grupo 49"/>
          <p:cNvGrpSpPr/>
          <p:nvPr/>
        </p:nvGrpSpPr>
        <p:grpSpPr>
          <a:xfrm>
            <a:off x="6097179" y="2856097"/>
            <a:ext cx="1551524" cy="1166670"/>
            <a:chOff x="2850709" y="2860841"/>
            <a:chExt cx="1551524" cy="1166670"/>
          </a:xfrm>
        </p:grpSpPr>
        <p:sp>
          <p:nvSpPr>
            <p:cNvPr id="51" name="Retângulo 50"/>
            <p:cNvSpPr/>
            <p:nvPr/>
          </p:nvSpPr>
          <p:spPr>
            <a:xfrm>
              <a:off x="2850709" y="3658179"/>
              <a:ext cx="1551524" cy="36933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PORTOS</a:t>
              </a:r>
            </a:p>
          </p:txBody>
        </p:sp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903" y="2860841"/>
              <a:ext cx="746762" cy="743714"/>
            </a:xfrm>
            <a:prstGeom prst="rect">
              <a:avLst/>
            </a:prstGeom>
          </p:spPr>
        </p:pic>
      </p:grpSp>
      <p:grpSp>
        <p:nvGrpSpPr>
          <p:cNvPr id="53" name="Grupo 52"/>
          <p:cNvGrpSpPr/>
          <p:nvPr/>
        </p:nvGrpSpPr>
        <p:grpSpPr>
          <a:xfrm>
            <a:off x="5966467" y="4681119"/>
            <a:ext cx="1748870" cy="1534197"/>
            <a:chOff x="6136485" y="4773242"/>
            <a:chExt cx="1748870" cy="1534197"/>
          </a:xfrm>
        </p:grpSpPr>
        <p:sp>
          <p:nvSpPr>
            <p:cNvPr id="54" name="Retângulo 53"/>
            <p:cNvSpPr/>
            <p:nvPr/>
          </p:nvSpPr>
          <p:spPr>
            <a:xfrm>
              <a:off x="6136485" y="5492871"/>
              <a:ext cx="1748870" cy="81456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LOGÍSTICA EMPRESARIAL</a:t>
              </a:r>
            </a:p>
          </p:txBody>
        </p:sp>
        <p:pic>
          <p:nvPicPr>
            <p:cNvPr id="55" name="Imagem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3592" y="4773242"/>
              <a:ext cx="799425" cy="625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8646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654000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ENGENHARIA DE TRÁFEGO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7" y="2791294"/>
            <a:ext cx="4056748" cy="302966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93217" y="5834833"/>
            <a:ext cx="3477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Imagem da </a:t>
            </a:r>
            <a:r>
              <a:rPr lang="pt-BR" sz="1400" b="1" dirty="0" err="1">
                <a:solidFill>
                  <a:srgbClr val="7E9C31"/>
                </a:solidFill>
              </a:rPr>
              <a:t>microssimulação</a:t>
            </a:r>
            <a:r>
              <a:rPr lang="pt-BR" sz="1400" b="1" dirty="0">
                <a:solidFill>
                  <a:srgbClr val="7E9C31"/>
                </a:solidFill>
              </a:rPr>
              <a:t> de tráfego 3D - Via Expressa (BR 282)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884607" y="1853060"/>
            <a:ext cx="1969764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 w="19050">
            <a:solidFill>
              <a:srgbClr val="7E9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 err="1">
                <a:solidFill>
                  <a:schemeClr val="bg1"/>
                </a:solidFill>
              </a:rPr>
              <a:t>Microssimulador</a:t>
            </a:r>
            <a:r>
              <a:rPr lang="pt-BR" b="1" dirty="0">
                <a:solidFill>
                  <a:schemeClr val="bg1"/>
                </a:solidFill>
              </a:rPr>
              <a:t> de Tráfego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e 38"/>
          <p:cNvSpPr/>
          <p:nvPr/>
        </p:nvSpPr>
        <p:spPr>
          <a:xfrm>
            <a:off x="749052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09" y="2791293"/>
            <a:ext cx="4508881" cy="303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41" name="Retângulo 40"/>
          <p:cNvSpPr/>
          <p:nvPr/>
        </p:nvSpPr>
        <p:spPr>
          <a:xfrm>
            <a:off x="5527209" y="5840612"/>
            <a:ext cx="45088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Trecho da rodovia em estudo na BR 101</a:t>
            </a:r>
          </a:p>
        </p:txBody>
      </p:sp>
      <p:sp>
        <p:nvSpPr>
          <p:cNvPr id="42" name="Retângulo de cantos arredondados 41"/>
          <p:cNvSpPr/>
          <p:nvPr/>
        </p:nvSpPr>
        <p:spPr>
          <a:xfrm>
            <a:off x="5527208" y="1853060"/>
            <a:ext cx="3116695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Melhoria da trafegabilidade e segurança da BR 101</a:t>
            </a:r>
          </a:p>
        </p:txBody>
      </p:sp>
      <p:sp>
        <p:nvSpPr>
          <p:cNvPr id="43" name="Elipse 42"/>
          <p:cNvSpPr/>
          <p:nvPr/>
        </p:nvSpPr>
        <p:spPr>
          <a:xfrm>
            <a:off x="5388079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</p:spTree>
    <p:extLst>
      <p:ext uri="{BB962C8B-B14F-4D97-AF65-F5344CB8AC3E}">
        <p14:creationId xmlns:p14="http://schemas.microsoft.com/office/powerpoint/2010/main" val="2688508427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654000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FRETES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61419" y="5487262"/>
            <a:ext cx="2013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587F"/>
                </a:solidFill>
              </a:rPr>
              <a:t>Tela principal de consultas de fretes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5" y="2755800"/>
            <a:ext cx="2416638" cy="737800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Sistema de Previsão de Fretes – </a:t>
            </a:r>
            <a:r>
              <a:rPr lang="pt-BR" b="1" dirty="0" err="1">
                <a:solidFill>
                  <a:schemeClr val="bg1"/>
                </a:solidFill>
              </a:rPr>
              <a:t>Prevfretes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0"/>
            <a:ext cx="3104895" cy="737800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Acompanhamento de Fretes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/>
          <a:stretch/>
        </p:blipFill>
        <p:spPr bwMode="auto">
          <a:xfrm>
            <a:off x="4306528" y="1853059"/>
            <a:ext cx="6301717" cy="4157423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Elipse 13"/>
          <p:cNvSpPr/>
          <p:nvPr/>
        </p:nvSpPr>
        <p:spPr>
          <a:xfrm>
            <a:off x="797032" y="2604031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</p:spTree>
    <p:extLst>
      <p:ext uri="{BB962C8B-B14F-4D97-AF65-F5344CB8AC3E}">
        <p14:creationId xmlns:p14="http://schemas.microsoft.com/office/powerpoint/2010/main" val="26487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INFRAESTRUTURA DE TRANSPORTE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5" y="2765416"/>
            <a:ext cx="2229825" cy="46669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Projeto Brasil Central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0"/>
            <a:ext cx="3930806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Avaliação e Elaboração de Estratégias dos Projetos da Carteira IIRSA no Brasil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lipse 38"/>
          <p:cNvSpPr/>
          <p:nvPr/>
        </p:nvSpPr>
        <p:spPr>
          <a:xfrm>
            <a:off x="771110" y="2636191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59" y="1853060"/>
            <a:ext cx="5265687" cy="38212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de cantos arredondados 13"/>
          <p:cNvSpPr/>
          <p:nvPr/>
        </p:nvSpPr>
        <p:spPr>
          <a:xfrm>
            <a:off x="906666" y="3406662"/>
            <a:ext cx="2947580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Informações para Planejamento – SIG-PAC</a:t>
            </a:r>
          </a:p>
        </p:txBody>
      </p:sp>
      <p:sp>
        <p:nvSpPr>
          <p:cNvPr id="18" name="Elipse 17"/>
          <p:cNvSpPr/>
          <p:nvPr/>
        </p:nvSpPr>
        <p:spPr>
          <a:xfrm>
            <a:off x="767536" y="3277437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906666" y="4319018"/>
            <a:ext cx="2017920" cy="46669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Restituidor </a:t>
            </a:r>
            <a:r>
              <a:rPr lang="pt-BR" b="1" i="1" dirty="0">
                <a:solidFill>
                  <a:schemeClr val="bg1"/>
                </a:solidFill>
              </a:rPr>
              <a:t>as </a:t>
            </a:r>
            <a:r>
              <a:rPr lang="pt-BR" b="1" i="1" dirty="0" err="1">
                <a:solidFill>
                  <a:schemeClr val="bg1"/>
                </a:solidFill>
              </a:rPr>
              <a:t>built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771110" y="4189793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568885" y="5366503"/>
            <a:ext cx="1773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7E9C31"/>
                </a:solidFill>
              </a:rPr>
              <a:t>Mapa Brasil Central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</p:spTree>
    <p:extLst>
      <p:ext uri="{BB962C8B-B14F-4D97-AF65-F5344CB8AC3E}">
        <p14:creationId xmlns:p14="http://schemas.microsoft.com/office/powerpoint/2010/main" val="24611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654000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LOGÍSTICA</a:t>
            </a:r>
          </a:p>
        </p:txBody>
      </p:sp>
      <p:sp>
        <p:nvSpPr>
          <p:cNvPr id="7" name="Retângulo 6"/>
          <p:cNvSpPr/>
          <p:nvPr/>
        </p:nvSpPr>
        <p:spPr>
          <a:xfrm>
            <a:off x="9547383" y="3713739"/>
            <a:ext cx="17695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Alocação direcionada, gerada através do </a:t>
            </a:r>
            <a:r>
              <a:rPr lang="pt-BR" sz="1400" b="1" dirty="0" err="1">
                <a:solidFill>
                  <a:srgbClr val="00587F"/>
                </a:solidFill>
              </a:rPr>
              <a:t>SisLog</a:t>
            </a:r>
            <a:endParaRPr lang="pt-BR" sz="1400" b="1" dirty="0">
              <a:solidFill>
                <a:srgbClr val="00587F"/>
              </a:solidFill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5" y="2538163"/>
            <a:ext cx="2898420" cy="737800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Sistema de Análise Logística de Mercados – SIAM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0"/>
            <a:ext cx="3104895" cy="502148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Simulador Logístico – SISLOG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797032" y="2386394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906665" y="3447962"/>
            <a:ext cx="2898420" cy="1031447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Sistema de Informação Geográfica do Banco do Nordeste do Brasil – SIGBNB</a:t>
            </a:r>
          </a:p>
        </p:txBody>
      </p:sp>
      <p:sp>
        <p:nvSpPr>
          <p:cNvPr id="12" name="Elipse 11"/>
          <p:cNvSpPr/>
          <p:nvPr/>
        </p:nvSpPr>
        <p:spPr>
          <a:xfrm>
            <a:off x="797032" y="3296194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7" y="4573507"/>
            <a:ext cx="2612716" cy="20349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7" y="1853060"/>
            <a:ext cx="4852916" cy="25993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1" b="2804"/>
          <a:stretch/>
        </p:blipFill>
        <p:spPr bwMode="auto">
          <a:xfrm>
            <a:off x="7434494" y="4573507"/>
            <a:ext cx="2112889" cy="20349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2924921" y="5869787"/>
            <a:ext cx="17695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587F"/>
                </a:solidFill>
              </a:rPr>
              <a:t>Municípios que recebem combustível da base de Araucária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9547383" y="6085231"/>
            <a:ext cx="1504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Telas de cadastro do sistema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</p:spTree>
    <p:extLst>
      <p:ext uri="{BB962C8B-B14F-4D97-AF65-F5344CB8AC3E}">
        <p14:creationId xmlns:p14="http://schemas.microsoft.com/office/powerpoint/2010/main" val="9911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MODALIDADE AÉREA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0"/>
            <a:ext cx="3095064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Estudos para a Atualização do Plano Aeroviário do Paraná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631561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392129" y="5916909"/>
            <a:ext cx="1518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7E9C31"/>
                </a:solidFill>
              </a:rPr>
              <a:t>Sistema estadual de aeroportos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906665" y="2785296"/>
            <a:ext cx="3498187" cy="538007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Planejamento Aeroviário – SAC/PR</a:t>
            </a:r>
          </a:p>
        </p:txBody>
      </p:sp>
      <p:sp>
        <p:nvSpPr>
          <p:cNvPr id="17" name="Elipse 16"/>
          <p:cNvSpPr/>
          <p:nvPr/>
        </p:nvSpPr>
        <p:spPr>
          <a:xfrm>
            <a:off x="767536" y="2656071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906665" y="3517739"/>
            <a:ext cx="3272045" cy="1037328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Gerenciamento de Informações de Aeroportos para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 a SAC/PR – HÓRUS</a:t>
            </a:r>
          </a:p>
        </p:txBody>
      </p:sp>
      <p:sp>
        <p:nvSpPr>
          <p:cNvPr id="22" name="Elipse 21"/>
          <p:cNvSpPr/>
          <p:nvPr/>
        </p:nvSpPr>
        <p:spPr>
          <a:xfrm>
            <a:off x="767536" y="3388514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88" y="4910758"/>
            <a:ext cx="2270540" cy="15534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4668" r="3443" b="26820"/>
          <a:stretch/>
        </p:blipFill>
        <p:spPr>
          <a:xfrm>
            <a:off x="7395209" y="4910758"/>
            <a:ext cx="2711592" cy="15293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44" y="1853060"/>
            <a:ext cx="5082956" cy="293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ângulo 28"/>
          <p:cNvSpPr/>
          <p:nvPr/>
        </p:nvSpPr>
        <p:spPr>
          <a:xfrm>
            <a:off x="10172177" y="5725516"/>
            <a:ext cx="15183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Infraestrutura atual - Aeroporto de Bonito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0172177" y="4047745"/>
            <a:ext cx="15183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Hórus – </a:t>
            </a:r>
          </a:p>
          <a:p>
            <a:r>
              <a:rPr lang="pt-BR" sz="1400" b="1" dirty="0">
                <a:solidFill>
                  <a:srgbClr val="7E9C31"/>
                </a:solidFill>
              </a:rPr>
              <a:t>Módulo Gerencial HOTRAN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</p:spTree>
    <p:extLst>
      <p:ext uri="{BB962C8B-B14F-4D97-AF65-F5344CB8AC3E}">
        <p14:creationId xmlns:p14="http://schemas.microsoft.com/office/powerpoint/2010/main" val="29643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ENGENHARIA CIVIL E TRANSPORTES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378646" y="2088660"/>
            <a:ext cx="8229600" cy="417671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CONFEA – Resolução N.º 218 (Art. 7.º)</a:t>
            </a:r>
          </a:p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Art. 7º - Compete ao ENGENHEIRO </a:t>
            </a:r>
            <a:r>
              <a:rPr lang="pt-BR" sz="2000" b="1" i="1" dirty="0">
                <a:solidFill>
                  <a:srgbClr val="7E9C31"/>
                </a:solidFill>
              </a:rPr>
              <a:t>CIVIL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 ao ENGENHEIRO DE FORTIFICAÇÃO e CONSTRUÇÃO: </a:t>
            </a:r>
            <a:b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- o desempenho das atividades 01 a 18 do artigo 1º desta Resolução, referentes a edificações, </a:t>
            </a:r>
            <a:r>
              <a:rPr lang="pt-BR" sz="2000" b="1" i="1" dirty="0">
                <a:solidFill>
                  <a:srgbClr val="7E9C31"/>
                </a:solidFill>
              </a:rPr>
              <a:t>estradas, pistas de rolamentos e aeroportos; sistema de transportes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abastecimento de água e de saneamento; </a:t>
            </a:r>
            <a:r>
              <a:rPr lang="pt-BR" sz="2000" b="1" i="1" dirty="0">
                <a:solidFill>
                  <a:srgbClr val="7E9C31"/>
                </a:solidFill>
              </a:rPr>
              <a:t>portos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rios, canais, barragens e diques; drenagem e irrigação; </a:t>
            </a:r>
            <a:r>
              <a:rPr lang="pt-BR" sz="2000" b="1" i="1" dirty="0">
                <a:solidFill>
                  <a:srgbClr val="7E9C31"/>
                </a:solidFill>
              </a:rPr>
              <a:t>pontes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grandes estruturas; seus serviços afins e correlatos.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65" y="2088660"/>
            <a:ext cx="862586" cy="11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61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MODALIDADE FERROVIÁRIA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3" y="3013521"/>
            <a:ext cx="3724331" cy="984814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Apoio à fiscalização da infraestrutura e à apuração de acidentes graves no 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transporte ferroviário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59"/>
            <a:ext cx="3085232" cy="988463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Acompanhamento e Fiscalização de Transporte Ferroviário – SAFF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797032" y="2861752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906663" y="4170334"/>
            <a:ext cx="2982585" cy="1031447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Museu Ferroviário Nacional – Revitalização do patrimônio 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histórico ferroviário</a:t>
            </a:r>
          </a:p>
        </p:txBody>
      </p:sp>
      <p:sp>
        <p:nvSpPr>
          <p:cNvPr id="12" name="Elipse 11"/>
          <p:cNvSpPr/>
          <p:nvPr/>
        </p:nvSpPr>
        <p:spPr>
          <a:xfrm>
            <a:off x="797032" y="4018566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9534054" y="3385095"/>
            <a:ext cx="1769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587F"/>
                </a:solidFill>
              </a:rPr>
              <a:t>Módulos do SAFF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79" y="1772973"/>
            <a:ext cx="4022575" cy="1920698"/>
          </a:xfrm>
          <a:prstGeom prst="rect">
            <a:avLst/>
          </a:prstGeom>
        </p:spPr>
      </p:pic>
      <p:sp>
        <p:nvSpPr>
          <p:cNvPr id="26" name="Retângulo de cantos arredondados 25"/>
          <p:cNvSpPr/>
          <p:nvPr/>
        </p:nvSpPr>
        <p:spPr>
          <a:xfrm>
            <a:off x="906663" y="5373780"/>
            <a:ext cx="3213053" cy="760337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Sistema de Custos Operacionais Ferroviários – SICOF</a:t>
            </a:r>
          </a:p>
        </p:txBody>
      </p:sp>
      <p:sp>
        <p:nvSpPr>
          <p:cNvPr id="27" name="Elipse 26"/>
          <p:cNvSpPr/>
          <p:nvPr/>
        </p:nvSpPr>
        <p:spPr>
          <a:xfrm>
            <a:off x="797032" y="5222012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5" y="4049530"/>
            <a:ext cx="3847204" cy="25109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Retângulo 30"/>
          <p:cNvSpPr/>
          <p:nvPr/>
        </p:nvSpPr>
        <p:spPr>
          <a:xfrm>
            <a:off x="9330604" y="6152932"/>
            <a:ext cx="21829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587F"/>
                </a:solidFill>
              </a:rPr>
              <a:t>Tabela tarifária do SICOF</a:t>
            </a:r>
          </a:p>
        </p:txBody>
      </p:sp>
    </p:spTree>
    <p:extLst>
      <p:ext uri="{BB962C8B-B14F-4D97-AF65-F5344CB8AC3E}">
        <p14:creationId xmlns:p14="http://schemas.microsoft.com/office/powerpoint/2010/main" val="15931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MODALIDADE FERROVIÁRIA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4" y="2768370"/>
            <a:ext cx="3232718" cy="535925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Simulação operacional de trens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0"/>
            <a:ext cx="3881645" cy="743878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Projeto piloto do centro de supervisão das concessões ferroviárias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720051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797032" y="2616602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3047897" y="6135234"/>
            <a:ext cx="2182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00587F"/>
                </a:solidFill>
              </a:rPr>
              <a:t>Exemplo de diagrama de desempenho do trem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906663" y="3476293"/>
            <a:ext cx="2003685" cy="535925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Projeto ANTT – PIL</a:t>
            </a:r>
          </a:p>
        </p:txBody>
      </p:sp>
      <p:sp>
        <p:nvSpPr>
          <p:cNvPr id="20" name="Elipse 19"/>
          <p:cNvSpPr/>
          <p:nvPr/>
        </p:nvSpPr>
        <p:spPr>
          <a:xfrm>
            <a:off x="797032" y="332452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906663" y="4184216"/>
            <a:ext cx="3114731" cy="535925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Terminais Intermodais – VALEC</a:t>
            </a:r>
          </a:p>
        </p:txBody>
      </p:sp>
      <p:sp>
        <p:nvSpPr>
          <p:cNvPr id="23" name="Elipse 22"/>
          <p:cNvSpPr/>
          <p:nvPr/>
        </p:nvSpPr>
        <p:spPr>
          <a:xfrm>
            <a:off x="797032" y="4032448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96" y="4276871"/>
            <a:ext cx="4877481" cy="23815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735" r="600" b="680"/>
          <a:stretch/>
        </p:blipFill>
        <p:spPr bwMode="auto">
          <a:xfrm>
            <a:off x="8226720" y="1723835"/>
            <a:ext cx="2456150" cy="231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10396773" y="3266188"/>
            <a:ext cx="1512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0587F"/>
                </a:solidFill>
              </a:rPr>
              <a:t>Mapa da malha ferroviária brasileira com as ferrovias </a:t>
            </a:r>
          </a:p>
          <a:p>
            <a:r>
              <a:rPr lang="pt-BR" sz="1200" b="1" dirty="0">
                <a:solidFill>
                  <a:srgbClr val="00587F"/>
                </a:solidFill>
              </a:rPr>
              <a:t>contidas no PIL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306796" y="1853059"/>
            <a:ext cx="2659359" cy="2190473"/>
            <a:chOff x="5306796" y="1853059"/>
            <a:chExt cx="2659359" cy="219047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796" y="1853060"/>
              <a:ext cx="2659359" cy="2190472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Retângulo 34"/>
            <p:cNvSpPr/>
            <p:nvPr/>
          </p:nvSpPr>
          <p:spPr>
            <a:xfrm>
              <a:off x="5306796" y="1853059"/>
              <a:ext cx="17529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rgbClr val="00587F"/>
                  </a:solidFill>
                </a:rPr>
                <a:t>Centro de Supervisão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1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MODALIDADE HIDROVIÁRIA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0"/>
            <a:ext cx="2632947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Transporte hidroviário na Baía de </a:t>
            </a:r>
            <a:r>
              <a:rPr lang="pt-BR" b="1" dirty="0" err="1">
                <a:solidFill>
                  <a:schemeClr val="bg1"/>
                </a:solidFill>
              </a:rPr>
              <a:t>Babitonga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120283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906665" y="2785296"/>
            <a:ext cx="3262999" cy="796903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Informações do Transporte </a:t>
            </a:r>
            <a:r>
              <a:rPr lang="pt-BR" b="1" dirty="0" err="1">
                <a:solidFill>
                  <a:schemeClr val="bg1"/>
                </a:solidFill>
              </a:rPr>
              <a:t>Aquaviário</a:t>
            </a:r>
            <a:r>
              <a:rPr lang="pt-BR" b="1" dirty="0">
                <a:solidFill>
                  <a:schemeClr val="bg1"/>
                </a:solidFill>
              </a:rPr>
              <a:t> – SINTAQ</a:t>
            </a:r>
          </a:p>
        </p:txBody>
      </p:sp>
      <p:sp>
        <p:nvSpPr>
          <p:cNvPr id="17" name="Elipse 16"/>
          <p:cNvSpPr/>
          <p:nvPr/>
        </p:nvSpPr>
        <p:spPr>
          <a:xfrm>
            <a:off x="767536" y="2656071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906666" y="3778510"/>
            <a:ext cx="2701774" cy="1037328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Informações Geográficas do Transporte </a:t>
            </a:r>
            <a:r>
              <a:rPr lang="pt-BR" b="1" dirty="0" err="1">
                <a:solidFill>
                  <a:schemeClr val="bg1"/>
                </a:solidFill>
              </a:rPr>
              <a:t>Aquaviário</a:t>
            </a:r>
            <a:r>
              <a:rPr lang="pt-BR" b="1" dirty="0">
                <a:solidFill>
                  <a:schemeClr val="bg1"/>
                </a:solidFill>
              </a:rPr>
              <a:t> – SIGTAQ</a:t>
            </a:r>
          </a:p>
        </p:txBody>
      </p:sp>
      <p:sp>
        <p:nvSpPr>
          <p:cNvPr id="22" name="Elipse 21"/>
          <p:cNvSpPr/>
          <p:nvPr/>
        </p:nvSpPr>
        <p:spPr>
          <a:xfrm>
            <a:off x="767536" y="364928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7786138" y="3429000"/>
            <a:ext cx="2030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Gráfico da movimentação de cargas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10" y="1723835"/>
            <a:ext cx="2486148" cy="22265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10" y="4092371"/>
            <a:ext cx="4176864" cy="24482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tângulo 31"/>
          <p:cNvSpPr/>
          <p:nvPr/>
        </p:nvSpPr>
        <p:spPr>
          <a:xfrm>
            <a:off x="9458197" y="6017423"/>
            <a:ext cx="1986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Resultado de alocações de caminhos mínimos</a:t>
            </a:r>
          </a:p>
        </p:txBody>
      </p:sp>
    </p:spTree>
    <p:extLst>
      <p:ext uri="{BB962C8B-B14F-4D97-AF65-F5344CB8AC3E}">
        <p14:creationId xmlns:p14="http://schemas.microsoft.com/office/powerpoint/2010/main" val="15723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MODALIDADE HIDROVIÁRIA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59"/>
            <a:ext cx="3360534" cy="1037625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Desenvolvimento de estudos e análises das hidrovias brasileiras e suas instalações portuárias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002297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906666" y="3088897"/>
            <a:ext cx="3026238" cy="102962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Levantamento das potencialidades das hidrovias do Estado do Paraná</a:t>
            </a:r>
          </a:p>
        </p:txBody>
      </p:sp>
      <p:sp>
        <p:nvSpPr>
          <p:cNvPr id="17" name="Elipse 16"/>
          <p:cNvSpPr/>
          <p:nvPr/>
        </p:nvSpPr>
        <p:spPr>
          <a:xfrm>
            <a:off x="767536" y="2959671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131721" y="5240904"/>
            <a:ext cx="44044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Localização de sete travessias do estado do Paraná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21" y="1853059"/>
            <a:ext cx="5850912" cy="33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MODALIDADE RODOVIÁRIA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4" y="2537661"/>
            <a:ext cx="2573955" cy="761417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Sistema de Pesagem em Movimento – MS WIM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0"/>
            <a:ext cx="3421495" cy="498727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Análise de Rede – SAR</a:t>
            </a:r>
          </a:p>
        </p:txBody>
      </p:sp>
      <p:sp>
        <p:nvSpPr>
          <p:cNvPr id="14" name="Elipse 13"/>
          <p:cNvSpPr/>
          <p:nvPr/>
        </p:nvSpPr>
        <p:spPr>
          <a:xfrm>
            <a:off x="797032" y="2385893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969267" y="3676560"/>
            <a:ext cx="2182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Resultado de uma alocação de carga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906662" y="3491060"/>
            <a:ext cx="2977079" cy="801629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</a:rPr>
              <a:t>Sistema </a:t>
            </a:r>
            <a:r>
              <a:rPr lang="pt-BR" b="1" dirty="0" err="1">
                <a:solidFill>
                  <a:schemeClr val="bg1"/>
                </a:solidFill>
              </a:rPr>
              <a:t>Georreferenciado</a:t>
            </a:r>
            <a:r>
              <a:rPr lang="pt-BR" b="1" dirty="0">
                <a:solidFill>
                  <a:schemeClr val="bg1"/>
                </a:solidFill>
              </a:rPr>
              <a:t> de Informações Viárias – SGV</a:t>
            </a:r>
          </a:p>
        </p:txBody>
      </p:sp>
      <p:sp>
        <p:nvSpPr>
          <p:cNvPr id="20" name="Elipse 19"/>
          <p:cNvSpPr/>
          <p:nvPr/>
        </p:nvSpPr>
        <p:spPr>
          <a:xfrm>
            <a:off x="797032" y="3339291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03" y="1853060"/>
            <a:ext cx="3589102" cy="23467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03" y="4355666"/>
            <a:ext cx="3584008" cy="20319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Conector reto 31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8969267" y="5648909"/>
            <a:ext cx="21829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Variação do volume de tráfego de um trecho da malha rodoviária federal</a:t>
            </a:r>
          </a:p>
        </p:txBody>
      </p:sp>
    </p:spTree>
    <p:extLst>
      <p:ext uri="{BB962C8B-B14F-4D97-AF65-F5344CB8AC3E}">
        <p14:creationId xmlns:p14="http://schemas.microsoft.com/office/powerpoint/2010/main" val="15622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MODALIDADE RODOVIÁRIA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1"/>
            <a:ext cx="3576844" cy="1047456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Ações preventivas e corretivas de segurança rodoviária por meio de identificação de segmentos críticos</a:t>
            </a:r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cxnSp>
        <p:nvCxnSpPr>
          <p:cNvPr id="32" name="Conector reto 31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5298329" y="5496232"/>
            <a:ext cx="35125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Equipamento de contagem sendo instalado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906666" y="3080294"/>
            <a:ext cx="2918082" cy="759508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Plano Nacional de Contagem de Tráfego</a:t>
            </a:r>
          </a:p>
        </p:txBody>
      </p:sp>
      <p:sp>
        <p:nvSpPr>
          <p:cNvPr id="17" name="Elipse 16"/>
          <p:cNvSpPr/>
          <p:nvPr/>
        </p:nvSpPr>
        <p:spPr>
          <a:xfrm>
            <a:off x="797032" y="2951068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29" y="1853061"/>
            <a:ext cx="4856544" cy="36431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5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PORTOS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120283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  <p:sp>
        <p:nvSpPr>
          <p:cNvPr id="18" name="Retângulo de cantos arredondados 27">
            <a:extLst>
              <a:ext uri="{FF2B5EF4-FFF2-40B4-BE49-F238E27FC236}">
                <a16:creationId xmlns:a16="http://schemas.microsoft.com/office/drawing/2014/main" id="{17B42AC3-68B4-4D28-8057-017A4C203A93}"/>
              </a:ext>
            </a:extLst>
          </p:cNvPr>
          <p:cNvSpPr/>
          <p:nvPr/>
        </p:nvSpPr>
        <p:spPr>
          <a:xfrm>
            <a:off x="546904" y="2463364"/>
            <a:ext cx="4564494" cy="606699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Elaboração de Planos Mestres – </a:t>
            </a:r>
            <a:r>
              <a:rPr lang="pt-BR" b="1" i="1" dirty="0">
                <a:solidFill>
                  <a:schemeClr val="bg1"/>
                </a:solidFill>
              </a:rPr>
              <a:t>Master </a:t>
            </a:r>
            <a:r>
              <a:rPr lang="pt-BR" b="1" i="1" dirty="0" err="1">
                <a:solidFill>
                  <a:schemeClr val="bg1"/>
                </a:solidFill>
              </a:rPr>
              <a:t>Plans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9" name="Retângulo de cantos arredondados 15">
            <a:extLst>
              <a:ext uri="{FF2B5EF4-FFF2-40B4-BE49-F238E27FC236}">
                <a16:creationId xmlns:a16="http://schemas.microsoft.com/office/drawing/2014/main" id="{207F8493-544F-4FF1-8023-29048579834D}"/>
              </a:ext>
            </a:extLst>
          </p:cNvPr>
          <p:cNvSpPr/>
          <p:nvPr/>
        </p:nvSpPr>
        <p:spPr>
          <a:xfrm>
            <a:off x="546903" y="1682181"/>
            <a:ext cx="4564495" cy="532943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Plano Nacional de Logística Portuária – PNLP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5EBE228-FEFC-41C0-AAB0-B70CBBB3935F}"/>
              </a:ext>
            </a:extLst>
          </p:cNvPr>
          <p:cNvSpPr/>
          <p:nvPr/>
        </p:nvSpPr>
        <p:spPr>
          <a:xfrm>
            <a:off x="417016" y="2331607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de cantos arredondados 20">
            <a:extLst>
              <a:ext uri="{FF2B5EF4-FFF2-40B4-BE49-F238E27FC236}">
                <a16:creationId xmlns:a16="http://schemas.microsoft.com/office/drawing/2014/main" id="{A9015884-D809-4A1B-B9A2-4243B8C3FEB6}"/>
              </a:ext>
            </a:extLst>
          </p:cNvPr>
          <p:cNvSpPr/>
          <p:nvPr/>
        </p:nvSpPr>
        <p:spPr>
          <a:xfrm>
            <a:off x="546903" y="3318303"/>
            <a:ext cx="4564494" cy="718868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Elaboração de Planos de Desenvolvimento e Zoneamento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69F72EA9-29AB-44D3-8FBA-BB27FA78F297}"/>
              </a:ext>
            </a:extLst>
          </p:cNvPr>
          <p:cNvSpPr/>
          <p:nvPr/>
        </p:nvSpPr>
        <p:spPr>
          <a:xfrm>
            <a:off x="407773" y="3189078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B4D542E5-187C-411A-B460-E1173A18DB4D}"/>
              </a:ext>
            </a:extLst>
          </p:cNvPr>
          <p:cNvSpPr/>
          <p:nvPr/>
        </p:nvSpPr>
        <p:spPr>
          <a:xfrm>
            <a:off x="417016" y="151047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de cantos arredondados 27">
            <a:extLst>
              <a:ext uri="{FF2B5EF4-FFF2-40B4-BE49-F238E27FC236}">
                <a16:creationId xmlns:a16="http://schemas.microsoft.com/office/drawing/2014/main" id="{41D80EFE-23DA-4B34-A8B0-ED56BCDB9DBE}"/>
              </a:ext>
            </a:extLst>
          </p:cNvPr>
          <p:cNvSpPr/>
          <p:nvPr/>
        </p:nvSpPr>
        <p:spPr>
          <a:xfrm>
            <a:off x="546903" y="4285411"/>
            <a:ext cx="4564494" cy="606699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Cadeia Logística Portuária Inteligente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9ACEF15B-D7CE-41CD-A077-2EF1CD187CBE}"/>
              </a:ext>
            </a:extLst>
          </p:cNvPr>
          <p:cNvSpPr/>
          <p:nvPr/>
        </p:nvSpPr>
        <p:spPr>
          <a:xfrm>
            <a:off x="389289" y="4149856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386E00A2-37E1-482D-A855-1541D0BD990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0578" y="1391126"/>
            <a:ext cx="5944518" cy="4007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" name="Diagrama 37">
            <a:extLst>
              <a:ext uri="{FF2B5EF4-FFF2-40B4-BE49-F238E27FC236}">
                <a16:creationId xmlns:a16="http://schemas.microsoft.com/office/drawing/2014/main" id="{23D2577F-1756-4C8F-A8B4-394DFA3165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6484454"/>
              </p:ext>
            </p:extLst>
          </p:nvPr>
        </p:nvGraphicFramePr>
        <p:xfrm>
          <a:off x="5586869" y="5528326"/>
          <a:ext cx="5255307" cy="133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792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PORTOS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0"/>
            <a:ext cx="2632947" cy="73780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Estudos de demanda do Porto de Itapoá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120283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906665" y="2765632"/>
            <a:ext cx="2790263" cy="796903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Informação Geográfica da SEP – SIGSEP</a:t>
            </a:r>
          </a:p>
        </p:txBody>
      </p:sp>
      <p:sp>
        <p:nvSpPr>
          <p:cNvPr id="17" name="Elipse 16"/>
          <p:cNvSpPr/>
          <p:nvPr/>
        </p:nvSpPr>
        <p:spPr>
          <a:xfrm>
            <a:off x="767536" y="2636407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906665" y="3739182"/>
            <a:ext cx="3842315" cy="766218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Plano de trabalho para operação do controle de acesso ao Porto de Vitória</a:t>
            </a:r>
          </a:p>
        </p:txBody>
      </p:sp>
      <p:sp>
        <p:nvSpPr>
          <p:cNvPr id="22" name="Elipse 21"/>
          <p:cNvSpPr/>
          <p:nvPr/>
        </p:nvSpPr>
        <p:spPr>
          <a:xfrm>
            <a:off x="767536" y="3609957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9045239" y="3119690"/>
            <a:ext cx="19865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Janela de abertura do SIGSEP e janela de simulação logística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95" y="1770122"/>
            <a:ext cx="3381927" cy="208823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de cantos arredondados 22"/>
          <p:cNvSpPr/>
          <p:nvPr/>
        </p:nvSpPr>
        <p:spPr>
          <a:xfrm>
            <a:off x="906666" y="4682047"/>
            <a:ext cx="1266264" cy="498727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err="1">
                <a:solidFill>
                  <a:schemeClr val="bg1"/>
                </a:solidFill>
              </a:rPr>
              <a:t>WebPortos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797032" y="4552822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48" y="3920395"/>
            <a:ext cx="3382974" cy="25556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Retângulo 28"/>
          <p:cNvSpPr/>
          <p:nvPr/>
        </p:nvSpPr>
        <p:spPr>
          <a:xfrm>
            <a:off x="9045239" y="5952805"/>
            <a:ext cx="1986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Ambiente Brasil do </a:t>
            </a:r>
            <a:r>
              <a:rPr lang="pt-BR" sz="1400" b="1" dirty="0" err="1">
                <a:solidFill>
                  <a:srgbClr val="7E9C31"/>
                </a:solidFill>
              </a:rPr>
              <a:t>WebPortos</a:t>
            </a:r>
            <a:endParaRPr lang="pt-BR" sz="1400" b="1" dirty="0">
              <a:solidFill>
                <a:srgbClr val="7E9C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PORTOS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0"/>
            <a:ext cx="4156947" cy="711748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Plano de Desenvolvimento e Zoneamento – PDZ – do Porto Organizado de Antonina 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307096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903091" y="5849779"/>
            <a:ext cx="3554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Mapa de zoneamento do Porto de Antonina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6" y="2716898"/>
            <a:ext cx="4351376" cy="313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de cantos arredondados 23"/>
          <p:cNvSpPr/>
          <p:nvPr/>
        </p:nvSpPr>
        <p:spPr>
          <a:xfrm>
            <a:off x="5871957" y="1853059"/>
            <a:ext cx="2190495" cy="711748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Cadeia Logística Portuária Inteligente</a:t>
            </a:r>
          </a:p>
        </p:txBody>
      </p:sp>
      <p:sp>
        <p:nvSpPr>
          <p:cNvPr id="26" name="Elipse 25"/>
          <p:cNvSpPr/>
          <p:nvPr/>
        </p:nvSpPr>
        <p:spPr>
          <a:xfrm>
            <a:off x="5732826" y="1723834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81" y="2746394"/>
            <a:ext cx="4175465" cy="37089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10112672" y="5716675"/>
            <a:ext cx="16073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7E9C31"/>
                </a:solidFill>
              </a:rPr>
              <a:t>Layout</a:t>
            </a:r>
            <a:r>
              <a:rPr lang="fr-FR" sz="1400" b="1" dirty="0">
                <a:solidFill>
                  <a:srgbClr val="7E9C31"/>
                </a:solidFill>
              </a:rPr>
              <a:t> Cadeia Logística Portuária Inteligente</a:t>
            </a:r>
          </a:p>
        </p:txBody>
      </p:sp>
    </p:spTree>
    <p:extLst>
      <p:ext uri="{BB962C8B-B14F-4D97-AF65-F5344CB8AC3E}">
        <p14:creationId xmlns:p14="http://schemas.microsoft.com/office/powerpoint/2010/main" val="12558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8610101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PORTOS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0"/>
            <a:ext cx="3036069" cy="97863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Anteprojetos de Arquitetura e Engenharia para a 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b="1" dirty="0">
                <a:solidFill>
                  <a:schemeClr val="bg1"/>
                </a:solidFill>
              </a:rPr>
              <a:t>Cadeia Logística Portuária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-19664" y="1319219"/>
            <a:ext cx="11120283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767536" y="1723835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7E9C31"/>
                </a:solidFill>
              </a:rPr>
              <a:t>ÁREAS DE ATUAÇÃO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4603740" y="4426720"/>
            <a:ext cx="3244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Desenho conceitual de uma portaria pública e do entorno imediato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/>
          <a:stretch/>
        </p:blipFill>
        <p:spPr bwMode="auto">
          <a:xfrm>
            <a:off x="4606180" y="1849286"/>
            <a:ext cx="3242528" cy="25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13553"/>
          <a:stretch/>
        </p:blipFill>
        <p:spPr bwMode="auto">
          <a:xfrm>
            <a:off x="7969061" y="1849286"/>
            <a:ext cx="3131558" cy="25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de cantos arredondados 26"/>
          <p:cNvSpPr/>
          <p:nvPr/>
        </p:nvSpPr>
        <p:spPr>
          <a:xfrm>
            <a:off x="906667" y="3019907"/>
            <a:ext cx="2908250" cy="97863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Gerenciamento e Informação do Tráfego de Embarcações – VTMIS</a:t>
            </a:r>
          </a:p>
        </p:txBody>
      </p:sp>
      <p:sp>
        <p:nvSpPr>
          <p:cNvPr id="30" name="Elipse 29"/>
          <p:cNvSpPr/>
          <p:nvPr/>
        </p:nvSpPr>
        <p:spPr>
          <a:xfrm>
            <a:off x="767536" y="2890682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de cantos arredondados 31"/>
          <p:cNvSpPr/>
          <p:nvPr/>
        </p:nvSpPr>
        <p:spPr>
          <a:xfrm>
            <a:off x="906667" y="4186754"/>
            <a:ext cx="2416636" cy="978630"/>
          </a:xfrm>
          <a:prstGeom prst="roundRect">
            <a:avLst>
              <a:gd name="adj" fmla="val 0"/>
            </a:avLst>
          </a:prstGeom>
          <a:solidFill>
            <a:srgbClr val="7E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Diagnóstico de infraestrutura de TI nas Companhias Docas</a:t>
            </a:r>
          </a:p>
        </p:txBody>
      </p:sp>
      <p:sp>
        <p:nvSpPr>
          <p:cNvPr id="33" name="Elipse 32"/>
          <p:cNvSpPr/>
          <p:nvPr/>
        </p:nvSpPr>
        <p:spPr>
          <a:xfrm>
            <a:off x="767536" y="4057529"/>
            <a:ext cx="271110" cy="271110"/>
          </a:xfrm>
          <a:prstGeom prst="ellipse">
            <a:avLst/>
          </a:prstGeom>
          <a:solidFill>
            <a:srgbClr val="7E9C3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969061" y="4426720"/>
            <a:ext cx="2605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7E9C31"/>
                </a:solidFill>
              </a:rPr>
              <a:t>Desenho conceitual de ponto de controle intermediário</a:t>
            </a:r>
          </a:p>
        </p:txBody>
      </p:sp>
    </p:spTree>
    <p:extLst>
      <p:ext uri="{BB962C8B-B14F-4D97-AF65-F5344CB8AC3E}">
        <p14:creationId xmlns:p14="http://schemas.microsoft.com/office/powerpoint/2010/main" val="27415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Conector reto 66"/>
          <p:cNvCxnSpPr/>
          <p:nvPr/>
        </p:nvCxnSpPr>
        <p:spPr>
          <a:xfrm>
            <a:off x="3481817" y="4108772"/>
            <a:ext cx="1505039" cy="0"/>
          </a:xfrm>
          <a:prstGeom prst="line">
            <a:avLst/>
          </a:prstGeom>
          <a:ln w="38100">
            <a:solidFill>
              <a:srgbClr val="00587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>
            <a:stCxn id="5" idx="3"/>
          </p:cNvCxnSpPr>
          <p:nvPr/>
        </p:nvCxnSpPr>
        <p:spPr>
          <a:xfrm>
            <a:off x="8070061" y="4108772"/>
            <a:ext cx="522890" cy="0"/>
          </a:xfrm>
          <a:prstGeom prst="line">
            <a:avLst/>
          </a:prstGeom>
          <a:ln w="38100">
            <a:solidFill>
              <a:srgbClr val="00587F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do 49"/>
          <p:cNvCxnSpPr/>
          <p:nvPr/>
        </p:nvCxnSpPr>
        <p:spPr>
          <a:xfrm rot="5400000" flipH="1" flipV="1">
            <a:off x="8172425" y="3106278"/>
            <a:ext cx="1441134" cy="328579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angulado 37"/>
          <p:cNvCxnSpPr>
            <a:stCxn id="41" idx="4"/>
            <a:endCxn id="20" idx="1"/>
          </p:cNvCxnSpPr>
          <p:nvPr/>
        </p:nvCxnSpPr>
        <p:spPr>
          <a:xfrm rot="16200000" flipH="1">
            <a:off x="8248460" y="4706652"/>
            <a:ext cx="1289064" cy="328579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>
            <a:stCxn id="22" idx="1"/>
            <a:endCxn id="41" idx="6"/>
          </p:cNvCxnSpPr>
          <p:nvPr/>
        </p:nvCxnSpPr>
        <p:spPr>
          <a:xfrm flipH="1">
            <a:off x="8846341" y="4108771"/>
            <a:ext cx="751945" cy="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>
            <a:stCxn id="32" idx="6"/>
            <a:endCxn id="29" idx="2"/>
          </p:cNvCxnSpPr>
          <p:nvPr/>
        </p:nvCxnSpPr>
        <p:spPr>
          <a:xfrm>
            <a:off x="1774900" y="4108772"/>
            <a:ext cx="1505039" cy="0"/>
          </a:xfrm>
          <a:prstGeom prst="line">
            <a:avLst/>
          </a:prstGeom>
          <a:ln w="38100">
            <a:solidFill>
              <a:srgbClr val="00587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1401" y="3487589"/>
            <a:ext cx="1428005" cy="1242365"/>
          </a:xfrm>
          <a:prstGeom prst="rect">
            <a:avLst/>
          </a:prstGeom>
          <a:noFill/>
          <a:ln w="76200">
            <a:solidFill>
              <a:srgbClr val="0058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sociedadeprimata.files.wordpress.com/2012/02/homo-sapiens-cac3a7a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6000"/>
                    </a14:imgEffect>
                    <a14:imgEffect>
                      <a14:brightnessContrast bright="1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2" y="2100807"/>
            <a:ext cx="1746460" cy="120251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tabernadahistoriavc.com.br/wp-content/uploads/2012/01/tropeiros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1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64" y="4988046"/>
            <a:ext cx="1823020" cy="1203154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inf.furb.br/obeb/Historia/cap%207_arquivos/image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875"/>
                    </a14:imgEffect>
                    <a14:imgEffect>
                      <a14:saturation sat="10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37" y="2100808"/>
            <a:ext cx="1687291" cy="120251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C:\Users\mayara.luz\Desktop\André\258631_9994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4000"/>
                    </a14:imgEffect>
                    <a14:imgEffect>
                      <a14:brightnessContrast bright="9000" contrast="10000"/>
                    </a14:imgEffect>
                  </a14:imgLayer>
                </a14:imgProps>
              </a:ext>
            </a:extLst>
          </a:blip>
          <a:srcRect t="7705" b="7001"/>
          <a:stretch>
            <a:fillRect/>
          </a:stretch>
        </p:blipFill>
        <p:spPr bwMode="auto">
          <a:xfrm>
            <a:off x="9057282" y="2099295"/>
            <a:ext cx="1886178" cy="120554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22" name="Picture 14" descr="C:\SVN COMUNIC\04-2015\02-Demandas Diversas\12-Apresentação Transportes Andre H\02-Materiais\PortoVitoria (27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286" y="3505998"/>
            <a:ext cx="804170" cy="120554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SVN COMUNIC\04-2015\02-Demandas Diversas\12-Apresentação Transportes Andre H\02-Materiais\Avião-Embraer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r="2658"/>
          <a:stretch/>
        </p:blipFill>
        <p:spPr bwMode="auto">
          <a:xfrm>
            <a:off x="9057282" y="4912701"/>
            <a:ext cx="1895853" cy="120554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TRANSPORTE</a:t>
            </a:r>
          </a:p>
        </p:txBody>
      </p:sp>
      <p:cxnSp>
        <p:nvCxnSpPr>
          <p:cNvPr id="27" name="Conector reto 26"/>
          <p:cNvCxnSpPr/>
          <p:nvPr/>
        </p:nvCxnSpPr>
        <p:spPr>
          <a:xfrm>
            <a:off x="-19664" y="1319219"/>
            <a:ext cx="10976589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/>
          <p:cNvSpPr/>
          <p:nvPr/>
        </p:nvSpPr>
        <p:spPr>
          <a:xfrm>
            <a:off x="1539624" y="3991134"/>
            <a:ext cx="235276" cy="235276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3279939" y="3991134"/>
            <a:ext cx="235276" cy="235276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/>
          <p:cNvSpPr/>
          <p:nvPr/>
        </p:nvSpPr>
        <p:spPr>
          <a:xfrm>
            <a:off x="4960345" y="3991134"/>
            <a:ext cx="235276" cy="235276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/>
          <p:cNvCxnSpPr>
            <a:stCxn id="32" idx="0"/>
            <a:endCxn id="7" idx="2"/>
          </p:cNvCxnSpPr>
          <p:nvPr/>
        </p:nvCxnSpPr>
        <p:spPr>
          <a:xfrm flipV="1">
            <a:off x="1657262" y="3303326"/>
            <a:ext cx="0" cy="68780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>
            <a:stCxn id="10" idx="0"/>
          </p:cNvCxnSpPr>
          <p:nvPr/>
        </p:nvCxnSpPr>
        <p:spPr>
          <a:xfrm flipH="1" flipV="1">
            <a:off x="3399881" y="4211313"/>
            <a:ext cx="2793" cy="776733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>
            <a:endCxn id="13" idx="2"/>
          </p:cNvCxnSpPr>
          <p:nvPr/>
        </p:nvCxnSpPr>
        <p:spPr>
          <a:xfrm flipV="1">
            <a:off x="5077983" y="3303327"/>
            <a:ext cx="0" cy="68780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/>
          <p:cNvSpPr/>
          <p:nvPr/>
        </p:nvSpPr>
        <p:spPr>
          <a:xfrm>
            <a:off x="8611065" y="3991134"/>
            <a:ext cx="235276" cy="235276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8" name="Conector reto 67"/>
          <p:cNvCxnSpPr>
            <a:endCxn id="5" idx="1"/>
          </p:cNvCxnSpPr>
          <p:nvPr/>
        </p:nvCxnSpPr>
        <p:spPr>
          <a:xfrm>
            <a:off x="5169108" y="4108772"/>
            <a:ext cx="1431638" cy="0"/>
          </a:xfrm>
          <a:prstGeom prst="line">
            <a:avLst/>
          </a:prstGeom>
          <a:ln w="38100">
            <a:solidFill>
              <a:srgbClr val="00587F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7570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 animBg="1"/>
      <p:bldP spid="30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47" y="3870515"/>
            <a:ext cx="3344672" cy="26642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60" y="1621702"/>
            <a:ext cx="3820261" cy="216651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TRANSPORTE DE PASSAGEIROS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6" y="1853061"/>
            <a:ext cx="2662444" cy="1047456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Viabilidade e Monitoramento de Linhas Rodoviárias – SIMOV</a:t>
            </a:r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cxnSp>
        <p:nvCxnSpPr>
          <p:cNvPr id="32" name="Conector reto 31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9069482" y="3495096"/>
            <a:ext cx="13433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Sistema SCT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906666" y="3080294"/>
            <a:ext cx="3390031" cy="547809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Cálculo Tarifário – SCT</a:t>
            </a:r>
          </a:p>
        </p:txBody>
      </p:sp>
      <p:sp>
        <p:nvSpPr>
          <p:cNvPr id="17" name="Elipse 16"/>
          <p:cNvSpPr/>
          <p:nvPr/>
        </p:nvSpPr>
        <p:spPr>
          <a:xfrm>
            <a:off x="797032" y="2951068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906666" y="3807880"/>
            <a:ext cx="3390031" cy="1039423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Suporte à implantação de sistema de bilhetagem eletrônica no</a:t>
            </a:r>
          </a:p>
          <a:p>
            <a:r>
              <a:rPr lang="pt-BR" b="1" dirty="0">
                <a:solidFill>
                  <a:schemeClr val="bg1"/>
                </a:solidFill>
              </a:rPr>
              <a:t>entorno do Distrito Federal</a:t>
            </a:r>
          </a:p>
        </p:txBody>
      </p:sp>
      <p:sp>
        <p:nvSpPr>
          <p:cNvPr id="19" name="Elipse 18"/>
          <p:cNvSpPr/>
          <p:nvPr/>
        </p:nvSpPr>
        <p:spPr>
          <a:xfrm>
            <a:off x="797032" y="3678654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de cantos arredondados 21"/>
          <p:cNvSpPr/>
          <p:nvPr/>
        </p:nvSpPr>
        <p:spPr>
          <a:xfrm>
            <a:off x="906666" y="5027080"/>
            <a:ext cx="3468689" cy="547809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Revisão Tarifária – AGETRANSP/RJ</a:t>
            </a:r>
          </a:p>
        </p:txBody>
      </p:sp>
      <p:sp>
        <p:nvSpPr>
          <p:cNvPr id="23" name="Elipse 22"/>
          <p:cNvSpPr/>
          <p:nvPr/>
        </p:nvSpPr>
        <p:spPr>
          <a:xfrm>
            <a:off x="797032" y="4897854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9069482" y="6011591"/>
            <a:ext cx="1854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Sistema SIG-T: cadastro de Terminais</a:t>
            </a:r>
          </a:p>
        </p:txBody>
      </p:sp>
    </p:spTree>
    <p:extLst>
      <p:ext uri="{BB962C8B-B14F-4D97-AF65-F5344CB8AC3E}">
        <p14:creationId xmlns:p14="http://schemas.microsoft.com/office/powerpoint/2010/main" val="41867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TRANSPORTE DE PASSAGEIROS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1"/>
            <a:ext cx="3321205" cy="1096616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Transporte Coletivo Rodoviário Intermunicipal de Passageiros do Estado de Mato Grosso – STCRIP </a:t>
            </a:r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cxnSp>
        <p:nvCxnSpPr>
          <p:cNvPr id="32" name="Conector reto 31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9822824" y="4873859"/>
            <a:ext cx="1792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Mercados de transporte do Estado do Mato Grosso</a:t>
            </a:r>
          </a:p>
          <a:p>
            <a:r>
              <a:rPr lang="pt-BR" sz="1400" b="1" dirty="0">
                <a:solidFill>
                  <a:srgbClr val="00587F"/>
                </a:solidFill>
              </a:rPr>
              <a:t>Fonte: AGER/MT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906665" y="3122717"/>
            <a:ext cx="3517851" cy="1096616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Novo Modelo de Reajuste Tarifário para Transporte Aquaviário </a:t>
            </a:r>
          </a:p>
          <a:p>
            <a:r>
              <a:rPr lang="pt-BR" b="1" dirty="0">
                <a:solidFill>
                  <a:schemeClr val="bg1"/>
                </a:solidFill>
              </a:rPr>
              <a:t>de Passageiros – AGETRANSP/RJ </a:t>
            </a:r>
          </a:p>
        </p:txBody>
      </p:sp>
      <p:sp>
        <p:nvSpPr>
          <p:cNvPr id="21" name="Elipse 20"/>
          <p:cNvSpPr/>
          <p:nvPr/>
        </p:nvSpPr>
        <p:spPr>
          <a:xfrm>
            <a:off x="797032" y="2993491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906665" y="4392373"/>
            <a:ext cx="3920974" cy="1084196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Trens Regionais – Estudo de Viabilidade Técnica, Econômica, Financeira,</a:t>
            </a:r>
          </a:p>
          <a:p>
            <a:r>
              <a:rPr lang="pt-BR" b="1" dirty="0">
                <a:solidFill>
                  <a:schemeClr val="bg1"/>
                </a:solidFill>
              </a:rPr>
              <a:t>Social e Ambiental:</a:t>
            </a:r>
          </a:p>
        </p:txBody>
      </p:sp>
      <p:sp>
        <p:nvSpPr>
          <p:cNvPr id="27" name="Elipse 26"/>
          <p:cNvSpPr/>
          <p:nvPr/>
        </p:nvSpPr>
        <p:spPr>
          <a:xfrm>
            <a:off x="797032" y="4263147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29" y="1852386"/>
            <a:ext cx="4442278" cy="39755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/>
          <p:cNvCxnSpPr/>
          <p:nvPr/>
        </p:nvCxnSpPr>
        <p:spPr>
          <a:xfrm>
            <a:off x="1158145" y="5476569"/>
            <a:ext cx="0" cy="101272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139079" y="5540741"/>
            <a:ext cx="37466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587F"/>
                </a:solidFill>
              </a:rPr>
              <a:t>. Caxias do Sul (RS) – Bento Gonçalves (RS)</a:t>
            </a:r>
          </a:p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587F"/>
                </a:solidFill>
              </a:rPr>
              <a:t>. Pelotas (RS) – Rio Grande (RS)</a:t>
            </a:r>
          </a:p>
          <a:p>
            <a:pPr>
              <a:spcAft>
                <a:spcPts val="600"/>
              </a:spcAft>
            </a:pPr>
            <a:r>
              <a:rPr lang="pt-BR" sz="1600" b="1" dirty="0">
                <a:solidFill>
                  <a:srgbClr val="00587F"/>
                </a:solidFill>
              </a:rPr>
              <a:t>. Londrina (PR) – Maringá (PR)</a:t>
            </a:r>
          </a:p>
        </p:txBody>
      </p:sp>
    </p:spTree>
    <p:extLst>
      <p:ext uri="{BB962C8B-B14F-4D97-AF65-F5344CB8AC3E}">
        <p14:creationId xmlns:p14="http://schemas.microsoft.com/office/powerpoint/2010/main" val="3950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TRANSPORTE DE PASSAGEIROS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06665" y="1853061"/>
            <a:ext cx="3896983" cy="546499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Análise da Política Tarifária – DETER/SC</a:t>
            </a:r>
          </a:p>
        </p:txBody>
      </p:sp>
      <p:sp>
        <p:nvSpPr>
          <p:cNvPr id="18" name="Elipse 17"/>
          <p:cNvSpPr/>
          <p:nvPr/>
        </p:nvSpPr>
        <p:spPr>
          <a:xfrm>
            <a:off x="797032" y="1723835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798212" y="274544"/>
            <a:ext cx="6123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dirty="0">
                <a:solidFill>
                  <a:srgbClr val="00587F"/>
                </a:solidFill>
              </a:rPr>
              <a:t>ÁREAS DE ATUAÇÃO</a:t>
            </a:r>
          </a:p>
        </p:txBody>
      </p:sp>
      <p:cxnSp>
        <p:nvCxnSpPr>
          <p:cNvPr id="32" name="Conector reto 31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/>
          <p:cNvSpPr/>
          <p:nvPr/>
        </p:nvSpPr>
        <p:spPr>
          <a:xfrm>
            <a:off x="5074016" y="5100645"/>
            <a:ext cx="438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00587F"/>
                </a:solidFill>
              </a:rPr>
              <a:t>Área de Influência entre Rio de Janeiro e Minas Gerais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906665" y="2599020"/>
            <a:ext cx="2672277" cy="861935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Política de Transportes de Passageiros – DETER/SC</a:t>
            </a:r>
          </a:p>
        </p:txBody>
      </p:sp>
      <p:sp>
        <p:nvSpPr>
          <p:cNvPr id="15" name="Elipse 14"/>
          <p:cNvSpPr/>
          <p:nvPr/>
        </p:nvSpPr>
        <p:spPr>
          <a:xfrm>
            <a:off x="797032" y="2469794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906665" y="3660415"/>
            <a:ext cx="3323959" cy="546499"/>
          </a:xfrm>
          <a:prstGeom prst="roundRect">
            <a:avLst>
              <a:gd name="adj" fmla="val 0"/>
            </a:avLst>
          </a:prstGeom>
          <a:solidFill>
            <a:srgbClr val="005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Sistema de Passageiros – SISPASS</a:t>
            </a:r>
          </a:p>
        </p:txBody>
      </p:sp>
      <p:sp>
        <p:nvSpPr>
          <p:cNvPr id="19" name="Elipse 18"/>
          <p:cNvSpPr/>
          <p:nvPr/>
        </p:nvSpPr>
        <p:spPr>
          <a:xfrm>
            <a:off x="797032" y="3531189"/>
            <a:ext cx="271110" cy="271110"/>
          </a:xfrm>
          <a:prstGeom prst="ellipse">
            <a:avLst/>
          </a:prstGeom>
          <a:solidFill>
            <a:srgbClr val="00587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Espaço Reservado para Conteúdo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16" y="1853061"/>
            <a:ext cx="6056100" cy="32475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90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9"/>
          <a:stretch/>
        </p:blipFill>
        <p:spPr>
          <a:xfrm>
            <a:off x="-1" y="0"/>
            <a:ext cx="12309987" cy="6924368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749052" y="549778"/>
            <a:ext cx="7529709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chemeClr val="bg1"/>
                </a:solidFill>
              </a:rPr>
              <a:t>TECNOLOGIAS DESENVOLVIDAS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749052" y="1731347"/>
            <a:ext cx="525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Algumas das tecnologias já desenvolvidas e em uso:</a:t>
            </a:r>
          </a:p>
        </p:txBody>
      </p:sp>
      <p:sp>
        <p:nvSpPr>
          <p:cNvPr id="5" name="Retângulo 4"/>
          <p:cNvSpPr/>
          <p:nvPr/>
        </p:nvSpPr>
        <p:spPr>
          <a:xfrm>
            <a:off x="850710" y="2414187"/>
            <a:ext cx="2325109" cy="138499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noAutofit/>
          </a:bodyPr>
          <a:lstStyle/>
          <a:p>
            <a:r>
              <a:rPr lang="pt-BR" b="1" i="1" dirty="0">
                <a:solidFill>
                  <a:schemeClr val="bg1"/>
                </a:solidFill>
                <a:latin typeface="Trebuchet MS" pitchFamily="34" charset="0"/>
              </a:rPr>
              <a:t>Framework </a:t>
            </a:r>
            <a:r>
              <a:rPr lang="pt-BR" b="1" dirty="0">
                <a:solidFill>
                  <a:schemeClr val="bg1"/>
                </a:solidFill>
                <a:latin typeface="Trebuchet MS" pitchFamily="34" charset="0"/>
              </a:rPr>
              <a:t>SIG/</a:t>
            </a:r>
            <a:r>
              <a:rPr lang="pt-BR" b="1" i="1" dirty="0">
                <a:solidFill>
                  <a:schemeClr val="bg1"/>
                </a:solidFill>
                <a:latin typeface="Trebuchet MS" pitchFamily="34" charset="0"/>
              </a:rPr>
              <a:t>Desktop</a:t>
            </a:r>
            <a:r>
              <a:rPr lang="pt-BR" b="1" dirty="0">
                <a:solidFill>
                  <a:schemeClr val="bg1"/>
                </a:solidFill>
                <a:latin typeface="Trebuchet MS" pitchFamily="34" charset="0"/>
              </a:rPr>
              <a:t>: </a:t>
            </a:r>
            <a:r>
              <a:rPr lang="pt-BR" sz="1600" dirty="0">
                <a:solidFill>
                  <a:schemeClr val="accent3"/>
                </a:solidFill>
                <a:latin typeface="Trebuchet MS" pitchFamily="34" charset="0"/>
              </a:rPr>
              <a:t>biblioteca geográfica e interface próprios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450601" y="2414187"/>
            <a:ext cx="2350432" cy="138499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noAutofit/>
          </a:bodyPr>
          <a:lstStyle/>
          <a:p>
            <a:r>
              <a:rPr lang="pt-BR" b="1" i="1" dirty="0">
                <a:solidFill>
                  <a:schemeClr val="bg1"/>
                </a:solidFill>
                <a:latin typeface="Trebuchet MS" pitchFamily="34" charset="0"/>
              </a:rPr>
              <a:t>Framework SIG/Web:</a:t>
            </a:r>
          </a:p>
          <a:p>
            <a:r>
              <a:rPr lang="pt-BR" sz="1600" dirty="0">
                <a:solidFill>
                  <a:schemeClr val="accent3"/>
                </a:solidFill>
                <a:latin typeface="Trebuchet MS" pitchFamily="34" charset="0"/>
              </a:rPr>
              <a:t>biblioteca </a:t>
            </a:r>
            <a:r>
              <a:rPr lang="pt-BR" sz="1600" i="1" dirty="0">
                <a:solidFill>
                  <a:schemeClr val="accent3"/>
                </a:solidFill>
                <a:latin typeface="Trebuchet MS" pitchFamily="34" charset="0"/>
              </a:rPr>
              <a:t>open </a:t>
            </a:r>
            <a:r>
              <a:rPr lang="pt-BR" sz="1600" i="1" dirty="0" err="1">
                <a:solidFill>
                  <a:schemeClr val="accent3"/>
                </a:solidFill>
                <a:latin typeface="Trebuchet MS" pitchFamily="34" charset="0"/>
              </a:rPr>
              <a:t>source</a:t>
            </a:r>
            <a:r>
              <a:rPr lang="pt-BR" sz="1600" i="1" dirty="0">
                <a:solidFill>
                  <a:schemeClr val="accent3"/>
                </a:solidFill>
                <a:latin typeface="Trebuchet MS" pitchFamily="34" charset="0"/>
              </a:rPr>
              <a:t> </a:t>
            </a:r>
            <a:r>
              <a:rPr lang="pt-BR" sz="1600" dirty="0">
                <a:solidFill>
                  <a:schemeClr val="accent3"/>
                </a:solidFill>
                <a:latin typeface="Trebuchet MS" pitchFamily="34" charset="0"/>
              </a:rPr>
              <a:t>adaptada e interface </a:t>
            </a:r>
            <a:r>
              <a:rPr lang="pt-BR" sz="1600" i="1" dirty="0">
                <a:solidFill>
                  <a:schemeClr val="accent3"/>
                </a:solidFill>
                <a:latin typeface="Trebuchet MS" pitchFamily="34" charset="0"/>
              </a:rPr>
              <a:t>web</a:t>
            </a:r>
            <a:r>
              <a:rPr lang="pt-BR" sz="1600" dirty="0">
                <a:solidFill>
                  <a:schemeClr val="accent3"/>
                </a:solidFill>
                <a:latin typeface="Trebuchet MS" pitchFamily="34" charset="0"/>
              </a:rPr>
              <a:t> próprios</a:t>
            </a:r>
            <a:endParaRPr lang="pt-BR" sz="1400" dirty="0">
              <a:solidFill>
                <a:schemeClr val="accent3"/>
              </a:solidFill>
              <a:latin typeface="Trebuchet MS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6075815" y="2414187"/>
            <a:ext cx="2120117" cy="138499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no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Trebuchet MS" pitchFamily="34" charset="0"/>
              </a:rPr>
              <a:t>Biblioteca matemática: </a:t>
            </a:r>
          </a:p>
          <a:p>
            <a:r>
              <a:rPr lang="pt-BR" sz="1600" dirty="0">
                <a:solidFill>
                  <a:schemeClr val="accent3"/>
                </a:solidFill>
                <a:latin typeface="Trebuchet MS" pitchFamily="34" charset="0"/>
              </a:rPr>
              <a:t>conjunto de funções matemáticas</a:t>
            </a:r>
            <a:endParaRPr lang="pt-BR" sz="1200" dirty="0">
              <a:solidFill>
                <a:schemeClr val="accent3"/>
              </a:solidFill>
              <a:latin typeface="Trebuchet MS" pitchFamily="34" charset="0"/>
            </a:endParaRPr>
          </a:p>
        </p:txBody>
      </p:sp>
      <p:pic>
        <p:nvPicPr>
          <p:cNvPr id="1026" name="Picture 2" descr="https://oracleteamusa-images.s3.amazonaws.com/original/m348_oracl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1" y="4819692"/>
            <a:ext cx="2088612" cy="49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gnette3.wikia.nocookie.net/logopedia/images/c/cd/MicrosoftSQLServer.png/revision/latest?cb=20150614233628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66" y="4763472"/>
            <a:ext cx="2076237" cy="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adlab.org.uk/wp-content/uploads/2015/03/postgresql-logo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64" y="4702226"/>
            <a:ext cx="1543501" cy="70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eelanceitprojects.files.wordpress.com/2013/11/net-projects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94" y="5505122"/>
            <a:ext cx="1499200" cy="7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1u88jj3r4db2x4txp44yqfj1.wpengine.netdna-cdn.com/wp-content/uploads/2014/11/visual_studio_2010_logo-930x363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31" y="5619032"/>
            <a:ext cx="1297552" cy="5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749052" y="4125760"/>
            <a:ext cx="324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Algumas ferramentas utilizadas:</a:t>
            </a:r>
          </a:p>
        </p:txBody>
      </p:sp>
      <p:pic>
        <p:nvPicPr>
          <p:cNvPr id="1038" name="Picture 14" descr="https://publicgardens.org/sites/default/files/content-images/IMAGES/esri-10GlobeLogo_sRGB_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84" y="5603636"/>
            <a:ext cx="1437219" cy="6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658761" y="1731347"/>
            <a:ext cx="0" cy="3693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/>
          <p:nvPr/>
        </p:nvCxnSpPr>
        <p:spPr>
          <a:xfrm>
            <a:off x="658761" y="4125760"/>
            <a:ext cx="0" cy="3693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http://galetto.unipv.it/mapserver-tutorial/img/mapserver-logo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50" y="5660338"/>
            <a:ext cx="1817464" cy="5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ector reto 17"/>
          <p:cNvCxnSpPr/>
          <p:nvPr/>
        </p:nvCxnSpPr>
        <p:spPr>
          <a:xfrm>
            <a:off x="-19664" y="1319219"/>
            <a:ext cx="111497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611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0" grpId="0" animBg="1"/>
      <p:bldP spid="21" grpId="0" animBg="1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m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 b="28870"/>
          <a:stretch/>
        </p:blipFill>
        <p:spPr>
          <a:xfrm>
            <a:off x="-1" y="0"/>
            <a:ext cx="12204507" cy="143287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105546" y="383195"/>
            <a:ext cx="606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PARCEIROS NACIONAIS</a:t>
            </a:r>
          </a:p>
        </p:txBody>
      </p:sp>
      <p:grpSp>
        <p:nvGrpSpPr>
          <p:cNvPr id="39" name="Grupo 38"/>
          <p:cNvGrpSpPr/>
          <p:nvPr/>
        </p:nvGrpSpPr>
        <p:grpSpPr>
          <a:xfrm>
            <a:off x="992418" y="2267455"/>
            <a:ext cx="10177988" cy="652636"/>
            <a:chOff x="670714" y="1130702"/>
            <a:chExt cx="11228547" cy="720000"/>
          </a:xfrm>
        </p:grpSpPr>
        <p:pic>
          <p:nvPicPr>
            <p:cNvPr id="62" name="Imagem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14" y="1130702"/>
              <a:ext cx="1137391" cy="720000"/>
            </a:xfrm>
            <a:prstGeom prst="rect">
              <a:avLst/>
            </a:prstGeom>
          </p:spPr>
        </p:pic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308" y="1130702"/>
              <a:ext cx="1137391" cy="720000"/>
            </a:xfrm>
            <a:prstGeom prst="rect">
              <a:avLst/>
            </a:prstGeom>
          </p:spPr>
        </p:pic>
        <p:pic>
          <p:nvPicPr>
            <p:cNvPr id="64" name="Imagem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902" y="1130702"/>
              <a:ext cx="1137391" cy="720000"/>
            </a:xfrm>
            <a:prstGeom prst="rect">
              <a:avLst/>
            </a:prstGeom>
          </p:spPr>
        </p:pic>
        <p:pic>
          <p:nvPicPr>
            <p:cNvPr id="65" name="Imagem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496" y="1130702"/>
              <a:ext cx="1137391" cy="720000"/>
            </a:xfrm>
            <a:prstGeom prst="rect">
              <a:avLst/>
            </a:prstGeom>
          </p:spPr>
        </p:pic>
        <p:pic>
          <p:nvPicPr>
            <p:cNvPr id="66" name="Imagem 6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090" y="1130702"/>
              <a:ext cx="1137391" cy="720000"/>
            </a:xfrm>
            <a:prstGeom prst="rect">
              <a:avLst/>
            </a:prstGeom>
          </p:spPr>
        </p:pic>
        <p:pic>
          <p:nvPicPr>
            <p:cNvPr id="67" name="Imagem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684" y="1130702"/>
              <a:ext cx="1137391" cy="720000"/>
            </a:xfrm>
            <a:prstGeom prst="rect">
              <a:avLst/>
            </a:prstGeom>
          </p:spPr>
        </p:pic>
        <p:pic>
          <p:nvPicPr>
            <p:cNvPr id="68" name="Imagem 6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0278" y="1130702"/>
              <a:ext cx="1137391" cy="720000"/>
            </a:xfrm>
            <a:prstGeom prst="rect">
              <a:avLst/>
            </a:prstGeom>
          </p:spPr>
        </p:pic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1870" y="1130702"/>
              <a:ext cx="1137391" cy="720000"/>
            </a:xfrm>
            <a:prstGeom prst="rect">
              <a:avLst/>
            </a:prstGeom>
          </p:spPr>
        </p:pic>
      </p:grpSp>
      <p:grpSp>
        <p:nvGrpSpPr>
          <p:cNvPr id="31" name="Grupo 30"/>
          <p:cNvGrpSpPr/>
          <p:nvPr/>
        </p:nvGrpSpPr>
        <p:grpSpPr>
          <a:xfrm>
            <a:off x="967763" y="4289569"/>
            <a:ext cx="10163637" cy="652636"/>
            <a:chOff x="967763" y="4289569"/>
            <a:chExt cx="10163637" cy="652636"/>
          </a:xfrm>
        </p:grpSpPr>
        <p:pic>
          <p:nvPicPr>
            <p:cNvPr id="49" name="Imagem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763" y="4289569"/>
              <a:ext cx="1030975" cy="652636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523" y="4289569"/>
              <a:ext cx="1030975" cy="652636"/>
            </a:xfrm>
            <a:prstGeom prst="rect">
              <a:avLst/>
            </a:prstGeom>
          </p:spPr>
        </p:pic>
        <p:pic>
          <p:nvPicPr>
            <p:cNvPr id="51" name="Imagem 5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284" y="4289569"/>
              <a:ext cx="1030975" cy="652636"/>
            </a:xfrm>
            <a:prstGeom prst="rect">
              <a:avLst/>
            </a:prstGeom>
          </p:spPr>
        </p:pic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044" y="4289569"/>
              <a:ext cx="1030975" cy="652636"/>
            </a:xfrm>
            <a:prstGeom prst="rect">
              <a:avLst/>
            </a:prstGeom>
          </p:spPr>
        </p:pic>
        <p:pic>
          <p:nvPicPr>
            <p:cNvPr id="53" name="Imagem 5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804" y="4289569"/>
              <a:ext cx="1030975" cy="652636"/>
            </a:xfrm>
            <a:prstGeom prst="rect">
              <a:avLst/>
            </a:prstGeom>
          </p:spPr>
        </p:pic>
        <p:pic>
          <p:nvPicPr>
            <p:cNvPr id="54" name="Imagem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802" y="4289569"/>
              <a:ext cx="1030975" cy="652636"/>
            </a:xfrm>
            <a:prstGeom prst="rect">
              <a:avLst/>
            </a:prstGeom>
          </p:spPr>
        </p:pic>
        <p:pic>
          <p:nvPicPr>
            <p:cNvPr id="55" name="Imagem 5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811" y="4289569"/>
              <a:ext cx="1030975" cy="652636"/>
            </a:xfrm>
            <a:prstGeom prst="rect">
              <a:avLst/>
            </a:prstGeom>
          </p:spPr>
        </p:pic>
        <p:pic>
          <p:nvPicPr>
            <p:cNvPr id="56" name="Imagem 5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425" y="4289569"/>
              <a:ext cx="1030975" cy="652636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1165209" y="3278512"/>
            <a:ext cx="10039604" cy="652636"/>
            <a:chOff x="1165209" y="3278512"/>
            <a:chExt cx="10039604" cy="652636"/>
          </a:xfrm>
        </p:grpSpPr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209" y="3278512"/>
              <a:ext cx="1030975" cy="652636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475" y="3278512"/>
              <a:ext cx="1030975" cy="652636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08" y="3278512"/>
              <a:ext cx="1030975" cy="652636"/>
            </a:xfrm>
            <a:prstGeom prst="rect">
              <a:avLst/>
            </a:prstGeom>
          </p:spPr>
        </p:pic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275" y="3278512"/>
              <a:ext cx="1030975" cy="652636"/>
            </a:xfrm>
            <a:prstGeom prst="rect">
              <a:avLst/>
            </a:prstGeom>
          </p:spPr>
        </p:pic>
        <p:pic>
          <p:nvPicPr>
            <p:cNvPr id="46" name="Imagem 45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6541" y="3278512"/>
              <a:ext cx="1030975" cy="652636"/>
            </a:xfrm>
            <a:prstGeom prst="rect">
              <a:avLst/>
            </a:prstGeom>
          </p:spPr>
        </p:pic>
        <p:pic>
          <p:nvPicPr>
            <p:cNvPr id="47" name="Imagem 4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808" y="3278512"/>
              <a:ext cx="1030975" cy="652636"/>
            </a:xfrm>
            <a:prstGeom prst="rect">
              <a:avLst/>
            </a:prstGeom>
          </p:spPr>
        </p:pic>
        <p:pic>
          <p:nvPicPr>
            <p:cNvPr id="48" name="Imagem 47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837" y="3278512"/>
              <a:ext cx="1030976" cy="652636"/>
            </a:xfrm>
            <a:prstGeom prst="rect">
              <a:avLst/>
            </a:prstGeom>
          </p:spPr>
        </p:pic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251" y="3417380"/>
              <a:ext cx="1127302" cy="379711"/>
            </a:xfrm>
            <a:prstGeom prst="rect">
              <a:avLst/>
            </a:prstGeom>
          </p:spPr>
        </p:pic>
      </p:grpSp>
      <p:grpSp>
        <p:nvGrpSpPr>
          <p:cNvPr id="32" name="Grupo 31"/>
          <p:cNvGrpSpPr/>
          <p:nvPr/>
        </p:nvGrpSpPr>
        <p:grpSpPr>
          <a:xfrm>
            <a:off x="1165208" y="5300626"/>
            <a:ext cx="6614521" cy="652637"/>
            <a:chOff x="1165208" y="5300626"/>
            <a:chExt cx="6614521" cy="652637"/>
          </a:xfrm>
        </p:grpSpPr>
        <p:pic>
          <p:nvPicPr>
            <p:cNvPr id="57" name="Imagem 5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892" y="5300627"/>
              <a:ext cx="1030975" cy="652636"/>
            </a:xfrm>
            <a:prstGeom prst="rect">
              <a:avLst/>
            </a:prstGeom>
          </p:spPr>
        </p:pic>
        <p:pic>
          <p:nvPicPr>
            <p:cNvPr id="58" name="Imagem 57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208" y="5300627"/>
              <a:ext cx="1030976" cy="652636"/>
            </a:xfrm>
            <a:prstGeom prst="rect">
              <a:avLst/>
            </a:prstGeom>
          </p:spPr>
        </p:pic>
        <p:pic>
          <p:nvPicPr>
            <p:cNvPr id="59" name="Imagem 5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915" y="5300627"/>
              <a:ext cx="1030975" cy="652636"/>
            </a:xfrm>
            <a:prstGeom prst="rect">
              <a:avLst/>
            </a:prstGeom>
          </p:spPr>
        </p:pic>
        <p:pic>
          <p:nvPicPr>
            <p:cNvPr id="61" name="Imagem 60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53" y="5300626"/>
              <a:ext cx="2812176" cy="545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785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4" b="28870"/>
          <a:stretch/>
        </p:blipFill>
        <p:spPr>
          <a:xfrm>
            <a:off x="-1" y="0"/>
            <a:ext cx="12204507" cy="1432874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3105546" y="383195"/>
            <a:ext cx="606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PARCEIROS INTERNACIONAIS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136904" y="4424961"/>
            <a:ext cx="9657727" cy="1740509"/>
            <a:chOff x="1136904" y="4424961"/>
            <a:chExt cx="9657727" cy="1740509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4410" y="4457519"/>
              <a:ext cx="994211" cy="629363"/>
            </a:xfrm>
            <a:prstGeom prst="rect">
              <a:avLst/>
            </a:prstGeom>
          </p:spPr>
        </p:pic>
        <p:pic>
          <p:nvPicPr>
            <p:cNvPr id="32" name="Imagem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499" y="4457519"/>
              <a:ext cx="994211" cy="629363"/>
            </a:xfrm>
            <a:prstGeom prst="rect">
              <a:avLst/>
            </a:prstGeom>
          </p:spPr>
        </p:pic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766" y="4424961"/>
              <a:ext cx="994211" cy="629363"/>
            </a:xfrm>
            <a:prstGeom prst="rect">
              <a:avLst/>
            </a:prstGeom>
          </p:spPr>
        </p:pic>
        <p:pic>
          <p:nvPicPr>
            <p:cNvPr id="34" name="Imagem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588" y="4457519"/>
              <a:ext cx="994211" cy="629363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677" y="4457519"/>
              <a:ext cx="994211" cy="629363"/>
            </a:xfrm>
            <a:prstGeom prst="rect">
              <a:avLst/>
            </a:prstGeom>
          </p:spPr>
        </p:pic>
        <p:sp>
          <p:nvSpPr>
            <p:cNvPr id="65" name="CaixaDeTexto 64"/>
            <p:cNvSpPr txBox="1"/>
            <p:nvPr/>
          </p:nvSpPr>
          <p:spPr>
            <a:xfrm>
              <a:off x="1136904" y="5303696"/>
              <a:ext cx="1423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>
                  <a:solidFill>
                    <a:schemeClr val="bg1">
                      <a:lumMod val="50000"/>
                    </a:schemeClr>
                  </a:solidFill>
                </a:rPr>
                <a:t>Estados Unidos da América (EUA)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Michigan Technological University (MTU)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7135305" y="5303696"/>
              <a:ext cx="1490367" cy="349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</a:rPr>
                <a:t>Espanha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 err="1">
                  <a:solidFill>
                    <a:schemeClr val="bg1">
                      <a:lumMod val="50000"/>
                    </a:schemeClr>
                  </a:solidFill>
                </a:rPr>
                <a:t>Universitat</a:t>
              </a: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 de </a:t>
              </a:r>
              <a:r>
                <a:rPr lang="en-US" sz="1000" i="1" dirty="0" err="1">
                  <a:solidFill>
                    <a:schemeClr val="bg1">
                      <a:lumMod val="50000"/>
                    </a:schemeClr>
                  </a:solidFill>
                </a:rPr>
                <a:t>València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9304264" y="5303696"/>
              <a:ext cx="149036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</a:rPr>
                <a:t>Eslovênia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Slovenian National Building and Civil Engineering Institute (ZAG)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3193677" y="5303696"/>
              <a:ext cx="1490367" cy="349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</a:rPr>
                <a:t>Holanda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Port of Rotterdam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5064479" y="5303696"/>
              <a:ext cx="1490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>
                  <a:solidFill>
                    <a:schemeClr val="bg1">
                      <a:lumMod val="50000"/>
                    </a:schemeClr>
                  </a:solidFill>
                </a:rPr>
                <a:t>Estados Unidos da América (EUA)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Transportation Research Board (TRB)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069544" y="2286287"/>
            <a:ext cx="10031336" cy="1621717"/>
            <a:chOff x="1069544" y="2286287"/>
            <a:chExt cx="10031336" cy="1621717"/>
          </a:xfrm>
        </p:grpSpPr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2348" y="2286287"/>
              <a:ext cx="994212" cy="629363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745" y="2286287"/>
              <a:ext cx="994212" cy="629363"/>
            </a:xfrm>
            <a:prstGeom prst="rect">
              <a:avLst/>
            </a:prstGeom>
          </p:spPr>
        </p:pic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544" y="2286287"/>
              <a:ext cx="994211" cy="629363"/>
            </a:xfrm>
            <a:prstGeom prst="rect">
              <a:avLst/>
            </a:prstGeom>
          </p:spPr>
        </p:pic>
        <p:pic>
          <p:nvPicPr>
            <p:cNvPr id="42" name="Imagem 4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947" y="2286287"/>
              <a:ext cx="994211" cy="629363"/>
            </a:xfrm>
            <a:prstGeom prst="rect">
              <a:avLst/>
            </a:prstGeom>
          </p:spPr>
        </p:pic>
        <p:pic>
          <p:nvPicPr>
            <p:cNvPr id="47" name="Imagem 4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48" y="2286287"/>
              <a:ext cx="994211" cy="629363"/>
            </a:xfrm>
            <a:prstGeom prst="rect">
              <a:avLst/>
            </a:prstGeom>
          </p:spPr>
        </p:pic>
        <p:sp>
          <p:nvSpPr>
            <p:cNvPr id="62" name="CaixaDeTexto 61"/>
            <p:cNvSpPr txBox="1"/>
            <p:nvPr/>
          </p:nvSpPr>
          <p:spPr>
            <a:xfrm>
              <a:off x="1069544" y="3046230"/>
              <a:ext cx="1490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>
                  <a:solidFill>
                    <a:schemeClr val="bg1">
                      <a:lumMod val="50000"/>
                    </a:schemeClr>
                  </a:solidFill>
                </a:rPr>
                <a:t>Estados Unidos da América (EUA) </a:t>
              </a:r>
              <a:r>
                <a:rPr lang="pt-BR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pt-BR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pt-BR" sz="1000" i="1" dirty="0">
                  <a:solidFill>
                    <a:schemeClr val="bg1">
                      <a:lumMod val="50000"/>
                    </a:schemeClr>
                  </a:solidFill>
                </a:rPr>
                <a:t>Banco Interamericano de Desenvolvimento (BID)</a:t>
              </a: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3036104" y="3046230"/>
              <a:ext cx="19439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</a:rPr>
                <a:t>Alemanha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Mobility Networks Logistics (DB)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9172240" y="3046230"/>
              <a:ext cx="19286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>
                  <a:solidFill>
                    <a:schemeClr val="bg1">
                      <a:lumMod val="50000"/>
                    </a:schemeClr>
                  </a:solidFill>
                </a:rPr>
                <a:t>França</a:t>
              </a:r>
              <a:r>
                <a:rPr lang="fr-FR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br>
                <a:rPr lang="fr-FR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fr-FR" sz="1000" i="1" dirty="0">
                  <a:solidFill>
                    <a:schemeClr val="bg1">
                      <a:lumMod val="50000"/>
                    </a:schemeClr>
                  </a:solidFill>
                </a:rPr>
                <a:t>L'Institut français des sciences et technologies des transports, de l'aménagement et des réseaux (IFSTTAR)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5107221" y="3046230"/>
              <a:ext cx="18416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</a:rPr>
                <a:t>Holanda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Erasmus University </a:t>
              </a:r>
              <a:b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Rotterdam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7076105" y="3046230"/>
              <a:ext cx="14903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</a:rPr>
                <a:t>Suíça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/>
              </a:r>
              <a:b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000" i="1" dirty="0">
                  <a:solidFill>
                    <a:schemeClr val="bg1">
                      <a:lumMod val="50000"/>
                    </a:schemeClr>
                  </a:solidFill>
                </a:rPr>
                <a:t>International Society for Weigh In Motion (ISWIM)</a:t>
              </a:r>
              <a:endParaRPr lang="pt-BR" sz="10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8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1868997"/>
            <a:ext cx="5798571" cy="27926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7E9C31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Embasamento no setor de Transporte e Logística;</a:t>
            </a:r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7E9C31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Trabalho em equipe;</a:t>
            </a:r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7E9C31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Participação em projetos;</a:t>
            </a:r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7E9C31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Desenvolvimento de relatórios;</a:t>
            </a:r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7E9C31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Reuniões com clientes;</a:t>
            </a:r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7E9C31"/>
              </a:buClr>
              <a:buFont typeface="Wingdings" pitchFamily="2" charset="2"/>
              <a:buChar char="ü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Ferramentas MS Office:</a:t>
            </a:r>
          </a:p>
        </p:txBody>
      </p:sp>
      <p:sp>
        <p:nvSpPr>
          <p:cNvPr id="7" name="Retângulo 6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APRENDIZADOS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-19664" y="1319219"/>
            <a:ext cx="10176385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35" y="4417365"/>
            <a:ext cx="2690111" cy="18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48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COMO INGRESSAR NO LABTRANS?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o 25"/>
          <p:cNvGrpSpPr/>
          <p:nvPr/>
        </p:nvGrpSpPr>
        <p:grpSpPr>
          <a:xfrm>
            <a:off x="3610006" y="1989946"/>
            <a:ext cx="2024743" cy="2420698"/>
            <a:chOff x="3610006" y="1989946"/>
            <a:chExt cx="2024743" cy="242069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006" y="1989946"/>
              <a:ext cx="2024743" cy="2024743"/>
            </a:xfrm>
            <a:prstGeom prst="rect">
              <a:avLst/>
            </a:prstGeom>
          </p:spPr>
        </p:pic>
        <p:sp>
          <p:nvSpPr>
            <p:cNvPr id="13" name="CaixaDeTexto 12"/>
            <p:cNvSpPr txBox="1"/>
            <p:nvPr/>
          </p:nvSpPr>
          <p:spPr>
            <a:xfrm>
              <a:off x="4028553" y="4041312"/>
              <a:ext cx="1280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Avaliação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5732884" y="1989945"/>
            <a:ext cx="2024743" cy="2420699"/>
            <a:chOff x="5732884" y="1989945"/>
            <a:chExt cx="2024743" cy="2420699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2884" y="1989945"/>
              <a:ext cx="2024743" cy="2024743"/>
            </a:xfrm>
            <a:prstGeom prst="rect">
              <a:avLst/>
            </a:prstGeom>
          </p:spPr>
        </p:pic>
        <p:sp>
          <p:nvSpPr>
            <p:cNvPr id="14" name="CaixaDeTexto 13"/>
            <p:cNvSpPr txBox="1"/>
            <p:nvPr/>
          </p:nvSpPr>
          <p:spPr>
            <a:xfrm>
              <a:off x="6104779" y="4041312"/>
              <a:ext cx="1280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Entrevista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8628736" y="1971327"/>
            <a:ext cx="2185444" cy="2439317"/>
            <a:chOff x="8628736" y="1971327"/>
            <a:chExt cx="2185444" cy="2439317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736" y="1971327"/>
              <a:ext cx="2185444" cy="2185444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/>
          </p:nvSpPr>
          <p:spPr>
            <a:xfrm>
              <a:off x="9080982" y="4041312"/>
              <a:ext cx="1280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Seleção</a:t>
              </a:r>
            </a:p>
          </p:txBody>
        </p:sp>
      </p:grpSp>
      <p:sp>
        <p:nvSpPr>
          <p:cNvPr id="18" name="Triângulo isósceles 17"/>
          <p:cNvSpPr/>
          <p:nvPr/>
        </p:nvSpPr>
        <p:spPr>
          <a:xfrm rot="5400000">
            <a:off x="3409398" y="2753793"/>
            <a:ext cx="401216" cy="28244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isósceles 18"/>
          <p:cNvSpPr/>
          <p:nvPr/>
        </p:nvSpPr>
        <p:spPr>
          <a:xfrm rot="5400000">
            <a:off x="5391054" y="2753794"/>
            <a:ext cx="401216" cy="28244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riângulo isósceles 19"/>
          <p:cNvSpPr/>
          <p:nvPr/>
        </p:nvSpPr>
        <p:spPr>
          <a:xfrm rot="5400000">
            <a:off x="7822693" y="2634204"/>
            <a:ext cx="740975" cy="52162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Grupo 24"/>
          <p:cNvGrpSpPr/>
          <p:nvPr/>
        </p:nvGrpSpPr>
        <p:grpSpPr>
          <a:xfrm>
            <a:off x="882220" y="2112992"/>
            <a:ext cx="2869008" cy="4564613"/>
            <a:chOff x="882220" y="2112992"/>
            <a:chExt cx="2869008" cy="456461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836" y="2650210"/>
              <a:ext cx="1149873" cy="1149873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220" y="2112992"/>
              <a:ext cx="1564045" cy="1564045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922404" y="3800083"/>
              <a:ext cx="2379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Currículo</a:t>
              </a:r>
            </a:p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</a:p>
            <a:p>
              <a:pPr algn="ctr"/>
              <a:r>
                <a:rPr lang="pt-B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Histórico Universitário</a:t>
              </a:r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029" y="5080585"/>
              <a:ext cx="1280054" cy="1597020"/>
            </a:xfrm>
            <a:prstGeom prst="rect">
              <a:avLst/>
            </a:prstGeom>
          </p:spPr>
        </p:pic>
        <p:sp>
          <p:nvSpPr>
            <p:cNvPr id="22" name="CaixaDeTexto 21"/>
            <p:cNvSpPr txBox="1"/>
            <p:nvPr/>
          </p:nvSpPr>
          <p:spPr>
            <a:xfrm>
              <a:off x="2661233" y="5905847"/>
              <a:ext cx="10899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Banco de currículos</a:t>
              </a:r>
            </a:p>
          </p:txBody>
        </p:sp>
        <p:cxnSp>
          <p:nvCxnSpPr>
            <p:cNvPr id="24" name="Conector reto 23"/>
            <p:cNvCxnSpPr/>
            <p:nvPr/>
          </p:nvCxnSpPr>
          <p:spPr>
            <a:xfrm flipV="1">
              <a:off x="2037410" y="4788730"/>
              <a:ext cx="1" cy="357172"/>
            </a:xfrm>
            <a:prstGeom prst="line">
              <a:avLst/>
            </a:prstGeom>
            <a:ln w="19050">
              <a:solidFill>
                <a:srgbClr val="005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24040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" b="7976"/>
          <a:stretch/>
        </p:blipFill>
        <p:spPr>
          <a:xfrm>
            <a:off x="0" y="-32083"/>
            <a:ext cx="12191999" cy="691534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i="1" dirty="0">
                <a:solidFill>
                  <a:schemeClr val="bg1"/>
                </a:solidFill>
              </a:rPr>
              <a:t>SITES</a:t>
            </a:r>
            <a:r>
              <a:rPr lang="pt-BR" sz="4400" b="1" dirty="0">
                <a:solidFill>
                  <a:schemeClr val="bg1"/>
                </a:solidFill>
              </a:rPr>
              <a:t> SOBRE TRANSPORTES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-19664" y="1319219"/>
            <a:ext cx="1017638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594514" y="3481346"/>
            <a:ext cx="3778992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chemeClr val="bg1"/>
                </a:solidFill>
              </a:rPr>
              <a:t>Ministério da Infraestrutura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https://www.gov.br/infraestrutura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594514" y="4222917"/>
            <a:ext cx="3778992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chemeClr val="bg1"/>
                </a:solidFill>
              </a:rPr>
              <a:t>Transportes Terrestres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www.antt.gov.br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594514" y="4964488"/>
            <a:ext cx="3778992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chemeClr val="bg1"/>
                </a:solidFill>
              </a:rPr>
              <a:t>Transportes Ferroviários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www.antf.org.br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594514" y="5706059"/>
            <a:ext cx="3778992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chemeClr val="bg1"/>
                </a:solidFill>
              </a:rPr>
              <a:t>Transportes Aquaviários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www.antaq.gov.br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237944" y="2731751"/>
            <a:ext cx="377899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</a:rPr>
              <a:t>GOVERNO</a:t>
            </a:r>
          </a:p>
        </p:txBody>
      </p:sp>
      <p:cxnSp>
        <p:nvCxnSpPr>
          <p:cNvPr id="18" name="Conector reto 17"/>
          <p:cNvCxnSpPr/>
          <p:nvPr/>
        </p:nvCxnSpPr>
        <p:spPr>
          <a:xfrm>
            <a:off x="1331344" y="3162829"/>
            <a:ext cx="368559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1331343" y="3090829"/>
            <a:ext cx="10080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1335952" y="3527984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1335952" y="4261042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1335952" y="4992279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1335952" y="5723516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594514" y="1758182"/>
            <a:ext cx="3778992" cy="6924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</a:rPr>
              <a:t>LabTrans</a:t>
            </a:r>
          </a:p>
          <a:p>
            <a:pPr>
              <a:spcAft>
                <a:spcPts val="600"/>
              </a:spcAft>
            </a:pPr>
            <a:r>
              <a:rPr lang="pt-BR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www.labtrans.ufsc.br</a:t>
            </a:r>
          </a:p>
        </p:txBody>
      </p:sp>
      <p:sp>
        <p:nvSpPr>
          <p:cNvPr id="26" name="Elipse 25"/>
          <p:cNvSpPr/>
          <p:nvPr/>
        </p:nvSpPr>
        <p:spPr>
          <a:xfrm>
            <a:off x="1335952" y="1835342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6377729" y="3481346"/>
            <a:ext cx="3778992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chemeClr val="bg1"/>
                </a:solidFill>
              </a:rPr>
              <a:t>Inteligência Logística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www.intelog.net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6377729" y="4222917"/>
            <a:ext cx="3778992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400" b="1" dirty="0">
                <a:solidFill>
                  <a:schemeClr val="bg1"/>
                </a:solidFill>
              </a:rPr>
              <a:t>Logística e Transportes</a:t>
            </a:r>
          </a:p>
          <a:p>
            <a:pPr>
              <a:spcAft>
                <a:spcPts val="600"/>
              </a:spcAft>
            </a:pPr>
            <a:r>
              <a:rPr lang="pt-BR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www.brasilogisticaetransportes.com.br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6021159" y="2731751"/>
            <a:ext cx="377899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</a:rPr>
              <a:t>TRANSPORTE E LOGÍSTICA</a:t>
            </a:r>
          </a:p>
        </p:txBody>
      </p:sp>
      <p:cxnSp>
        <p:nvCxnSpPr>
          <p:cNvPr id="32" name="Conector reto 31"/>
          <p:cNvCxnSpPr/>
          <p:nvPr/>
        </p:nvCxnSpPr>
        <p:spPr>
          <a:xfrm>
            <a:off x="6114559" y="3162829"/>
            <a:ext cx="337768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6114558" y="3090829"/>
            <a:ext cx="24840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6119167" y="3527984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6119167" y="4261042"/>
            <a:ext cx="221238" cy="221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4341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-144379" y="2225346"/>
            <a:ext cx="12512841" cy="2407307"/>
          </a:xfrm>
          <a:prstGeom prst="rect">
            <a:avLst/>
          </a:prstGeom>
          <a:solidFill>
            <a:srgbClr val="00587F">
              <a:alpha val="71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27" y="2741658"/>
            <a:ext cx="1941085" cy="140976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43" y="2680660"/>
            <a:ext cx="1506527" cy="149668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963277" y="4975885"/>
            <a:ext cx="8010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OBRIGADO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André Ricardo Hadlich</a:t>
            </a:r>
            <a:r>
              <a:rPr lang="pt-BR" sz="2400" dirty="0">
                <a:solidFill>
                  <a:schemeClr val="bg1"/>
                </a:solidFill>
              </a:rPr>
              <a:t>, </a:t>
            </a:r>
            <a:r>
              <a:rPr lang="pt-BR" sz="2400" dirty="0" err="1">
                <a:solidFill>
                  <a:schemeClr val="bg1"/>
                </a:solidFill>
              </a:rPr>
              <a:t>Msc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  <a:r>
              <a:rPr lang="pt-BR" sz="2400" dirty="0" err="1">
                <a:solidFill>
                  <a:schemeClr val="bg1"/>
                </a:solidFill>
              </a:rPr>
              <a:t>Eng</a:t>
            </a:r>
            <a:endParaRPr lang="pt-BR" sz="2400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andre.labtrans@yahoo.com.br</a:t>
            </a:r>
          </a:p>
        </p:txBody>
      </p:sp>
    </p:spTree>
    <p:extLst>
      <p:ext uri="{BB962C8B-B14F-4D97-AF65-F5344CB8AC3E}">
        <p14:creationId xmlns:p14="http://schemas.microsoft.com/office/powerpoint/2010/main" val="22260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6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LOGÍSTICA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-19664" y="1319219"/>
            <a:ext cx="11163914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654052" y="1866822"/>
            <a:ext cx="6108948" cy="169277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Clr>
                <a:schemeClr val="accent3"/>
              </a:buClr>
              <a:buNone/>
              <a:defRPr/>
            </a:pP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pt-BR" sz="2200" b="1" dirty="0">
                <a:solidFill>
                  <a:srgbClr val="7E9C31"/>
                </a:solidFill>
              </a:rPr>
              <a:t>Logística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é a área da gestão responsável por </a:t>
            </a:r>
            <a:r>
              <a:rPr lang="pt-BR" sz="2200" b="1" dirty="0">
                <a:solidFill>
                  <a:srgbClr val="7E9C31"/>
                </a:solidFill>
              </a:rPr>
              <a:t>prover recursos, equipamentos e informações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 execução de todas as atividades de uma empresa.</a:t>
            </a:r>
          </a:p>
        </p:txBody>
      </p:sp>
    </p:spTree>
    <p:extLst>
      <p:ext uri="{BB962C8B-B14F-4D97-AF65-F5344CB8AC3E}">
        <p14:creationId xmlns:p14="http://schemas.microsoft.com/office/powerpoint/2010/main" val="3736864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TRANSPORTE E LOGÍSTICA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952741" y="1853060"/>
            <a:ext cx="4279659" cy="41413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Aft>
                <a:spcPts val="1200"/>
              </a:spcAft>
              <a:buClr>
                <a:srgbClr val="00587F"/>
              </a:buClr>
              <a:buSzPct val="120000"/>
              <a:buFont typeface="Calibri" panose="020F0502020204030204" pitchFamily="34" charset="0"/>
              <a:buChar char="●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Logística cresce em todos os ramos, está em voga.</a:t>
            </a:r>
          </a:p>
          <a:p>
            <a:pPr marL="285750" indent="-285750">
              <a:spcAft>
                <a:spcPts val="1200"/>
              </a:spcAft>
              <a:buClr>
                <a:srgbClr val="00587F"/>
              </a:buClr>
              <a:buSzPct val="120000"/>
              <a:buFont typeface="Calibri" panose="020F0502020204030204" pitchFamily="34" charset="0"/>
              <a:buChar char="●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Antigamente, com a inflação, o que importava era o preço da produção.</a:t>
            </a:r>
          </a:p>
          <a:p>
            <a:pPr marL="285750" indent="-285750">
              <a:spcAft>
                <a:spcPts val="1200"/>
              </a:spcAft>
              <a:buClr>
                <a:srgbClr val="00587F"/>
              </a:buClr>
              <a:buSzPct val="120000"/>
              <a:buFont typeface="Calibri" panose="020F0502020204030204" pitchFamily="34" charset="0"/>
              <a:buChar char="●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Agora, com preços estabilizados, as empresas procuram reduzir todos os custos para se manterem no mercado.</a:t>
            </a:r>
          </a:p>
          <a:p>
            <a:pPr marL="285750" indent="-285750">
              <a:spcAft>
                <a:spcPts val="1200"/>
              </a:spcAft>
              <a:buClr>
                <a:srgbClr val="00587F"/>
              </a:buClr>
              <a:buSzPct val="120000"/>
              <a:buFont typeface="Calibri" panose="020F0502020204030204" pitchFamily="34" charset="0"/>
              <a:buChar char="●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transporte é responsável por grande parte do custo dos produtos.</a:t>
            </a:r>
          </a:p>
          <a:p>
            <a:pPr marL="285750" indent="-285750">
              <a:spcAft>
                <a:spcPts val="1200"/>
              </a:spcAft>
              <a:buClr>
                <a:srgbClr val="00587F"/>
              </a:buClr>
              <a:buSzPct val="120000"/>
              <a:buFont typeface="Calibri" panose="020F0502020204030204" pitchFamily="34" charset="0"/>
              <a:buChar char="●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 possível reduzir esse custo com o auxílio de sistemas de transportes integrados e lógicos.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62" y="3142060"/>
            <a:ext cx="4679950" cy="15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Conector reto 48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912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81" y="1319219"/>
            <a:ext cx="5460755" cy="5558065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TRANSPORTE E LOGÍSTICA</a:t>
            </a:r>
          </a:p>
        </p:txBody>
      </p:sp>
      <p:cxnSp>
        <p:nvCxnSpPr>
          <p:cNvPr id="49" name="Conector reto 48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749051" y="234334"/>
            <a:ext cx="660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7E9C31"/>
                </a:solidFill>
              </a:rPr>
              <a:t>PLANEJAMENTO EM </a:t>
            </a:r>
          </a:p>
        </p:txBody>
      </p:sp>
    </p:spTree>
    <p:extLst>
      <p:ext uri="{BB962C8B-B14F-4D97-AF65-F5344CB8AC3E}">
        <p14:creationId xmlns:p14="http://schemas.microsoft.com/office/powerpoint/2010/main" val="21685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00587F"/>
                </a:solidFill>
              </a:rPr>
              <a:t>CASO DA PIZZA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-19664" y="1319219"/>
            <a:ext cx="10627910" cy="0"/>
          </a:xfrm>
          <a:prstGeom prst="line">
            <a:avLst/>
          </a:prstGeom>
          <a:ln w="12700">
            <a:solidFill>
              <a:srgbClr val="005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upo 53"/>
          <p:cNvGrpSpPr/>
          <p:nvPr/>
        </p:nvGrpSpPr>
        <p:grpSpPr>
          <a:xfrm>
            <a:off x="1032642" y="1966275"/>
            <a:ext cx="1555984" cy="1516717"/>
            <a:chOff x="890089" y="1966275"/>
            <a:chExt cx="1555984" cy="1516717"/>
          </a:xfrm>
        </p:grpSpPr>
        <p:pic>
          <p:nvPicPr>
            <p:cNvPr id="7" name="Picture 3" descr="C:\Users\mayara.luz\Desktop\André\telefone_colorir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986" y="2330467"/>
              <a:ext cx="1335087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Elipse 45"/>
            <p:cNvSpPr/>
            <p:nvPr/>
          </p:nvSpPr>
          <p:spPr>
            <a:xfrm>
              <a:off x="890089" y="1966275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1</a:t>
              </a: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3023808" y="1901310"/>
            <a:ext cx="1544753" cy="1700213"/>
            <a:chOff x="3023808" y="1901310"/>
            <a:chExt cx="1544753" cy="1700213"/>
          </a:xfrm>
        </p:grpSpPr>
        <p:pic>
          <p:nvPicPr>
            <p:cNvPr id="12" name="Picture 2" descr="C:\Users\mayara.luz\Desktop\André\tel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573" y="1901310"/>
              <a:ext cx="1296988" cy="170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Elipse 46"/>
            <p:cNvSpPr/>
            <p:nvPr/>
          </p:nvSpPr>
          <p:spPr>
            <a:xfrm>
              <a:off x="3023808" y="1966275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4886417" y="1944173"/>
            <a:ext cx="1567034" cy="1538287"/>
            <a:chOff x="4886417" y="1944173"/>
            <a:chExt cx="1567034" cy="1538287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>
              <a:lum contrast="3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926" y="1944173"/>
              <a:ext cx="1152525" cy="153828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Elipse 47"/>
            <p:cNvSpPr/>
            <p:nvPr/>
          </p:nvSpPr>
          <p:spPr>
            <a:xfrm>
              <a:off x="4886417" y="1966275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3</a:t>
              </a: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6996205" y="1944173"/>
            <a:ext cx="1764414" cy="1584325"/>
            <a:chOff x="6996205" y="1944173"/>
            <a:chExt cx="1764414" cy="1584325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294" y="1944173"/>
              <a:ext cx="1584325" cy="158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Elipse 48"/>
            <p:cNvSpPr/>
            <p:nvPr/>
          </p:nvSpPr>
          <p:spPr>
            <a:xfrm>
              <a:off x="6996205" y="1966275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4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2273034" y="4404190"/>
            <a:ext cx="1655763" cy="1645258"/>
            <a:chOff x="2273034" y="4404190"/>
            <a:chExt cx="1655763" cy="1645258"/>
          </a:xfrm>
        </p:grpSpPr>
        <p:pic>
          <p:nvPicPr>
            <p:cNvPr id="42" name="Picture 4" descr="C:\Users\mayara.luz\Desktop\André\untitled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034" y="4971535"/>
              <a:ext cx="1655763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Elipse 49"/>
            <p:cNvSpPr/>
            <p:nvPr/>
          </p:nvSpPr>
          <p:spPr>
            <a:xfrm>
              <a:off x="2422026" y="4404190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5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4335615" y="4390510"/>
            <a:ext cx="1768114" cy="1874838"/>
            <a:chOff x="4454146" y="4390510"/>
            <a:chExt cx="1768114" cy="1874838"/>
          </a:xfrm>
        </p:grpSpPr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835" y="4390510"/>
              <a:ext cx="1368425" cy="187483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Elipse 50"/>
            <p:cNvSpPr/>
            <p:nvPr/>
          </p:nvSpPr>
          <p:spPr>
            <a:xfrm>
              <a:off x="4454146" y="4404190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6</a:t>
              </a: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6667749" y="4404190"/>
            <a:ext cx="1727200" cy="1772258"/>
            <a:chOff x="6667749" y="4404190"/>
            <a:chExt cx="1727200" cy="1772258"/>
          </a:xfrm>
        </p:grpSpPr>
        <p:pic>
          <p:nvPicPr>
            <p:cNvPr id="32" name="Picture 15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67749" y="4879460"/>
              <a:ext cx="1727200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Elipse 51"/>
            <p:cNvSpPr/>
            <p:nvPr/>
          </p:nvSpPr>
          <p:spPr>
            <a:xfrm>
              <a:off x="6727529" y="4404190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7</a:t>
              </a: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8680539" y="4404190"/>
            <a:ext cx="1764414" cy="1788133"/>
            <a:chOff x="8680539" y="4404190"/>
            <a:chExt cx="1764414" cy="1788133"/>
          </a:xfrm>
        </p:grpSpPr>
        <p:pic>
          <p:nvPicPr>
            <p:cNvPr id="27" name="Picture 5" descr="C:\Users\mayara.luz\Desktop\André\imagesCAQ85LHW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3016" y="4681023"/>
              <a:ext cx="153193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Elipse 52"/>
            <p:cNvSpPr/>
            <p:nvPr/>
          </p:nvSpPr>
          <p:spPr>
            <a:xfrm>
              <a:off x="8680539" y="4404190"/>
              <a:ext cx="271110" cy="271110"/>
            </a:xfrm>
            <a:prstGeom prst="ellipse">
              <a:avLst/>
            </a:prstGeom>
            <a:solidFill>
              <a:srgbClr val="00587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78599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49052" y="549778"/>
            <a:ext cx="9140015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/>
            <a:r>
              <a:rPr lang="pt-BR" sz="4400" b="1" dirty="0">
                <a:solidFill>
                  <a:srgbClr val="7E9C31"/>
                </a:solidFill>
              </a:rPr>
              <a:t>CASO EXPORTAÇÃO GRÃOS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-19664" y="1319219"/>
            <a:ext cx="10176385" cy="0"/>
          </a:xfrm>
          <a:prstGeom prst="line">
            <a:avLst/>
          </a:prstGeom>
          <a:ln w="12700">
            <a:solidFill>
              <a:srgbClr val="7E9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/>
          <p:cNvGrpSpPr/>
          <p:nvPr/>
        </p:nvGrpSpPr>
        <p:grpSpPr>
          <a:xfrm>
            <a:off x="8999009" y="2955978"/>
            <a:ext cx="1274529" cy="2375154"/>
            <a:chOff x="7559675" y="2259628"/>
            <a:chExt cx="1274529" cy="2375154"/>
          </a:xfrm>
        </p:grpSpPr>
        <p:pic>
          <p:nvPicPr>
            <p:cNvPr id="7" name="Picture 7" descr="C:\Users\mayara.luz\Desktop\trem-da-mercadoria_496f11802c262-p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34"/>
            <a:stretch/>
          </p:blipFill>
          <p:spPr bwMode="auto">
            <a:xfrm>
              <a:off x="7573910" y="2957234"/>
              <a:ext cx="1143477" cy="95840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ector angulado 7"/>
            <p:cNvCxnSpPr/>
            <p:nvPr/>
          </p:nvCxnSpPr>
          <p:spPr>
            <a:xfrm rot="16200000" flipH="1">
              <a:off x="7941469" y="2477909"/>
              <a:ext cx="574675" cy="13811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angulado 64"/>
            <p:cNvCxnSpPr/>
            <p:nvPr/>
          </p:nvCxnSpPr>
          <p:spPr>
            <a:xfrm rot="5400000">
              <a:off x="7569200" y="3906119"/>
              <a:ext cx="719138" cy="738188"/>
            </a:xfrm>
            <a:prstGeom prst="bentConnector3">
              <a:avLst>
                <a:gd name="adj1" fmla="val 54948"/>
              </a:avLst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8173446" y="3665191"/>
              <a:ext cx="6607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pt-BR" sz="1400" b="1" dirty="0">
                  <a:solidFill>
                    <a:srgbClr val="7E9C31"/>
                  </a:solidFill>
                </a:rPr>
                <a:t>4.000t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8267902" y="3526691"/>
              <a:ext cx="5595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pt-BR" sz="1200" b="1" dirty="0">
                  <a:solidFill>
                    <a:srgbClr val="7E9C31"/>
                  </a:solidFill>
                </a:rPr>
                <a:t>60 vg</a:t>
              </a:r>
            </a:p>
          </p:txBody>
        </p:sp>
        <p:sp>
          <p:nvSpPr>
            <p:cNvPr id="12" name="CaixaDeTexto 130"/>
            <p:cNvSpPr txBox="1">
              <a:spLocks noChangeArrowheads="1"/>
            </p:cNvSpPr>
            <p:nvPr/>
          </p:nvSpPr>
          <p:spPr bwMode="auto">
            <a:xfrm>
              <a:off x="8210036" y="2880682"/>
              <a:ext cx="53412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C00000"/>
                  </a:solidFill>
                  <a:latin typeface="+mn-lt"/>
                </a:rPr>
                <a:t>15 x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3781975" y="6361419"/>
            <a:ext cx="5253547" cy="338554"/>
            <a:chOff x="2342641" y="5665069"/>
            <a:chExt cx="5253547" cy="338554"/>
          </a:xfrm>
        </p:grpSpPr>
        <p:sp>
          <p:nvSpPr>
            <p:cNvPr id="14" name="CaixaDeTexto 127"/>
            <p:cNvSpPr txBox="1">
              <a:spLocks noChangeArrowheads="1"/>
            </p:cNvSpPr>
            <p:nvPr/>
          </p:nvSpPr>
          <p:spPr bwMode="auto">
            <a:xfrm>
              <a:off x="2342641" y="5665069"/>
              <a:ext cx="158722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00587F"/>
                  </a:solidFill>
                  <a:latin typeface="+mn-lt"/>
                </a:rPr>
                <a:t>Logística reversa</a:t>
              </a:r>
            </a:p>
          </p:txBody>
        </p:sp>
        <p:cxnSp>
          <p:nvCxnSpPr>
            <p:cNvPr id="15" name="Conector de seta reta 14"/>
            <p:cNvCxnSpPr/>
            <p:nvPr/>
          </p:nvCxnSpPr>
          <p:spPr>
            <a:xfrm flipH="1">
              <a:off x="4017569" y="5858744"/>
              <a:ext cx="3578619" cy="0"/>
            </a:xfrm>
            <a:prstGeom prst="straightConnector1">
              <a:avLst/>
            </a:prstGeom>
            <a:ln w="28575">
              <a:solidFill>
                <a:srgbClr val="00587F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3" descr="C:\Users\mayara.luz\Desktop\mapa_brasil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18" y="3725794"/>
            <a:ext cx="2338276" cy="2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6155350" y="1634430"/>
            <a:ext cx="3960242" cy="3696702"/>
            <a:chOff x="4716016" y="938080"/>
            <a:chExt cx="3960242" cy="3696702"/>
          </a:xfrm>
        </p:grpSpPr>
        <p:pic>
          <p:nvPicPr>
            <p:cNvPr id="18" name="Picture 5" descr="C:\Users\mayara.luz\Desktop\c25370_04.gif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054" y="1250232"/>
              <a:ext cx="2254250" cy="684212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19" name="Conector de seta reta 18"/>
            <p:cNvCxnSpPr/>
            <p:nvPr/>
          </p:nvCxnSpPr>
          <p:spPr>
            <a:xfrm>
              <a:off x="7359019" y="1737594"/>
              <a:ext cx="237169" cy="0"/>
            </a:xfrm>
            <a:prstGeom prst="straightConnector1">
              <a:avLst/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angulado 64"/>
            <p:cNvCxnSpPr/>
            <p:nvPr/>
          </p:nvCxnSpPr>
          <p:spPr>
            <a:xfrm rot="16200000" flipH="1">
              <a:off x="6264275" y="3339382"/>
              <a:ext cx="647700" cy="194310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5940425" y="1932063"/>
              <a:ext cx="517525" cy="369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rgbClr val="7E9C31"/>
                  </a:solidFill>
                </a:rPr>
                <a:t>40t</a:t>
              </a:r>
            </a:p>
          </p:txBody>
        </p:sp>
        <p:pic>
          <p:nvPicPr>
            <p:cNvPr id="22" name="Picture 10" descr="C:\Users\mayara.luz\Desktop\192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C7C7C7"/>
                </a:clrFrom>
                <a:clrTo>
                  <a:srgbClr val="C7C7C7">
                    <a:alpha val="0"/>
                  </a:srgbClr>
                </a:clrTo>
              </a:clrChange>
              <a:duotone>
                <a:prstClr val="black"/>
                <a:schemeClr val="bg1">
                  <a:tint val="45000"/>
                  <a:satMod val="400000"/>
                </a:schemeClr>
              </a:duotone>
              <a:lum contrast="48000"/>
            </a:blip>
            <a:srcRect t="42308" r="30337" b="13210"/>
            <a:stretch>
              <a:fillRect/>
            </a:stretch>
          </p:blipFill>
          <p:spPr bwMode="auto">
            <a:xfrm>
              <a:off x="4804502" y="2950929"/>
              <a:ext cx="1855730" cy="942831"/>
            </a:xfrm>
            <a:prstGeom prst="rect">
              <a:avLst/>
            </a:prstGeom>
            <a:noFill/>
            <a:ln w="28575">
              <a:noFill/>
            </a:ln>
          </p:spPr>
        </p:pic>
        <p:cxnSp>
          <p:nvCxnSpPr>
            <p:cNvPr id="23" name="Conector angulado 64"/>
            <p:cNvCxnSpPr/>
            <p:nvPr/>
          </p:nvCxnSpPr>
          <p:spPr>
            <a:xfrm rot="5400000">
              <a:off x="6600825" y="1275378"/>
              <a:ext cx="574675" cy="254317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4716016" y="3618676"/>
              <a:ext cx="870751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700" b="1" dirty="0">
                  <a:solidFill>
                    <a:srgbClr val="7E9C31"/>
                  </a:solidFill>
                </a:rPr>
                <a:t>20.000t</a:t>
              </a:r>
            </a:p>
          </p:txBody>
        </p:sp>
        <p:sp>
          <p:nvSpPr>
            <p:cNvPr id="25" name="CaixaDeTexto 128"/>
            <p:cNvSpPr txBox="1">
              <a:spLocks noChangeArrowheads="1"/>
            </p:cNvSpPr>
            <p:nvPr/>
          </p:nvSpPr>
          <p:spPr bwMode="auto">
            <a:xfrm>
              <a:off x="5863219" y="938080"/>
              <a:ext cx="7970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C00000"/>
                  </a:solidFill>
                  <a:latin typeface="+mn-lt"/>
                </a:rPr>
                <a:t>1.500 x</a:t>
              </a:r>
            </a:p>
          </p:txBody>
        </p:sp>
        <p:sp>
          <p:nvSpPr>
            <p:cNvPr id="26" name="CaixaDeTexto 129"/>
            <p:cNvSpPr txBox="1">
              <a:spLocks noChangeArrowheads="1"/>
            </p:cNvSpPr>
            <p:nvPr/>
          </p:nvSpPr>
          <p:spPr bwMode="auto">
            <a:xfrm>
              <a:off x="6141707" y="2968091"/>
              <a:ext cx="4299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C00000"/>
                  </a:solidFill>
                  <a:latin typeface="+mn-lt"/>
                </a:rPr>
                <a:t>3 x</a:t>
              </a:r>
            </a:p>
          </p:txBody>
        </p:sp>
        <p:pic>
          <p:nvPicPr>
            <p:cNvPr id="28" name="Picture 8" descr="C:\Users\mayara.luz\Desktop\silo.gif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188" y="1094292"/>
              <a:ext cx="1080070" cy="13146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</p:pic>
      </p:grpSp>
      <p:grpSp>
        <p:nvGrpSpPr>
          <p:cNvPr id="29" name="Grupo 28"/>
          <p:cNvGrpSpPr/>
          <p:nvPr/>
        </p:nvGrpSpPr>
        <p:grpSpPr>
          <a:xfrm>
            <a:off x="1618829" y="1514782"/>
            <a:ext cx="8496763" cy="5020357"/>
            <a:chOff x="179495" y="818432"/>
            <a:chExt cx="8496763" cy="5020357"/>
          </a:xfrm>
        </p:grpSpPr>
        <p:sp>
          <p:nvSpPr>
            <p:cNvPr id="37" name="CaixaDeTexto 36"/>
            <p:cNvSpPr txBox="1"/>
            <p:nvPr/>
          </p:nvSpPr>
          <p:spPr>
            <a:xfrm>
              <a:off x="2096293" y="2315376"/>
              <a:ext cx="517525" cy="3683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rgbClr val="7E9C31"/>
                  </a:solidFill>
                </a:rPr>
                <a:t>20t</a:t>
              </a:r>
            </a:p>
          </p:txBody>
        </p:sp>
        <p:pic>
          <p:nvPicPr>
            <p:cNvPr id="30" name="Picture 5" descr="C:\Users\mayara.luz\Desktop\c25370_04.gif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893" y="4882608"/>
              <a:ext cx="1558551" cy="472899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:\Users\mayara.luz\Desktop\CAIM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l="3484" t="9627" r="2453" b="13396"/>
            <a:stretch>
              <a:fillRect/>
            </a:stretch>
          </p:blipFill>
          <p:spPr bwMode="auto">
            <a:xfrm>
              <a:off x="179495" y="1106935"/>
              <a:ext cx="1044085" cy="1259309"/>
            </a:xfrm>
            <a:prstGeom prst="rect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2" name="Picture 4" descr="C:\Users\mayara.luz\Desktop\caminhao-1.gif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1107357"/>
              <a:ext cx="1182687" cy="125888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C:\Users\mayara.luz\Desktop\navio_03.gif"/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620" y="4634783"/>
              <a:ext cx="1925638" cy="120400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Conector angulado 33"/>
            <p:cNvCxnSpPr>
              <a:endCxn id="30" idx="1"/>
            </p:cNvCxnSpPr>
            <p:nvPr/>
          </p:nvCxnSpPr>
          <p:spPr>
            <a:xfrm rot="16200000" flipH="1">
              <a:off x="2886621" y="3573785"/>
              <a:ext cx="2786151" cy="304393"/>
            </a:xfrm>
            <a:prstGeom prst="bentConnector2">
              <a:avLst/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8" descr="C:\Users\mayara.luz\Desktop\silo.gif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1094292"/>
              <a:ext cx="1080070" cy="127195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</p:spPr>
        </p:pic>
        <p:sp>
          <p:nvSpPr>
            <p:cNvPr id="38" name="CaixaDeTexto 37"/>
            <p:cNvSpPr txBox="1"/>
            <p:nvPr/>
          </p:nvSpPr>
          <p:spPr>
            <a:xfrm>
              <a:off x="6991895" y="4893548"/>
              <a:ext cx="91082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rgbClr val="7E9C31"/>
                  </a:solidFill>
                </a:rPr>
                <a:t>60.000t</a:t>
              </a:r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4934751" y="5319564"/>
              <a:ext cx="517525" cy="369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b="1" dirty="0">
                  <a:solidFill>
                    <a:srgbClr val="7E9C31"/>
                  </a:solidFill>
                </a:rPr>
                <a:t>40t</a:t>
              </a:r>
            </a:p>
          </p:txBody>
        </p:sp>
        <p:sp>
          <p:nvSpPr>
            <p:cNvPr id="40" name="CaixaDeTexto 126"/>
            <p:cNvSpPr txBox="1">
              <a:spLocks noChangeArrowheads="1"/>
            </p:cNvSpPr>
            <p:nvPr/>
          </p:nvSpPr>
          <p:spPr bwMode="auto">
            <a:xfrm>
              <a:off x="1763713" y="818432"/>
              <a:ext cx="11826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C00000"/>
                  </a:solidFill>
                  <a:latin typeface="+mn-lt"/>
                </a:rPr>
                <a:t>3.000 x</a:t>
              </a:r>
            </a:p>
          </p:txBody>
        </p:sp>
        <p:sp>
          <p:nvSpPr>
            <p:cNvPr id="41" name="CaixaDeTexto 136"/>
            <p:cNvSpPr txBox="1">
              <a:spLocks noChangeArrowheads="1"/>
            </p:cNvSpPr>
            <p:nvPr/>
          </p:nvSpPr>
          <p:spPr bwMode="auto">
            <a:xfrm>
              <a:off x="4849031" y="4602614"/>
              <a:ext cx="7970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pt-BR" altLang="pt-BR" sz="1600" b="1" dirty="0">
                  <a:solidFill>
                    <a:srgbClr val="C00000"/>
                  </a:solidFill>
                  <a:latin typeface="+mn-lt"/>
                </a:rPr>
                <a:t>1.500 x</a:t>
              </a:r>
            </a:p>
          </p:txBody>
        </p:sp>
        <p:cxnSp>
          <p:nvCxnSpPr>
            <p:cNvPr id="43" name="Conector de seta reta 42"/>
            <p:cNvCxnSpPr/>
            <p:nvPr/>
          </p:nvCxnSpPr>
          <p:spPr>
            <a:xfrm>
              <a:off x="6031892" y="5149763"/>
              <a:ext cx="718728" cy="0"/>
            </a:xfrm>
            <a:prstGeom prst="straightConnector1">
              <a:avLst/>
            </a:prstGeom>
            <a:ln w="28575">
              <a:solidFill>
                <a:srgbClr val="7E9C3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/>
            <p:cNvCxnSpPr>
              <a:stCxn id="31" idx="3"/>
              <a:endCxn id="32" idx="1"/>
            </p:cNvCxnSpPr>
            <p:nvPr/>
          </p:nvCxnSpPr>
          <p:spPr>
            <a:xfrm>
              <a:off x="1223580" y="1736590"/>
              <a:ext cx="540133" cy="211"/>
            </a:xfrm>
            <a:prstGeom prst="straightConnector1">
              <a:avLst/>
            </a:prstGeom>
            <a:ln w="28575">
              <a:solidFill>
                <a:srgbClr val="7E9C31"/>
              </a:solidFill>
              <a:headEnd type="none" w="med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>
              <a:stCxn id="32" idx="3"/>
              <a:endCxn id="36" idx="1"/>
            </p:cNvCxnSpPr>
            <p:nvPr/>
          </p:nvCxnSpPr>
          <p:spPr>
            <a:xfrm flipV="1">
              <a:off x="2946400" y="1730268"/>
              <a:ext cx="617538" cy="6533"/>
            </a:xfrm>
            <a:prstGeom prst="straightConnector1">
              <a:avLst/>
            </a:prstGeom>
            <a:ln w="28575">
              <a:solidFill>
                <a:srgbClr val="7E9C31"/>
              </a:solidFill>
              <a:headEnd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610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83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077726" y="1439506"/>
            <a:ext cx="6337300" cy="4597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Histórico</a:t>
            </a:r>
          </a:p>
          <a:p>
            <a:pPr marL="457200" indent="-457200">
              <a:spcBef>
                <a:spcPts val="1200"/>
              </a:spcBef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Infraestrutura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Objetivo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Foco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Áreas de atuação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Projetos e Tecnologias desenvolvidas</a:t>
            </a:r>
          </a:p>
          <a:p>
            <a:pPr marL="457200" indent="-4572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Parceiros Nacionais e Internacionais</a:t>
            </a:r>
          </a:p>
          <a:p>
            <a:pPr marL="457200" indent="-457200">
              <a:spcBef>
                <a:spcPts val="1200"/>
              </a:spcBef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Aprendizados</a:t>
            </a:r>
          </a:p>
          <a:p>
            <a:pPr marL="457200" indent="-457200">
              <a:spcBef>
                <a:spcPts val="1200"/>
              </a:spcBef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Como ingressar no LabTrans?</a:t>
            </a:r>
          </a:p>
          <a:p>
            <a:pPr marL="457200" indent="-457200">
              <a:spcBef>
                <a:spcPts val="1200"/>
              </a:spcBef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r>
              <a:rPr lang="pt-BR" sz="2200" b="1" dirty="0">
                <a:solidFill>
                  <a:schemeClr val="bg1"/>
                </a:solidFill>
              </a:rPr>
              <a:t>Sites sobre transportes</a:t>
            </a:r>
          </a:p>
          <a:p>
            <a:pPr marL="609600" indent="-60960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Font typeface="+mj-lt"/>
              <a:buAutoNum type="arabicPeriod"/>
              <a:defRPr/>
            </a:pPr>
            <a:endParaRPr lang="pt-BR" sz="2200" b="1" dirty="0">
              <a:solidFill>
                <a:schemeClr val="bg1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3841981" y="1360646"/>
            <a:ext cx="0" cy="46762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52" y="1388718"/>
            <a:ext cx="1941085" cy="140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2748</TotalTime>
  <Words>1290</Words>
  <Application>Microsoft Office PowerPoint</Application>
  <PresentationFormat>Widescreen</PresentationFormat>
  <Paragraphs>309</Paragraphs>
  <Slides>39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Trebuchet MS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Fariel André Minozzo</dc:creator>
  <cp:lastModifiedBy>Jucilei</cp:lastModifiedBy>
  <cp:revision>533</cp:revision>
  <dcterms:created xsi:type="dcterms:W3CDTF">2015-11-26T13:26:00Z</dcterms:created>
  <dcterms:modified xsi:type="dcterms:W3CDTF">2021-09-30T12:21:13Z</dcterms:modified>
</cp:coreProperties>
</file>