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4" r:id="rId9"/>
    <p:sldId id="263" r:id="rId10"/>
    <p:sldId id="283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50" d="100"/>
          <a:sy n="50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C6C54-1D31-4935-A22D-10570D44015B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961F-0E1E-4E9D-B54D-0E54DEE1D3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6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1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85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45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61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4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7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3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2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71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34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84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31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4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5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9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21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61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61F-0E1E-4E9D-B54D-0E54DEE1D3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77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46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85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4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78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89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4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72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61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AF94-E957-432B-B96C-E7195F1D52F5}" type="datetimeFigureOut">
              <a:rPr lang="pt-BR" smtClean="0"/>
              <a:t>01/11/2012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243E-7B35-4D6C-B945-21E4143A4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29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Hexafluoreto_de_enxofre" TargetMode="External"/><Relationship Id="rId3" Type="http://schemas.openxmlformats.org/officeDocument/2006/relationships/hyperlink" Target="http://pt.wikipedia.org/wiki/Di%C3%B3xido_de_Carbono" TargetMode="External"/><Relationship Id="rId7" Type="http://schemas.openxmlformats.org/officeDocument/2006/relationships/hyperlink" Target="http://pt.wikipedia.org/wiki/Perfluorcarbonet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Hidrofluorcarboneto" TargetMode="External"/><Relationship Id="rId5" Type="http://schemas.openxmlformats.org/officeDocument/2006/relationships/hyperlink" Target="http://pt.wikipedia.org/wiki/%C3%93xido_nitroso" TargetMode="External"/><Relationship Id="rId4" Type="http://schemas.openxmlformats.org/officeDocument/2006/relationships/hyperlink" Target="http://pt.wikipedia.org/wiki/Metan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openhague" TargetMode="External"/><Relationship Id="rId7" Type="http://schemas.openxmlformats.org/officeDocument/2006/relationships/hyperlink" Target="http://pt.wikipedia.org/wiki/20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Gases_do_efeito_estufa" TargetMode="External"/><Relationship Id="rId5" Type="http://schemas.openxmlformats.org/officeDocument/2006/relationships/hyperlink" Target="http://pt.wikipedia.org/wiki/Pa%C3%ADses_em_desenvolvimento" TargetMode="External"/><Relationship Id="rId4" Type="http://schemas.openxmlformats.org/officeDocument/2006/relationships/hyperlink" Target="http://pt.wikipedia.org/wiki/Pa%C3%ADses_ric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lbert_Schweitz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 Emissão de gases do efeito estufa e poluentes.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Reinaldo Haas </a:t>
            </a:r>
          </a:p>
          <a:p>
            <a:r>
              <a:rPr lang="pt-BR" dirty="0" smtClean="0"/>
              <a:t>Física das Mudanças Climáticas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6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Participação por atividade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162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lobalwarmingart.com/images/3/3d/Fossil_Fuel_Us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57054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Fossil Fuel Effici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552729" cy="49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de Kyoto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GEE e os créditos de carbono</a:t>
            </a:r>
          </a:p>
          <a:p>
            <a:pPr lvl="1"/>
            <a:r>
              <a:rPr lang="pt-BR" dirty="0"/>
              <a:t>Uma tonelada de CO</a:t>
            </a:r>
            <a:r>
              <a:rPr lang="pt-BR" baseline="-25000" dirty="0"/>
              <a:t>2</a:t>
            </a:r>
            <a:r>
              <a:rPr lang="pt-BR" dirty="0"/>
              <a:t> equivalente corresponde a um crédito de carbono.</a:t>
            </a:r>
          </a:p>
          <a:p>
            <a:pPr lvl="1"/>
            <a:r>
              <a:rPr lang="pt-BR" dirty="0"/>
              <a:t>Potencial de aquecimento global dos GEE:</a:t>
            </a:r>
          </a:p>
          <a:p>
            <a:pPr lvl="2"/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 - </a:t>
            </a:r>
            <a:r>
              <a:rPr lang="pt-BR" dirty="0">
                <a:hlinkClick r:id="rId3" tooltip="Dióxido de Carbono"/>
              </a:rPr>
              <a:t>Dióxido de Carbono</a:t>
            </a:r>
            <a:r>
              <a:rPr lang="pt-BR" dirty="0"/>
              <a:t> = 1</a:t>
            </a:r>
          </a:p>
          <a:p>
            <a:pPr lvl="2"/>
            <a:r>
              <a:rPr lang="pt-BR" dirty="0"/>
              <a:t>CH</a:t>
            </a:r>
            <a:r>
              <a:rPr lang="pt-BR" baseline="-25000" dirty="0"/>
              <a:t>4</a:t>
            </a:r>
            <a:r>
              <a:rPr lang="pt-BR" dirty="0"/>
              <a:t> - </a:t>
            </a:r>
            <a:r>
              <a:rPr lang="pt-BR" dirty="0">
                <a:hlinkClick r:id="rId4" tooltip="Metano"/>
              </a:rPr>
              <a:t>Metano</a:t>
            </a:r>
            <a:r>
              <a:rPr lang="pt-BR" dirty="0"/>
              <a:t> = 21</a:t>
            </a:r>
          </a:p>
          <a:p>
            <a:pPr lvl="2"/>
            <a:r>
              <a:rPr lang="pt-BR" dirty="0"/>
              <a:t>N</a:t>
            </a:r>
            <a:r>
              <a:rPr lang="pt-BR" baseline="-25000" dirty="0"/>
              <a:t>2</a:t>
            </a:r>
            <a:r>
              <a:rPr lang="pt-BR" dirty="0"/>
              <a:t>O - </a:t>
            </a:r>
            <a:r>
              <a:rPr lang="pt-BR" dirty="0">
                <a:hlinkClick r:id="rId5" tooltip="Óxido nitroso"/>
              </a:rPr>
              <a:t>Óxido nitroso</a:t>
            </a:r>
            <a:r>
              <a:rPr lang="pt-BR" dirty="0"/>
              <a:t> = 310</a:t>
            </a:r>
          </a:p>
          <a:p>
            <a:pPr lvl="2"/>
            <a:r>
              <a:rPr lang="pt-BR" dirty="0" err="1"/>
              <a:t>HFCs</a:t>
            </a:r>
            <a:r>
              <a:rPr lang="pt-BR" dirty="0"/>
              <a:t> - </a:t>
            </a:r>
            <a:r>
              <a:rPr lang="pt-BR" dirty="0" err="1">
                <a:hlinkClick r:id="rId6" tooltip="Hidrofluorcarboneto"/>
              </a:rPr>
              <a:t>Hidrofluorcarbonetos</a:t>
            </a:r>
            <a:r>
              <a:rPr lang="pt-BR" dirty="0"/>
              <a:t> = 140 ~ 11700</a:t>
            </a:r>
          </a:p>
          <a:p>
            <a:pPr lvl="2"/>
            <a:r>
              <a:rPr lang="pt-BR" dirty="0" err="1"/>
              <a:t>PFCs</a:t>
            </a:r>
            <a:r>
              <a:rPr lang="pt-BR" dirty="0"/>
              <a:t> - </a:t>
            </a:r>
            <a:r>
              <a:rPr lang="pt-BR" dirty="0" err="1">
                <a:hlinkClick r:id="rId7" tooltip="Perfluorcarboneto"/>
              </a:rPr>
              <a:t>Perfluorcarbonetos</a:t>
            </a:r>
            <a:r>
              <a:rPr lang="pt-BR" dirty="0"/>
              <a:t> = 6500 ~ 9200</a:t>
            </a:r>
          </a:p>
          <a:p>
            <a:pPr lvl="2"/>
            <a:r>
              <a:rPr lang="pt-BR" dirty="0"/>
              <a:t>SF</a:t>
            </a:r>
            <a:r>
              <a:rPr lang="pt-BR" baseline="-25000" dirty="0"/>
              <a:t>6</a:t>
            </a:r>
            <a:r>
              <a:rPr lang="pt-BR" dirty="0"/>
              <a:t> - </a:t>
            </a:r>
            <a:r>
              <a:rPr lang="pt-BR" dirty="0" err="1">
                <a:hlinkClick r:id="rId8" tooltip="Hexafluoreto de enxofre"/>
              </a:rPr>
              <a:t>Hexafluoreto</a:t>
            </a:r>
            <a:r>
              <a:rPr lang="pt-BR" dirty="0">
                <a:hlinkClick r:id="rId8" tooltip="Hexafluoreto de enxofre"/>
              </a:rPr>
              <a:t> de enxofre</a:t>
            </a:r>
            <a:r>
              <a:rPr lang="pt-BR" dirty="0"/>
              <a:t> = </a:t>
            </a:r>
            <a:r>
              <a:rPr lang="pt-BR" dirty="0" smtClean="0"/>
              <a:t>23900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2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Contraponto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Algumas correntes defendem a </a:t>
            </a:r>
            <a:r>
              <a:rPr lang="pt-BR" dirty="0" err="1"/>
              <a:t>idéia</a:t>
            </a:r>
            <a:r>
              <a:rPr lang="pt-BR" dirty="0"/>
              <a:t> de que os créditos de carbono acabam favorecendo mais ao mercado do que ao ambiente, e outras defendem a </a:t>
            </a:r>
            <a:r>
              <a:rPr lang="pt-BR" dirty="0" err="1"/>
              <a:t>idéia</a:t>
            </a:r>
            <a:r>
              <a:rPr lang="pt-BR" dirty="0"/>
              <a:t> de que os mesmos são certificados que autorizam aos países desenvolvidos o direito de poluir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entanto, cada país tem uma cota máxima de créditos de carbono que pode comprar para cumprir as metas do Protocolo de Kyoto; portanto, o assim chamado "direito de poluir" é limitado.</a:t>
            </a:r>
          </a:p>
          <a:p>
            <a:r>
              <a:rPr lang="pt-BR" dirty="0"/>
              <a:t>Para o crédito de carbono as tecnologias reclamadas, pelas nações interessadas, devem passar por uma analise a nível universitário para que fique provado (matematicamente) o que foi ou não lançado na atmosfera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Depois de 2012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protocolo de Quioto expira em </a:t>
            </a:r>
            <a:r>
              <a:rPr lang="pt-BR" dirty="0" smtClean="0"/>
              <a:t>2012</a:t>
            </a:r>
          </a:p>
          <a:p>
            <a:r>
              <a:rPr lang="pt-BR" dirty="0"/>
              <a:t>A Conferência de 2009 foi sediada em </a:t>
            </a:r>
            <a:r>
              <a:rPr lang="pt-BR" dirty="0" smtClean="0">
                <a:hlinkClick r:id="rId3" tooltip="Copenhague"/>
              </a:rPr>
              <a:t>Copenhague</a:t>
            </a:r>
            <a:r>
              <a:rPr lang="pt-BR" dirty="0" smtClean="0"/>
              <a:t>.</a:t>
            </a:r>
            <a:r>
              <a:rPr lang="pt-BR" dirty="0"/>
              <a:t> </a:t>
            </a:r>
            <a:r>
              <a:rPr lang="pt-BR" dirty="0" smtClean="0"/>
              <a:t> Após </a:t>
            </a:r>
            <a:r>
              <a:rPr lang="pt-BR" dirty="0"/>
              <a:t>grandes divergências entre </a:t>
            </a:r>
            <a:r>
              <a:rPr lang="pt-BR" dirty="0" err="1"/>
              <a:t>os</a:t>
            </a:r>
            <a:r>
              <a:rPr lang="pt-BR" dirty="0" err="1">
                <a:hlinkClick r:id="rId4" tooltip="Países ricos"/>
              </a:rPr>
              <a:t>países</a:t>
            </a:r>
            <a:r>
              <a:rPr lang="pt-BR" dirty="0">
                <a:hlinkClick r:id="rId4" tooltip="Países ricos"/>
              </a:rPr>
              <a:t> ricos</a:t>
            </a:r>
            <a:r>
              <a:rPr lang="pt-BR" dirty="0"/>
              <a:t> e o grupo dos </a:t>
            </a:r>
            <a:r>
              <a:rPr lang="pt-BR" dirty="0">
                <a:hlinkClick r:id="rId5" tooltip="Países em desenvolvimento"/>
              </a:rPr>
              <a:t>países em desenvolvimento</a:t>
            </a:r>
            <a:r>
              <a:rPr lang="pt-BR" dirty="0"/>
              <a:t> acerca de temas como metas de redução de emissão de </a:t>
            </a:r>
            <a:r>
              <a:rPr lang="pt-BR" dirty="0">
                <a:hlinkClick r:id="rId6" tooltip="Gases do efeito estufa"/>
              </a:rPr>
              <a:t>gases do efeito estufa</a:t>
            </a:r>
            <a:r>
              <a:rPr lang="pt-BR" dirty="0"/>
              <a:t> e contribuição para um possível "fundo climático", terminou sem que se atingisse um acordo </a:t>
            </a:r>
            <a:r>
              <a:rPr lang="pt-BR" dirty="0" smtClean="0"/>
              <a:t>definitivo</a:t>
            </a:r>
          </a:p>
          <a:p>
            <a:pPr algn="just"/>
            <a:r>
              <a:rPr lang="pt-BR" dirty="0"/>
              <a:t>COP 16, </a:t>
            </a:r>
            <a:r>
              <a:rPr lang="pt-BR" dirty="0" smtClean="0"/>
              <a:t> </a:t>
            </a:r>
            <a:r>
              <a:rPr lang="pt-BR" dirty="0"/>
              <a:t>realizada no México em dezembro de </a:t>
            </a:r>
            <a:r>
              <a:rPr lang="pt-BR" u="sng" dirty="0" smtClean="0">
                <a:hlinkClick r:id="rId7" tooltip="2010"/>
              </a:rPr>
              <a:t>2010</a:t>
            </a:r>
            <a:r>
              <a:rPr lang="pt-BR" u="sng" dirty="0"/>
              <a:t> </a:t>
            </a:r>
            <a:r>
              <a:rPr lang="pt-BR" u="sng" dirty="0" smtClean="0"/>
              <a:t>foi a criação do Fundo Verde do Clima, para administrar o dinheiro que os países desenvolvidos se comprometeram a contribuir para deter as mudanças climáticas. São previstos US$ 30 bilhões para o período 2010-2012 e mais US$ 100 bilhões anuais a partir de 2020.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4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Rio + 20</a:t>
            </a:r>
            <a:endParaRPr lang="pt-BR" dirty="0"/>
          </a:p>
        </p:txBody>
      </p:sp>
      <p:pic>
        <p:nvPicPr>
          <p:cNvPr id="6" name="Agora é a COP 15... É muito discurso e pouquíssimas ações efetivas! - YouTube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1" y="1052736"/>
            <a:ext cx="7512835" cy="56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Sequestro de Carbono</a:t>
            </a:r>
            <a:endParaRPr lang="pt-BR" dirty="0"/>
          </a:p>
        </p:txBody>
      </p:sp>
      <p:pic>
        <p:nvPicPr>
          <p:cNvPr id="12290" name="Picture 2" descr="http://fossil.energy.gov/images/programs/sequestration/what_sequestration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0720" cy="53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Sequestro de Carbono</a:t>
            </a:r>
            <a:endParaRPr lang="pt-BR" dirty="0"/>
          </a:p>
        </p:txBody>
      </p:sp>
      <p:pic>
        <p:nvPicPr>
          <p:cNvPr id="13314" name="Picture 2" descr="http://www.lbl.gov/Science-Articles/Archive/images2/sea-in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7130"/>
            <a:ext cx="6696744" cy="39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Algas</a:t>
            </a:r>
            <a:endParaRPr lang="pt-BR" dirty="0"/>
          </a:p>
        </p:txBody>
      </p:sp>
      <p:pic>
        <p:nvPicPr>
          <p:cNvPr id="14340" name="Picture 4" descr="http://newenergyandfuel.com/wp-content/uploads/2008/12/aquaflow-pond-a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667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91624"/>
              </p:ext>
            </p:extLst>
          </p:nvPr>
        </p:nvGraphicFramePr>
        <p:xfrm>
          <a:off x="683568" y="1268760"/>
          <a:ext cx="8229600" cy="3566160"/>
        </p:xfrm>
        <a:graphic>
          <a:graphicData uri="http://schemas.openxmlformats.org/drawingml/2006/table">
            <a:tbl>
              <a:tblPr/>
              <a:tblGrid>
                <a:gridCol w="8051800"/>
                <a:gridCol w="177800"/>
              </a:tblGrid>
              <a:tr h="2473816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O mundo tornou-se perigoso, porque os homens aprenderam a dominar a natureza antes de se dominarem a </a:t>
                      </a:r>
                      <a:r>
                        <a:rPr lang="pt-BR" sz="4000" dirty="0" smtClean="0"/>
                        <a:t>si </a:t>
                      </a:r>
                      <a:r>
                        <a:rPr lang="pt-BR" sz="4000" dirty="0"/>
                        <a:t>mesmos</a:t>
                      </a:r>
                      <a:r>
                        <a:rPr lang="pt-BR" sz="4000" dirty="0" smtClean="0"/>
                        <a:t>.</a:t>
                      </a:r>
                    </a:p>
                    <a:p>
                      <a:pPr algn="ctr"/>
                      <a:endParaRPr lang="pt-BR" sz="3200" b="1" u="none" strike="noStrike" dirty="0" smtClean="0">
                        <a:solidFill>
                          <a:srgbClr val="0645AD"/>
                        </a:solidFill>
                        <a:effectLst/>
                        <a:hlinkClick r:id="rId3" tooltip="Albert Schweitzer"/>
                      </a:endParaRPr>
                    </a:p>
                    <a:p>
                      <a:pPr algn="ctr"/>
                      <a:r>
                        <a:rPr lang="pt-BR" sz="3200" b="1" u="none" strike="noStrike" dirty="0" smtClean="0">
                          <a:solidFill>
                            <a:srgbClr val="0645AD"/>
                          </a:solidFill>
                          <a:effectLst/>
                          <a:hlinkClick r:id="rId3" tooltip="Albert Schweitzer"/>
                        </a:rPr>
                        <a:t> Albert Schweitzer</a:t>
                      </a:r>
                      <a:endParaRPr lang="pt-BR" sz="3200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/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76200" marR="762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4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ei.lehigh.edu/learners/energy/images/algae_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62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1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Algas</a:t>
            </a:r>
            <a:endParaRPr lang="pt-BR" dirty="0"/>
          </a:p>
        </p:txBody>
      </p:sp>
      <p:pic>
        <p:nvPicPr>
          <p:cNvPr id="16386" name="Picture 2" descr="http://www.abc.net.au/reslib/201109/r828749_7607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120680" cy="408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Geo-engenharia</a:t>
            </a:r>
            <a:endParaRPr lang="pt-BR" dirty="0"/>
          </a:p>
        </p:txBody>
      </p:sp>
      <p:pic>
        <p:nvPicPr>
          <p:cNvPr id="17410" name="Picture 2" descr="Geoengenharia pode desacelerar ciclo global da á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120680" cy="40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Daqui </a:t>
            </a:r>
            <a:r>
              <a:rPr lang="pt-BR" dirty="0"/>
              <a:t>c</a:t>
            </a:r>
            <a:r>
              <a:rPr lang="pt-BR" dirty="0" smtClean="0"/>
              <a:t>omeçamos</a:t>
            </a:r>
            <a:endParaRPr lang="pt-BR" dirty="0"/>
          </a:p>
        </p:txBody>
      </p:sp>
      <p:pic>
        <p:nvPicPr>
          <p:cNvPr id="4098" name="Picture 2" descr="File:Mauna Loa Carbon Diox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620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lobalwarmingart.com/images/5/52/Carbon_History_and_Flux_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1505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381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Olhando um pouco para o passado tem-se</a:t>
            </a:r>
            <a:endParaRPr lang="pt-BR" sz="3200" dirty="0"/>
          </a:p>
        </p:txBody>
      </p:sp>
      <p:pic>
        <p:nvPicPr>
          <p:cNvPr id="6146" name="Picture 2" descr="http://www.globalwarmingart.com/images/d/d3/Carbon_Dioxide_400kyr_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507088" cy="47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381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Olhando um pouco para o passado tem-se</a:t>
            </a:r>
            <a:endParaRPr lang="pt-BR" sz="3200" dirty="0"/>
          </a:p>
        </p:txBody>
      </p:sp>
      <p:pic>
        <p:nvPicPr>
          <p:cNvPr id="8194" name="Picture 2" descr="http://www.globalwarmingart.com/images/7/76/Phanerozoic_Carbon_Diox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5626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10242" name="Picture 2" descr="File:Carbon Stabilization 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13002"/>
            <a:ext cx="4063752" cy="5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a contribuição de cada parte</a:t>
            </a:r>
            <a:endParaRPr lang="pt-BR" dirty="0"/>
          </a:p>
        </p:txBody>
      </p:sp>
      <p:pic>
        <p:nvPicPr>
          <p:cNvPr id="7170" name="Picture 2" descr="http://www.globalwarmingart.com/images/5/56/Global_Carbon_Emission_by_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7674"/>
            <a:ext cx="6336704" cy="45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cada pais contribuiu</a:t>
            </a:r>
            <a:endParaRPr lang="pt-BR" dirty="0"/>
          </a:p>
        </p:txBody>
      </p:sp>
      <p:pic>
        <p:nvPicPr>
          <p:cNvPr id="9218" name="Picture 2" descr="http://www.globalwarmingart.com/images/b/bf/Carbon_Emission_by_Reg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2482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243</Words>
  <Application>Microsoft Office PowerPoint</Application>
  <PresentationFormat>Apresentação na tela (4:3)</PresentationFormat>
  <Paragraphs>61</Paragraphs>
  <Slides>22</Slides>
  <Notes>22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 Emissão de gases do efeito estufa e poluentes.</vt:lpstr>
      <vt:lpstr>Apresentação do PowerPoint</vt:lpstr>
      <vt:lpstr>Daqui começamos</vt:lpstr>
      <vt:lpstr>Apresentação do PowerPoint</vt:lpstr>
      <vt:lpstr>Olhando um pouco para o passado tem-se</vt:lpstr>
      <vt:lpstr>Olhando um pouco para o passado tem-se</vt:lpstr>
      <vt:lpstr>Futuro</vt:lpstr>
      <vt:lpstr>Qual a contribuição de cada parte</vt:lpstr>
      <vt:lpstr>Como cada pais contribuiu</vt:lpstr>
      <vt:lpstr>Participação por atividade</vt:lpstr>
      <vt:lpstr>Apresentação do PowerPoint</vt:lpstr>
      <vt:lpstr>Apresentação do PowerPoint</vt:lpstr>
      <vt:lpstr>Protocolo de Kyoto</vt:lpstr>
      <vt:lpstr>Contraponto</vt:lpstr>
      <vt:lpstr>Depois de 2012</vt:lpstr>
      <vt:lpstr>Rio + 20</vt:lpstr>
      <vt:lpstr>Sequestro de Carbono</vt:lpstr>
      <vt:lpstr>Sequestro de Carbono</vt:lpstr>
      <vt:lpstr>Algas</vt:lpstr>
      <vt:lpstr>Algas</vt:lpstr>
      <vt:lpstr>Algas</vt:lpstr>
      <vt:lpstr>Geo-engenharia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Emissão de gases do efeito estufa e poluentes.</dc:title>
  <dc:creator>Windows User</dc:creator>
  <cp:lastModifiedBy>Reinaldo Haas</cp:lastModifiedBy>
  <cp:revision>5</cp:revision>
  <dcterms:created xsi:type="dcterms:W3CDTF">2011-10-25T23:16:14Z</dcterms:created>
  <dcterms:modified xsi:type="dcterms:W3CDTF">2012-11-01T19:59:33Z</dcterms:modified>
</cp:coreProperties>
</file>