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lv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60" r:id="rId4"/>
    <p:sldId id="261" r:id="rId5"/>
    <p:sldId id="262" r:id="rId6"/>
    <p:sldId id="265" r:id="rId7"/>
    <p:sldId id="266" r:id="rId8"/>
    <p:sldId id="264" r:id="rId9"/>
    <p:sldId id="263" r:id="rId10"/>
    <p:sldId id="283" r:id="rId11"/>
    <p:sldId id="267" r:id="rId12"/>
    <p:sldId id="259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0" autoAdjust="0"/>
    <p:restoredTop sz="94660"/>
  </p:normalViewPr>
  <p:slideViewPr>
    <p:cSldViewPr>
      <p:cViewPr varScale="1">
        <p:scale>
          <a:sx n="50" d="100"/>
          <a:sy n="50" d="100"/>
        </p:scale>
        <p:origin x="-1238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C6C54-1D31-4935-A22D-10570D44015B}" type="datetimeFigureOut">
              <a:rPr lang="pt-BR" smtClean="0"/>
              <a:t>01/11/2012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6961F-0E1E-4E9D-B54D-0E54DEE1D3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0608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0195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611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18576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34529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16195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9439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73743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19394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08203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97141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55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29343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553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99846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2314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9247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55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197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197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2212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56142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6961F-0E1E-4E9D-B54D-0E54DEE1D393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3776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BAF94-E957-432B-B96C-E7195F1D52F5}" type="datetimeFigureOut">
              <a:rPr lang="pt-BR" smtClean="0"/>
              <a:t>01/11/2012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243E-7B35-4D6C-B945-21E4143A45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3464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BAF94-E957-432B-B96C-E7195F1D52F5}" type="datetimeFigureOut">
              <a:rPr lang="pt-BR" smtClean="0"/>
              <a:t>01/11/2012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243E-7B35-4D6C-B945-21E4143A45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0483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BAF94-E957-432B-B96C-E7195F1D52F5}" type="datetimeFigureOut">
              <a:rPr lang="pt-BR" smtClean="0"/>
              <a:t>01/11/2012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243E-7B35-4D6C-B945-21E4143A45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3851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BAF94-E957-432B-B96C-E7195F1D52F5}" type="datetimeFigureOut">
              <a:rPr lang="pt-BR" smtClean="0"/>
              <a:t>01/11/2012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243E-7B35-4D6C-B945-21E4143A45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50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BAF94-E957-432B-B96C-E7195F1D52F5}" type="datetimeFigureOut">
              <a:rPr lang="pt-BR" smtClean="0"/>
              <a:t>01/11/2012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243E-7B35-4D6C-B945-21E4143A45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085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BAF94-E957-432B-B96C-E7195F1D52F5}" type="datetimeFigureOut">
              <a:rPr lang="pt-BR" smtClean="0"/>
              <a:t>01/11/2012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243E-7B35-4D6C-B945-21E4143A45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8437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BAF94-E957-432B-B96C-E7195F1D52F5}" type="datetimeFigureOut">
              <a:rPr lang="pt-BR" smtClean="0"/>
              <a:t>01/11/2012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243E-7B35-4D6C-B945-21E4143A45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9786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BAF94-E957-432B-B96C-E7195F1D52F5}" type="datetimeFigureOut">
              <a:rPr lang="pt-BR" smtClean="0"/>
              <a:t>01/11/2012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243E-7B35-4D6C-B945-21E4143A45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1898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BAF94-E957-432B-B96C-E7195F1D52F5}" type="datetimeFigureOut">
              <a:rPr lang="pt-BR" smtClean="0"/>
              <a:t>01/11/2012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243E-7B35-4D6C-B945-21E4143A45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2451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BAF94-E957-432B-B96C-E7195F1D52F5}" type="datetimeFigureOut">
              <a:rPr lang="pt-BR" smtClean="0"/>
              <a:t>01/11/2012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243E-7B35-4D6C-B945-21E4143A45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8727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BAF94-E957-432B-B96C-E7195F1D52F5}" type="datetimeFigureOut">
              <a:rPr lang="pt-BR" smtClean="0"/>
              <a:t>01/11/2012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B243E-7B35-4D6C-B945-21E4143A45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3610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BAF94-E957-432B-B96C-E7195F1D52F5}" type="datetimeFigureOut">
              <a:rPr lang="pt-BR" smtClean="0"/>
              <a:t>01/11/2012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B243E-7B35-4D6C-B945-21E4143A45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299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pt.wikipedia.org/wiki/Hexafluoreto_de_enxofre" TargetMode="External"/><Relationship Id="rId3" Type="http://schemas.openxmlformats.org/officeDocument/2006/relationships/hyperlink" Target="http://pt.wikipedia.org/wiki/Di%C3%B3xido_de_Carbono" TargetMode="External"/><Relationship Id="rId7" Type="http://schemas.openxmlformats.org/officeDocument/2006/relationships/hyperlink" Target="http://pt.wikipedia.org/wiki/Perfluorcarboneto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t.wikipedia.org/wiki/Hidrofluorcarboneto" TargetMode="External"/><Relationship Id="rId5" Type="http://schemas.openxmlformats.org/officeDocument/2006/relationships/hyperlink" Target="http://pt.wikipedia.org/wiki/%C3%93xido_nitroso" TargetMode="External"/><Relationship Id="rId4" Type="http://schemas.openxmlformats.org/officeDocument/2006/relationships/hyperlink" Target="http://pt.wikipedia.org/wiki/Metano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Copenhague" TargetMode="External"/><Relationship Id="rId7" Type="http://schemas.openxmlformats.org/officeDocument/2006/relationships/hyperlink" Target="http://pt.wikipedia.org/wiki/2010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t.wikipedia.org/wiki/Gases_do_efeito_estufa" TargetMode="External"/><Relationship Id="rId5" Type="http://schemas.openxmlformats.org/officeDocument/2006/relationships/hyperlink" Target="http://pt.wikipedia.org/wiki/Pa%C3%ADses_em_desenvolvimento" TargetMode="External"/><Relationship Id="rId4" Type="http://schemas.openxmlformats.org/officeDocument/2006/relationships/hyperlink" Target="http://pt.wikipedia.org/wiki/Pa%C3%ADses_ricos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flv"/><Relationship Id="rId1" Type="http://schemas.microsoft.com/office/2007/relationships/media" Target="../media/media1.fl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Albert_Schweitze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/>
              <a:t> Emissão de gases do efeito estufa e poluentes.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Reinaldo Haas </a:t>
            </a:r>
          </a:p>
          <a:p>
            <a:r>
              <a:rPr lang="pt-BR" dirty="0" smtClean="0"/>
              <a:t>Física das Mudanças Climáticas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8163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Participação por atividade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91628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globalwarmingart.com/images/3/3d/Fossil_Fuel_Us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5705475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16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le:Fossil Fuel Efficienc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6552729" cy="497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78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Protocolo de Kyoto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pt-BR" dirty="0"/>
              <a:t>GEE e os créditos de carbono</a:t>
            </a:r>
          </a:p>
          <a:p>
            <a:pPr lvl="1"/>
            <a:r>
              <a:rPr lang="pt-BR" dirty="0"/>
              <a:t>Uma tonelada de CO</a:t>
            </a:r>
            <a:r>
              <a:rPr lang="pt-BR" baseline="-25000" dirty="0"/>
              <a:t>2</a:t>
            </a:r>
            <a:r>
              <a:rPr lang="pt-BR" dirty="0"/>
              <a:t> equivalente corresponde a um crédito de carbono.</a:t>
            </a:r>
          </a:p>
          <a:p>
            <a:pPr lvl="1"/>
            <a:r>
              <a:rPr lang="pt-BR" dirty="0"/>
              <a:t>Potencial de aquecimento global dos GEE:</a:t>
            </a:r>
          </a:p>
          <a:p>
            <a:pPr lvl="2"/>
            <a:r>
              <a:rPr lang="pt-BR" dirty="0"/>
              <a:t>CO</a:t>
            </a:r>
            <a:r>
              <a:rPr lang="pt-BR" baseline="-25000" dirty="0"/>
              <a:t>2</a:t>
            </a:r>
            <a:r>
              <a:rPr lang="pt-BR" dirty="0"/>
              <a:t> - </a:t>
            </a:r>
            <a:r>
              <a:rPr lang="pt-BR" dirty="0">
                <a:hlinkClick r:id="rId3" tooltip="Dióxido de Carbono"/>
              </a:rPr>
              <a:t>Dióxido de Carbono</a:t>
            </a:r>
            <a:r>
              <a:rPr lang="pt-BR" dirty="0"/>
              <a:t> = 1</a:t>
            </a:r>
          </a:p>
          <a:p>
            <a:pPr lvl="2"/>
            <a:r>
              <a:rPr lang="pt-BR" dirty="0"/>
              <a:t>CH</a:t>
            </a:r>
            <a:r>
              <a:rPr lang="pt-BR" baseline="-25000" dirty="0"/>
              <a:t>4</a:t>
            </a:r>
            <a:r>
              <a:rPr lang="pt-BR" dirty="0"/>
              <a:t> - </a:t>
            </a:r>
            <a:r>
              <a:rPr lang="pt-BR" dirty="0">
                <a:hlinkClick r:id="rId4" tooltip="Metano"/>
              </a:rPr>
              <a:t>Metano</a:t>
            </a:r>
            <a:r>
              <a:rPr lang="pt-BR" dirty="0"/>
              <a:t> = 21</a:t>
            </a:r>
          </a:p>
          <a:p>
            <a:pPr lvl="2"/>
            <a:r>
              <a:rPr lang="pt-BR" dirty="0"/>
              <a:t>N</a:t>
            </a:r>
            <a:r>
              <a:rPr lang="pt-BR" baseline="-25000" dirty="0"/>
              <a:t>2</a:t>
            </a:r>
            <a:r>
              <a:rPr lang="pt-BR" dirty="0"/>
              <a:t>O - </a:t>
            </a:r>
            <a:r>
              <a:rPr lang="pt-BR" dirty="0">
                <a:hlinkClick r:id="rId5" tooltip="Óxido nitroso"/>
              </a:rPr>
              <a:t>Óxido nitroso</a:t>
            </a:r>
            <a:r>
              <a:rPr lang="pt-BR" dirty="0"/>
              <a:t> = 310</a:t>
            </a:r>
          </a:p>
          <a:p>
            <a:pPr lvl="2"/>
            <a:r>
              <a:rPr lang="pt-BR" dirty="0" err="1"/>
              <a:t>HFCs</a:t>
            </a:r>
            <a:r>
              <a:rPr lang="pt-BR" dirty="0"/>
              <a:t> - </a:t>
            </a:r>
            <a:r>
              <a:rPr lang="pt-BR" dirty="0" err="1">
                <a:hlinkClick r:id="rId6" tooltip="Hidrofluorcarboneto"/>
              </a:rPr>
              <a:t>Hidrofluorcarbonetos</a:t>
            </a:r>
            <a:r>
              <a:rPr lang="pt-BR" dirty="0"/>
              <a:t> = 140 ~ 11700</a:t>
            </a:r>
          </a:p>
          <a:p>
            <a:pPr lvl="2"/>
            <a:r>
              <a:rPr lang="pt-BR" dirty="0" err="1"/>
              <a:t>PFCs</a:t>
            </a:r>
            <a:r>
              <a:rPr lang="pt-BR" dirty="0"/>
              <a:t> - </a:t>
            </a:r>
            <a:r>
              <a:rPr lang="pt-BR" dirty="0" err="1">
                <a:hlinkClick r:id="rId7" tooltip="Perfluorcarboneto"/>
              </a:rPr>
              <a:t>Perfluorcarbonetos</a:t>
            </a:r>
            <a:r>
              <a:rPr lang="pt-BR" dirty="0"/>
              <a:t> = 6500 ~ 9200</a:t>
            </a:r>
          </a:p>
          <a:p>
            <a:pPr lvl="2"/>
            <a:r>
              <a:rPr lang="pt-BR" dirty="0"/>
              <a:t>SF</a:t>
            </a:r>
            <a:r>
              <a:rPr lang="pt-BR" baseline="-25000" dirty="0"/>
              <a:t>6</a:t>
            </a:r>
            <a:r>
              <a:rPr lang="pt-BR" dirty="0"/>
              <a:t> - </a:t>
            </a:r>
            <a:r>
              <a:rPr lang="pt-BR" dirty="0" err="1">
                <a:hlinkClick r:id="rId8" tooltip="Hexafluoreto de enxofre"/>
              </a:rPr>
              <a:t>Hexafluoreto</a:t>
            </a:r>
            <a:r>
              <a:rPr lang="pt-BR" dirty="0">
                <a:hlinkClick r:id="rId8" tooltip="Hexafluoreto de enxofre"/>
              </a:rPr>
              <a:t> de enxofre</a:t>
            </a:r>
            <a:r>
              <a:rPr lang="pt-BR" dirty="0"/>
              <a:t> = </a:t>
            </a:r>
            <a:r>
              <a:rPr lang="pt-BR" dirty="0" smtClean="0"/>
              <a:t>23900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6229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Contraponto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pt-BR" dirty="0"/>
              <a:t>Algumas correntes defendem a </a:t>
            </a:r>
            <a:r>
              <a:rPr lang="pt-BR" dirty="0" err="1"/>
              <a:t>idéia</a:t>
            </a:r>
            <a:r>
              <a:rPr lang="pt-BR" dirty="0"/>
              <a:t> de que os créditos de carbono acabam favorecendo mais ao mercado do que ao ambiente, e outras defendem a </a:t>
            </a:r>
            <a:r>
              <a:rPr lang="pt-BR" dirty="0" err="1"/>
              <a:t>idéia</a:t>
            </a:r>
            <a:r>
              <a:rPr lang="pt-BR" dirty="0"/>
              <a:t> de que os mesmos são certificados que autorizam aos países desenvolvidos o direito de poluir</a:t>
            </a:r>
            <a:r>
              <a:rPr lang="pt-BR" dirty="0" smtClean="0"/>
              <a:t>.</a:t>
            </a:r>
            <a:r>
              <a:rPr lang="pt-BR" dirty="0"/>
              <a:t> </a:t>
            </a:r>
            <a:endParaRPr lang="pt-BR" dirty="0" smtClean="0"/>
          </a:p>
          <a:p>
            <a:r>
              <a:rPr lang="pt-BR" dirty="0" smtClean="0"/>
              <a:t>No </a:t>
            </a:r>
            <a:r>
              <a:rPr lang="pt-BR" dirty="0"/>
              <a:t>entanto, cada país tem uma cota máxima de créditos de carbono que pode comprar para cumprir as metas do Protocolo de Kyoto; portanto, o assim chamado "direito de poluir" é limitado.</a:t>
            </a:r>
          </a:p>
          <a:p>
            <a:r>
              <a:rPr lang="pt-BR" dirty="0"/>
              <a:t>Para o crédito de carbono as tecnologias reclamadas, pelas nações interessadas, devem passar por uma analise a nível universitário para que fique provado (matematicamente) o que foi ou não lançado na atmosfera</a:t>
            </a:r>
            <a:r>
              <a:rPr lang="pt-BR" dirty="0" smtClean="0"/>
              <a:t>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8959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Depois de 2012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77500" lnSpcReduction="20000"/>
          </a:bodyPr>
          <a:lstStyle/>
          <a:p>
            <a:r>
              <a:rPr lang="pt-BR" dirty="0"/>
              <a:t>O protocolo de Quioto expira em </a:t>
            </a:r>
            <a:r>
              <a:rPr lang="pt-BR" dirty="0" smtClean="0"/>
              <a:t>2012</a:t>
            </a:r>
          </a:p>
          <a:p>
            <a:r>
              <a:rPr lang="pt-BR" dirty="0"/>
              <a:t>A Conferência de 2009 foi sediada em </a:t>
            </a:r>
            <a:r>
              <a:rPr lang="pt-BR" dirty="0" smtClean="0">
                <a:hlinkClick r:id="rId3" tooltip="Copenhague"/>
              </a:rPr>
              <a:t>Copenhague</a:t>
            </a:r>
            <a:r>
              <a:rPr lang="pt-BR" dirty="0" smtClean="0"/>
              <a:t>.</a:t>
            </a:r>
            <a:r>
              <a:rPr lang="pt-BR" dirty="0"/>
              <a:t> </a:t>
            </a:r>
            <a:r>
              <a:rPr lang="pt-BR" dirty="0" smtClean="0"/>
              <a:t> Após </a:t>
            </a:r>
            <a:r>
              <a:rPr lang="pt-BR" dirty="0"/>
              <a:t>grandes divergências entre </a:t>
            </a:r>
            <a:r>
              <a:rPr lang="pt-BR" dirty="0" err="1"/>
              <a:t>os</a:t>
            </a:r>
            <a:r>
              <a:rPr lang="pt-BR" dirty="0" err="1">
                <a:hlinkClick r:id="rId4" tooltip="Países ricos"/>
              </a:rPr>
              <a:t>países</a:t>
            </a:r>
            <a:r>
              <a:rPr lang="pt-BR" dirty="0">
                <a:hlinkClick r:id="rId4" tooltip="Países ricos"/>
              </a:rPr>
              <a:t> ricos</a:t>
            </a:r>
            <a:r>
              <a:rPr lang="pt-BR" dirty="0"/>
              <a:t> e o grupo dos </a:t>
            </a:r>
            <a:r>
              <a:rPr lang="pt-BR" dirty="0">
                <a:hlinkClick r:id="rId5" tooltip="Países em desenvolvimento"/>
              </a:rPr>
              <a:t>países em desenvolvimento</a:t>
            </a:r>
            <a:r>
              <a:rPr lang="pt-BR" dirty="0"/>
              <a:t> acerca de temas como metas de redução de emissão de </a:t>
            </a:r>
            <a:r>
              <a:rPr lang="pt-BR" dirty="0">
                <a:hlinkClick r:id="rId6" tooltip="Gases do efeito estufa"/>
              </a:rPr>
              <a:t>gases do efeito estufa</a:t>
            </a:r>
            <a:r>
              <a:rPr lang="pt-BR" dirty="0"/>
              <a:t> e contribuição para um possível "fundo climático", terminou sem que se atingisse um acordo </a:t>
            </a:r>
            <a:r>
              <a:rPr lang="pt-BR" dirty="0" smtClean="0"/>
              <a:t>definitivo</a:t>
            </a:r>
          </a:p>
          <a:p>
            <a:pPr algn="just"/>
            <a:r>
              <a:rPr lang="pt-BR" dirty="0"/>
              <a:t>COP 16, </a:t>
            </a:r>
            <a:r>
              <a:rPr lang="pt-BR" dirty="0" smtClean="0"/>
              <a:t> </a:t>
            </a:r>
            <a:r>
              <a:rPr lang="pt-BR" dirty="0"/>
              <a:t>realizada no México em dezembro de </a:t>
            </a:r>
            <a:r>
              <a:rPr lang="pt-BR" u="sng" dirty="0" smtClean="0">
                <a:hlinkClick r:id="rId7" tooltip="2010"/>
              </a:rPr>
              <a:t>2010</a:t>
            </a:r>
            <a:r>
              <a:rPr lang="pt-BR" u="sng" dirty="0"/>
              <a:t> </a:t>
            </a:r>
            <a:r>
              <a:rPr lang="pt-BR" u="sng" dirty="0" smtClean="0"/>
              <a:t>foi a criação do Fundo Verde do Clima, para administrar o dinheiro que os países desenvolvidos se comprometeram a contribuir para deter as mudanças climáticas. São previstos US$ 30 bilhões para o período 2010-2012 e mais US$ 100 bilhões anuais a partir de 2020.</a:t>
            </a:r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7444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Rio + 20</a:t>
            </a:r>
            <a:endParaRPr lang="pt-BR" dirty="0"/>
          </a:p>
        </p:txBody>
      </p:sp>
      <p:pic>
        <p:nvPicPr>
          <p:cNvPr id="6" name="Agora é a COP 15... É muito discurso e pouquíssimas ações efetivas! - YouTube.fl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9591" y="1052736"/>
            <a:ext cx="7512835" cy="563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14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Sequestro de Carbono</a:t>
            </a:r>
            <a:endParaRPr lang="pt-BR" dirty="0"/>
          </a:p>
        </p:txBody>
      </p:sp>
      <p:pic>
        <p:nvPicPr>
          <p:cNvPr id="12290" name="Picture 2" descr="http://fossil.energy.gov/images/programs/sequestration/what_sequestration_l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24744"/>
            <a:ext cx="6480720" cy="5366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81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Sequestro de Carbono</a:t>
            </a:r>
            <a:endParaRPr lang="pt-BR" dirty="0"/>
          </a:p>
        </p:txBody>
      </p:sp>
      <p:pic>
        <p:nvPicPr>
          <p:cNvPr id="13314" name="Picture 2" descr="http://www.lbl.gov/Science-Articles/Archive/images2/sea-injec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47130"/>
            <a:ext cx="6696744" cy="3958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28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Algas</a:t>
            </a:r>
            <a:endParaRPr lang="pt-BR" dirty="0"/>
          </a:p>
        </p:txBody>
      </p:sp>
      <p:pic>
        <p:nvPicPr>
          <p:cNvPr id="14340" name="Picture 4" descr="http://newenergyandfuel.com/wp-content/uploads/2008/12/aquaflow-pond-aer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6667500" cy="446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39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191624"/>
              </p:ext>
            </p:extLst>
          </p:nvPr>
        </p:nvGraphicFramePr>
        <p:xfrm>
          <a:off x="683568" y="1268760"/>
          <a:ext cx="8229600" cy="3566160"/>
        </p:xfrm>
        <a:graphic>
          <a:graphicData uri="http://schemas.openxmlformats.org/drawingml/2006/table">
            <a:tbl>
              <a:tblPr/>
              <a:tblGrid>
                <a:gridCol w="8051800"/>
                <a:gridCol w="177800"/>
              </a:tblGrid>
              <a:tr h="2473816">
                <a:tc>
                  <a:txBody>
                    <a:bodyPr/>
                    <a:lstStyle/>
                    <a:p>
                      <a:pPr algn="ctr"/>
                      <a:r>
                        <a:rPr lang="pt-BR" sz="4000" dirty="0"/>
                        <a:t>O mundo tornou-se perigoso, porque os homens aprenderam a dominar a natureza antes de se dominarem a </a:t>
                      </a:r>
                      <a:r>
                        <a:rPr lang="pt-BR" sz="4000" dirty="0" smtClean="0"/>
                        <a:t>si </a:t>
                      </a:r>
                      <a:r>
                        <a:rPr lang="pt-BR" sz="4000" dirty="0"/>
                        <a:t>mesmos</a:t>
                      </a:r>
                      <a:r>
                        <a:rPr lang="pt-BR" sz="4000" dirty="0" smtClean="0"/>
                        <a:t>.</a:t>
                      </a:r>
                    </a:p>
                    <a:p>
                      <a:pPr algn="ctr"/>
                      <a:endParaRPr lang="pt-BR" sz="3200" b="1" u="none" strike="noStrike" dirty="0" smtClean="0">
                        <a:solidFill>
                          <a:srgbClr val="0645AD"/>
                        </a:solidFill>
                        <a:effectLst/>
                        <a:hlinkClick r:id="rId3" tooltip="Albert Schweitzer"/>
                      </a:endParaRPr>
                    </a:p>
                    <a:p>
                      <a:pPr algn="ctr"/>
                      <a:r>
                        <a:rPr lang="pt-BR" sz="3200" b="1" u="none" strike="noStrike" dirty="0" smtClean="0">
                          <a:solidFill>
                            <a:srgbClr val="0645AD"/>
                          </a:solidFill>
                          <a:effectLst/>
                          <a:hlinkClick r:id="rId3" tooltip="Albert Schweitzer"/>
                        </a:rPr>
                        <a:t> Albert Schweitzer</a:t>
                      </a:r>
                      <a:endParaRPr lang="pt-BR" sz="3200" dirty="0"/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/>
                        <a:t/>
                      </a:r>
                      <a:br>
                        <a:rPr lang="pt-BR" dirty="0"/>
                      </a:br>
                      <a:endParaRPr lang="pt-BR" dirty="0"/>
                    </a:p>
                  </a:txBody>
                  <a:tcPr marL="76200" marR="76200" marT="76200" marB="7620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042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6" name="Picture 6" descr="http://www.ei.lehigh.edu/learners/energy/images/algae_far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8760"/>
            <a:ext cx="7620000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Algas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817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Algas</a:t>
            </a:r>
            <a:endParaRPr lang="pt-BR" dirty="0"/>
          </a:p>
        </p:txBody>
      </p:sp>
      <p:pic>
        <p:nvPicPr>
          <p:cNvPr id="16386" name="Picture 2" descr="http://www.abc.net.au/reslib/201109/r828749_76072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6120680" cy="408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78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Geo-engenharia</a:t>
            </a:r>
            <a:endParaRPr lang="pt-BR" dirty="0"/>
          </a:p>
        </p:txBody>
      </p:sp>
      <p:pic>
        <p:nvPicPr>
          <p:cNvPr id="17410" name="Picture 2" descr="Geoengenharia pode desacelerar ciclo global da ág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0808"/>
            <a:ext cx="6120680" cy="408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24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Daqui </a:t>
            </a:r>
            <a:r>
              <a:rPr lang="pt-BR" dirty="0"/>
              <a:t>c</a:t>
            </a:r>
            <a:r>
              <a:rPr lang="pt-BR" dirty="0" smtClean="0"/>
              <a:t>omeçamos</a:t>
            </a:r>
            <a:endParaRPr lang="pt-BR" dirty="0"/>
          </a:p>
        </p:txBody>
      </p:sp>
      <p:pic>
        <p:nvPicPr>
          <p:cNvPr id="4098" name="Picture 2" descr="File:Mauna Loa Carbon Dioxid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7620000" cy="522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94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globalwarmingart.com/images/5/52/Carbon_History_and_Flux_Rev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48680"/>
            <a:ext cx="611505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70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38138"/>
          </a:xfrm>
        </p:spPr>
        <p:txBody>
          <a:bodyPr>
            <a:normAutofit/>
          </a:bodyPr>
          <a:lstStyle/>
          <a:p>
            <a:r>
              <a:rPr lang="pt-BR" sz="3200" dirty="0" smtClean="0"/>
              <a:t>Olhando um pouco para o passado tem-se</a:t>
            </a:r>
            <a:endParaRPr lang="pt-BR" sz="3200" dirty="0"/>
          </a:p>
        </p:txBody>
      </p:sp>
      <p:pic>
        <p:nvPicPr>
          <p:cNvPr id="6146" name="Picture 2" descr="http://www.globalwarmingart.com/images/d/d3/Carbon_Dioxide_400kyr_Rev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6507088" cy="472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91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38138"/>
          </a:xfrm>
        </p:spPr>
        <p:txBody>
          <a:bodyPr>
            <a:normAutofit/>
          </a:bodyPr>
          <a:lstStyle/>
          <a:p>
            <a:r>
              <a:rPr lang="pt-BR" sz="3200" dirty="0" smtClean="0"/>
              <a:t>Olhando um pouco para o passado tem-se</a:t>
            </a:r>
            <a:endParaRPr lang="pt-BR" sz="3200" dirty="0"/>
          </a:p>
        </p:txBody>
      </p:sp>
      <p:pic>
        <p:nvPicPr>
          <p:cNvPr id="8194" name="Picture 2" descr="http://www.globalwarmingart.com/images/7/76/Phanerozoic_Carbon_Dioxid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0808"/>
            <a:ext cx="5562600" cy="387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16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Futuro</a:t>
            </a:r>
            <a:endParaRPr lang="pt-BR" dirty="0"/>
          </a:p>
        </p:txBody>
      </p:sp>
      <p:pic>
        <p:nvPicPr>
          <p:cNvPr id="10242" name="Picture 2" descr="File:Carbon Stabilization Scenario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313002"/>
            <a:ext cx="4063752" cy="515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7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Qual a contribuição de cada parte</a:t>
            </a:r>
            <a:endParaRPr lang="pt-BR" dirty="0"/>
          </a:p>
        </p:txBody>
      </p:sp>
      <p:pic>
        <p:nvPicPr>
          <p:cNvPr id="7170" name="Picture 2" descr="http://www.globalwarmingart.com/images/5/56/Global_Carbon_Emission_by_Typ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77674"/>
            <a:ext cx="6336704" cy="458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6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Como cada pais contribuiu</a:t>
            </a:r>
            <a:endParaRPr lang="pt-BR" dirty="0"/>
          </a:p>
        </p:txBody>
      </p:sp>
      <p:pic>
        <p:nvPicPr>
          <p:cNvPr id="9218" name="Picture 2" descr="http://www.globalwarmingart.com/images/b/bf/Carbon_Emission_by_Regi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556792"/>
            <a:ext cx="5248275" cy="382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38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938</TotalTime>
  <Words>243</Words>
  <Application>Microsoft Office PowerPoint</Application>
  <PresentationFormat>Apresentação na tela (4:3)</PresentationFormat>
  <Paragraphs>61</Paragraphs>
  <Slides>22</Slides>
  <Notes>22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3" baseType="lpstr">
      <vt:lpstr>Tema do Office</vt:lpstr>
      <vt:lpstr> Emissão de gases do efeito estufa e poluentes.</vt:lpstr>
      <vt:lpstr>Apresentação do PowerPoint</vt:lpstr>
      <vt:lpstr>Daqui começamos</vt:lpstr>
      <vt:lpstr>Apresentação do PowerPoint</vt:lpstr>
      <vt:lpstr>Olhando um pouco para o passado tem-se</vt:lpstr>
      <vt:lpstr>Olhando um pouco para o passado tem-se</vt:lpstr>
      <vt:lpstr>Futuro</vt:lpstr>
      <vt:lpstr>Qual a contribuição de cada parte</vt:lpstr>
      <vt:lpstr>Como cada pais contribuiu</vt:lpstr>
      <vt:lpstr>Participação por atividade</vt:lpstr>
      <vt:lpstr>Apresentação do PowerPoint</vt:lpstr>
      <vt:lpstr>Apresentação do PowerPoint</vt:lpstr>
      <vt:lpstr>Protocolo de Kyoto</vt:lpstr>
      <vt:lpstr>Contraponto</vt:lpstr>
      <vt:lpstr>Depois de 2012</vt:lpstr>
      <vt:lpstr>Rio + 20</vt:lpstr>
      <vt:lpstr>Sequestro de Carbono</vt:lpstr>
      <vt:lpstr>Sequestro de Carbono</vt:lpstr>
      <vt:lpstr>Algas</vt:lpstr>
      <vt:lpstr>Algas</vt:lpstr>
      <vt:lpstr>Algas</vt:lpstr>
      <vt:lpstr>Geo-engenharia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Emissão de gases do efeito estufa e poluentes.</dc:title>
  <dc:creator>Windows User</dc:creator>
  <cp:lastModifiedBy>Reinaldo Haas</cp:lastModifiedBy>
  <cp:revision>5</cp:revision>
  <dcterms:created xsi:type="dcterms:W3CDTF">2011-10-25T23:16:14Z</dcterms:created>
  <dcterms:modified xsi:type="dcterms:W3CDTF">2012-11-01T19:59:33Z</dcterms:modified>
</cp:coreProperties>
</file>