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5143500" cx="9144000"/>
  <p:notesSz cx="6858000" cy="9144000"/>
  <p:embeddedFontLst>
    <p:embeddedFont>
      <p:font typeface="Economica"/>
      <p:regular r:id="rId17"/>
      <p:bold r:id="rId18"/>
      <p:italic r:id="rId19"/>
      <p:boldItalic r:id="rId20"/>
    </p:embeddedFont>
    <p:embeddedFont>
      <p:font typeface="Open Sans"/>
      <p:regular r:id="rId21"/>
      <p:bold r:id="rId22"/>
      <p:italic r:id="rId23"/>
      <p:boldItalic r:id="rId2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onomica-boldItalic.fntdata"/><Relationship Id="rId11" Type="http://schemas.openxmlformats.org/officeDocument/2006/relationships/slide" Target="slides/slide6.xml"/><Relationship Id="rId22" Type="http://schemas.openxmlformats.org/officeDocument/2006/relationships/font" Target="fonts/OpenSans-bold.fntdata"/><Relationship Id="rId10" Type="http://schemas.openxmlformats.org/officeDocument/2006/relationships/slide" Target="slides/slide5.xml"/><Relationship Id="rId21" Type="http://schemas.openxmlformats.org/officeDocument/2006/relationships/font" Target="fonts/OpenSans-regular.fntdata"/><Relationship Id="rId13" Type="http://schemas.openxmlformats.org/officeDocument/2006/relationships/slide" Target="slides/slide8.xml"/><Relationship Id="rId24" Type="http://schemas.openxmlformats.org/officeDocument/2006/relationships/font" Target="fonts/OpenSans-boldItalic.fntdata"/><Relationship Id="rId12" Type="http://schemas.openxmlformats.org/officeDocument/2006/relationships/slide" Target="slides/slide7.xml"/><Relationship Id="rId23" Type="http://schemas.openxmlformats.org/officeDocument/2006/relationships/font" Target="fonts/OpenSans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Economica-regular.fntdata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font" Target="fonts/Economica-italic.fntdata"/><Relationship Id="rId6" Type="http://schemas.openxmlformats.org/officeDocument/2006/relationships/slide" Target="slides/slide1.xml"/><Relationship Id="rId18" Type="http://schemas.openxmlformats.org/officeDocument/2006/relationships/font" Target="fonts/Economica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1f53fec78ae_0_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1f53fec78ae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1f53fec78ae_0_1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1f53fec78ae_0_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1f53fec78ae_3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1f53fec78ae_3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1f53fec78ae_3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1f53fec78ae_3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1f53fec78ae_3_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1f53fec78ae_3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1f53fec78ae_3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1f53fec78ae_3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1f53fec78ae_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1f53fec78ae_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1f53fec78ae_3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1f53fec78ae_3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1f53fec78ae_0_1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1f53fec78ae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1f53fec78ae_0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1f53fec78ae_0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2744013" y="756700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1" name="Google Shape;11;p2"/>
          <p:cNvSpPr/>
          <p:nvPr/>
        </p:nvSpPr>
        <p:spPr>
          <a:xfrm rot="10800000">
            <a:off x="5318350" y="32667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044700" y="1444255"/>
            <a:ext cx="3054600" cy="1537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3044700" y="3116580"/>
            <a:ext cx="3054600" cy="701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Font typeface="Economica"/>
              <a:buNone/>
              <a:defRPr sz="21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/>
          <p:nvPr/>
        </p:nvSpPr>
        <p:spPr>
          <a:xfrm flipH="1">
            <a:off x="7595938" y="4602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7" name="Google Shape;17;p3"/>
          <p:cNvSpPr/>
          <p:nvPr/>
        </p:nvSpPr>
        <p:spPr>
          <a:xfrm flipH="1" rot="10800000">
            <a:off x="466425" y="3558325"/>
            <a:ext cx="1081625" cy="1124950"/>
          </a:xfrm>
          <a:custGeom>
            <a:rect b="b" l="l" r="r" t="t"/>
            <a:pathLst>
              <a:path extrusionOk="0" h="44998" w="43265">
                <a:moveTo>
                  <a:pt x="0" y="44998"/>
                </a:moveTo>
                <a:lnTo>
                  <a:pt x="0" y="0"/>
                </a:lnTo>
                <a:lnTo>
                  <a:pt x="43265" y="0"/>
                </a:lnTo>
              </a:path>
            </a:pathLst>
          </a:custGeom>
          <a:noFill/>
          <a:ln cap="flat" cmpd="sng" w="28575">
            <a:solidFill>
              <a:schemeClr val="lt2"/>
            </a:solidFill>
            <a:prstDash val="solid"/>
            <a:miter lim="8000"/>
            <a:headEnd len="sm" w="sm" type="none"/>
            <a:tailEnd len="sm" w="sm" type="none"/>
          </a:ln>
        </p:spPr>
      </p:sp>
      <p:sp>
        <p:nvSpPr>
          <p:cNvPr id="18" name="Google Shape;18;p3"/>
          <p:cNvSpPr txBox="1"/>
          <p:nvPr>
            <p:ph type="title"/>
          </p:nvPr>
        </p:nvSpPr>
        <p:spPr>
          <a:xfrm>
            <a:off x="773700" y="1806450"/>
            <a:ext cx="7596600" cy="153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" name="Google Shape;22;p4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" type="body"/>
          </p:nvPr>
        </p:nvSpPr>
        <p:spPr>
          <a:xfrm>
            <a:off x="3117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" name="Google Shape;28;p5"/>
          <p:cNvSpPr txBox="1"/>
          <p:nvPr>
            <p:ph idx="2" type="body"/>
          </p:nvPr>
        </p:nvSpPr>
        <p:spPr>
          <a:xfrm>
            <a:off x="4832400" y="1225225"/>
            <a:ext cx="3999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" name="Google Shape;29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2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5" name="Google Shape;35;p7"/>
          <p:cNvSpPr txBox="1"/>
          <p:nvPr>
            <p:ph idx="1" type="body"/>
          </p:nvPr>
        </p:nvSpPr>
        <p:spPr>
          <a:xfrm>
            <a:off x="311700" y="1399400"/>
            <a:ext cx="2808000" cy="278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8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" name="Google Shape;39;p8"/>
          <p:cNvSpPr txBox="1"/>
          <p:nvPr>
            <p:ph type="title"/>
          </p:nvPr>
        </p:nvSpPr>
        <p:spPr>
          <a:xfrm>
            <a:off x="490250" y="450150"/>
            <a:ext cx="5878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9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" name="Google Shape;43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1905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44" name="Google Shape;44;p9"/>
          <p:cNvSpPr txBox="1"/>
          <p:nvPr>
            <p:ph type="title"/>
          </p:nvPr>
        </p:nvSpPr>
        <p:spPr>
          <a:xfrm>
            <a:off x="265500" y="929275"/>
            <a:ext cx="4045200" cy="17862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None/>
              <a:defRPr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45" name="Google Shape;45;p9"/>
          <p:cNvSpPr txBox="1"/>
          <p:nvPr>
            <p:ph idx="1" type="subTitle"/>
          </p:nvPr>
        </p:nvSpPr>
        <p:spPr>
          <a:xfrm>
            <a:off x="265500" y="2769001"/>
            <a:ext cx="4045200" cy="157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"/>
          <p:cNvSpPr txBox="1"/>
          <p:nvPr>
            <p:ph idx="1" type="body"/>
          </p:nvPr>
        </p:nvSpPr>
        <p:spPr>
          <a:xfrm>
            <a:off x="319500" y="4218925"/>
            <a:ext cx="5998800" cy="59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Economica"/>
              <a:buNone/>
              <a:defRPr sz="2400">
                <a:latin typeface="Economica"/>
                <a:ea typeface="Economica"/>
                <a:cs typeface="Economica"/>
                <a:sym typeface="Economica"/>
              </a:defRPr>
            </a:lvl1pPr>
          </a:lstStyle>
          <a:p/>
        </p:txBody>
      </p:sp>
      <p:sp>
        <p:nvSpPr>
          <p:cNvPr id="50" name="Google Shape;50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" name="Google Shape;53;p11"/>
          <p:cNvSpPr txBox="1"/>
          <p:nvPr>
            <p:ph hasCustomPrompt="1" type="title"/>
          </p:nvPr>
        </p:nvSpPr>
        <p:spPr>
          <a:xfrm>
            <a:off x="311700" y="957125"/>
            <a:ext cx="8520600" cy="212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0"/>
              <a:buNone/>
              <a:defRPr sz="16000">
                <a:solidFill>
                  <a:schemeClr val="l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4" name="Google Shape;54;p11"/>
          <p:cNvSpPr txBox="1"/>
          <p:nvPr>
            <p:ph idx="1" type="body"/>
          </p:nvPr>
        </p:nvSpPr>
        <p:spPr>
          <a:xfrm>
            <a:off x="311700" y="3162000"/>
            <a:ext cx="8520600" cy="107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" name="Google Shape;55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luxe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200"/>
              <a:buFont typeface="Economica"/>
              <a:buNone/>
              <a:defRPr sz="42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Open Sans"/>
              <a:buChar char="●"/>
              <a:defRPr sz="1800"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●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○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Open Sans"/>
              <a:buChar char="■"/>
              <a:defRPr>
                <a:solidFill>
                  <a:schemeClr val="dk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1pPr>
            <a:lvl2pPr lvl="1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2pPr>
            <a:lvl3pPr lvl="2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3pPr>
            <a:lvl4pPr lvl="3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4pPr>
            <a:lvl5pPr lvl="4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5pPr>
            <a:lvl6pPr lvl="5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6pPr>
            <a:lvl7pPr lvl="6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7pPr>
            <a:lvl8pPr lvl="7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8pPr>
            <a:lvl9pPr lvl="8" rtl="0" algn="r">
              <a:buNone/>
              <a:defRPr sz="10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11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youtube.com/watch?v=JJYPmcgErVA" TargetMode="External"/><Relationship Id="rId4" Type="http://schemas.openxmlformats.org/officeDocument/2006/relationships/hyperlink" Target="https://open.spotify.com/show/7gQl9RG41aM3ie3KiyRCo8?si=e9bab9c36e86412e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Google Shape;62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02050" y="1201800"/>
            <a:ext cx="2739900" cy="2739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4"/>
          <p:cNvSpPr txBox="1"/>
          <p:nvPr>
            <p:ph type="title"/>
          </p:nvPr>
        </p:nvSpPr>
        <p:spPr>
          <a:xfrm>
            <a:off x="3020400" y="315925"/>
            <a:ext cx="58119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Nosso projeto</a:t>
            </a:r>
            <a:endParaRPr/>
          </a:p>
        </p:txBody>
      </p:sp>
      <p:sp>
        <p:nvSpPr>
          <p:cNvPr id="68" name="Google Shape;68;p14"/>
          <p:cNvSpPr txBox="1"/>
          <p:nvPr>
            <p:ph idx="1" type="body"/>
          </p:nvPr>
        </p:nvSpPr>
        <p:spPr>
          <a:xfrm>
            <a:off x="3020350" y="1225225"/>
            <a:ext cx="58119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pt-BR"/>
              <a:t>Inscrições:</a:t>
            </a:r>
            <a:r>
              <a:rPr lang="pt-BR" sz="2500"/>
              <a:t> </a:t>
            </a:r>
            <a:r>
              <a:rPr lang="pt-BR" sz="1750">
                <a:solidFill>
                  <a:srgbClr val="999999"/>
                </a:solidFill>
                <a:highlight>
                  <a:srgbClr val="FEFEFE"/>
                </a:highlight>
                <a:latin typeface="Arial"/>
                <a:ea typeface="Arial"/>
                <a:cs typeface="Arial"/>
                <a:sym typeface="Arial"/>
              </a:rPr>
              <a:t> http://inscricoes.ufsc.br/aquilombar</a:t>
            </a:r>
            <a:endParaRPr sz="2500"/>
          </a:p>
        </p:txBody>
      </p:sp>
      <p:pic>
        <p:nvPicPr>
          <p:cNvPr id="69" name="Google Shape;69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698" y="315925"/>
            <a:ext cx="2387225" cy="424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63975" y="1717125"/>
            <a:ext cx="3090525" cy="309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  <a:solidFill>
            <a:srgbClr val="FFE599"/>
          </a:solidFill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Ações Afirmativas </a:t>
            </a:r>
            <a:r>
              <a:rPr lang="pt-BR" sz="3900"/>
              <a:t>Lei 12.711/2012</a:t>
            </a:r>
            <a:endParaRPr sz="3900"/>
          </a:p>
        </p:txBody>
      </p:sp>
      <p:sp>
        <p:nvSpPr>
          <p:cNvPr id="76" name="Google Shape;76;p15"/>
          <p:cNvSpPr txBox="1"/>
          <p:nvPr>
            <p:ph idx="1" type="body"/>
          </p:nvPr>
        </p:nvSpPr>
        <p:spPr>
          <a:xfrm>
            <a:off x="570050" y="147637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77" name="Google Shape;77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08925" y="1241500"/>
            <a:ext cx="3430700" cy="343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6825" y="1241500"/>
            <a:ext cx="4321085" cy="3430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62699" y="-96375"/>
            <a:ext cx="3752900" cy="3731925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6"/>
          <p:cNvSpPr txBox="1"/>
          <p:nvPr/>
        </p:nvSpPr>
        <p:spPr>
          <a:xfrm>
            <a:off x="1789150" y="315925"/>
            <a:ext cx="49053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PASSOS QUE </a:t>
            </a: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VÃO</a:t>
            </a: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 TE FAZER REALIZAR UM SONHO PROFISSIONAL </a:t>
            </a:r>
            <a:endParaRPr b="1" sz="4800">
              <a:solidFill>
                <a:schemeClr val="dk1"/>
              </a:solidFill>
              <a:latin typeface="Economica"/>
              <a:ea typeface="Economica"/>
              <a:cs typeface="Economica"/>
              <a:sym typeface="Economica"/>
            </a:endParaRPr>
          </a:p>
        </p:txBody>
      </p:sp>
      <p:pic>
        <p:nvPicPr>
          <p:cNvPr id="85" name="Google Shape;85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1475" y="2717132"/>
            <a:ext cx="2100275" cy="220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4900" y="315925"/>
            <a:ext cx="3127378" cy="335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7"/>
          <p:cNvSpPr txBox="1"/>
          <p:nvPr/>
        </p:nvSpPr>
        <p:spPr>
          <a:xfrm>
            <a:off x="2367288" y="3346500"/>
            <a:ext cx="5167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AUTOCONHECIMENTO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23850" y="781875"/>
            <a:ext cx="2324100" cy="2266950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8"/>
          <p:cNvSpPr txBox="1"/>
          <p:nvPr/>
        </p:nvSpPr>
        <p:spPr>
          <a:xfrm>
            <a:off x="2605000" y="3048825"/>
            <a:ext cx="5328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IDEALIZAR METAS E DEFINIR OBJETIVOS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2525" y="-260775"/>
            <a:ext cx="3449675" cy="283252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19"/>
          <p:cNvSpPr txBox="1"/>
          <p:nvPr/>
        </p:nvSpPr>
        <p:spPr>
          <a:xfrm>
            <a:off x="1724350" y="2647075"/>
            <a:ext cx="52728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19"/>
          <p:cNvSpPr txBox="1"/>
          <p:nvPr/>
        </p:nvSpPr>
        <p:spPr>
          <a:xfrm>
            <a:off x="1457363" y="2410350"/>
            <a:ext cx="53400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4800">
                <a:solidFill>
                  <a:schemeClr val="dk1"/>
                </a:solidFill>
                <a:latin typeface="Economica"/>
                <a:ea typeface="Economica"/>
                <a:cs typeface="Economica"/>
                <a:sym typeface="Economica"/>
              </a:rPr>
              <a:t>DAR PASSOS GRADUAIS DURANTE O PROCESSO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20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20"/>
          <p:cNvSpPr txBox="1"/>
          <p:nvPr/>
        </p:nvSpPr>
        <p:spPr>
          <a:xfrm>
            <a:off x="0" y="0"/>
            <a:ext cx="300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rgbClr val="1D2125"/>
              </a:solidFill>
              <a:highlight>
                <a:srgbClr val="F8F9FA"/>
              </a:highlight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12" name="Google Shape;112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700" y="990600"/>
            <a:ext cx="6496050" cy="3162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21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19" name="Google Shape;119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4700" y="682050"/>
            <a:ext cx="3591600" cy="3591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Cartas para mim</a:t>
            </a:r>
            <a:endParaRPr/>
          </a:p>
        </p:txBody>
      </p:sp>
      <p:sp>
        <p:nvSpPr>
          <p:cNvPr id="125" name="Google Shape;125;p22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Cabeçalho: local (geralmente cidade) e data (dia, mês e ano).</a:t>
            </a:r>
            <a:endParaRPr sz="2200">
              <a:solidFill>
                <a:srgbClr val="1F1F1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Saudação: cumprimento ao destinatário, seguido de vírgula.</a:t>
            </a:r>
            <a:endParaRPr sz="2200">
              <a:solidFill>
                <a:srgbClr val="1F1F1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Texto: o assunto da </a:t>
            </a:r>
            <a:r>
              <a:rPr b="1"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carta</a:t>
            </a: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. ...</a:t>
            </a:r>
            <a:endParaRPr sz="2200">
              <a:solidFill>
                <a:srgbClr val="1F1F1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Despedida: usa-se expressões como “Com carinho”, “Atenciosamente”, “Abraços”, seguido de vírgula.</a:t>
            </a:r>
            <a:endParaRPr sz="2200">
              <a:solidFill>
                <a:srgbClr val="1F1F1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Clr>
                <a:srgbClr val="1F1F1F"/>
              </a:buClr>
              <a:buSzPts val="2200"/>
              <a:buFont typeface="Arial"/>
              <a:buChar char="●"/>
            </a:pPr>
            <a:r>
              <a:rPr lang="pt-BR" sz="2200">
                <a:solidFill>
                  <a:srgbClr val="1F1F1F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Assinatura.</a:t>
            </a:r>
            <a:endParaRPr sz="2200">
              <a:solidFill>
                <a:srgbClr val="1F1F1F"/>
              </a:solidFill>
              <a:highlight>
                <a:srgbClr val="FFFFFF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3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315925"/>
            <a:ext cx="8520600" cy="83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/>
              <a:t>Revolução Silenciosa </a:t>
            </a:r>
            <a:endParaRPr/>
          </a:p>
        </p:txBody>
      </p:sp>
      <p:sp>
        <p:nvSpPr>
          <p:cNvPr id="131" name="Google Shape;131;p23"/>
          <p:cNvSpPr txBox="1"/>
          <p:nvPr>
            <p:ph idx="1" type="body"/>
          </p:nvPr>
        </p:nvSpPr>
        <p:spPr>
          <a:xfrm>
            <a:off x="311700" y="1225225"/>
            <a:ext cx="8520600" cy="335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u="sng">
                <a:solidFill>
                  <a:schemeClr val="hlink"/>
                </a:solidFill>
                <a:hlinkClick r:id="rId3"/>
              </a:rPr>
              <a:t>https://www.youtube.com/watch?v=JJYPmcgErVA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pt-BR"/>
              <a:t>Sportify UFSC Coperve : </a:t>
            </a:r>
            <a:r>
              <a:rPr lang="pt-BR" u="sng">
                <a:solidFill>
                  <a:schemeClr val="hlink"/>
                </a:solidFill>
                <a:hlinkClick r:id="rId4"/>
              </a:rPr>
              <a:t>https://open.spotify.com/show/7gQl9RG41aM3ie3KiyRCo8?si=e9bab9c36e86412e</a:t>
            </a:r>
            <a:r>
              <a:rPr lang="pt-BR"/>
              <a:t> 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Luxe">
  <a:themeElements>
    <a:clrScheme name="Luxe">
      <a:dk1>
        <a:srgbClr val="000000"/>
      </a:dk1>
      <a:lt1>
        <a:srgbClr val="FFFFFF"/>
      </a:lt1>
      <a:dk2>
        <a:srgbClr val="B7B7B7"/>
      </a:dk2>
      <a:lt2>
        <a:srgbClr val="CCA677"/>
      </a:lt2>
      <a:accent1>
        <a:srgbClr val="5D4037"/>
      </a:accent1>
      <a:accent2>
        <a:srgbClr val="455A64"/>
      </a:accent2>
      <a:accent3>
        <a:srgbClr val="57BB8A"/>
      </a:accent3>
      <a:accent4>
        <a:srgbClr val="78909C"/>
      </a:accent4>
      <a:accent5>
        <a:srgbClr val="607D8B"/>
      </a:accent5>
      <a:accent6>
        <a:srgbClr val="DCE755"/>
      </a:accent6>
      <a:hlink>
        <a:srgbClr val="607D8B"/>
      </a:hlink>
      <a:folHlink>
        <a:srgbClr val="607D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