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1"/>
  </p:notesMasterIdLst>
  <p:sldIdLst>
    <p:sldId id="256" r:id="rId2"/>
    <p:sldId id="374" r:id="rId3"/>
    <p:sldId id="426" r:id="rId4"/>
    <p:sldId id="427" r:id="rId5"/>
    <p:sldId id="428" r:id="rId6"/>
    <p:sldId id="429" r:id="rId7"/>
    <p:sldId id="431" r:id="rId8"/>
    <p:sldId id="432" r:id="rId9"/>
    <p:sldId id="433" r:id="rId10"/>
    <p:sldId id="434" r:id="rId11"/>
    <p:sldId id="435" r:id="rId12"/>
    <p:sldId id="436" r:id="rId13"/>
    <p:sldId id="430" r:id="rId14"/>
    <p:sldId id="452" r:id="rId15"/>
    <p:sldId id="437" r:id="rId16"/>
    <p:sldId id="438" r:id="rId17"/>
    <p:sldId id="445" r:id="rId18"/>
    <p:sldId id="439" r:id="rId19"/>
    <p:sldId id="446" r:id="rId20"/>
    <p:sldId id="441" r:id="rId21"/>
    <p:sldId id="442" r:id="rId22"/>
    <p:sldId id="447" r:id="rId23"/>
    <p:sldId id="448" r:id="rId24"/>
    <p:sldId id="443" r:id="rId25"/>
    <p:sldId id="449" r:id="rId26"/>
    <p:sldId id="444" r:id="rId27"/>
    <p:sldId id="450" r:id="rId28"/>
    <p:sldId id="451" r:id="rId29"/>
    <p:sldId id="424" r:id="rId30"/>
  </p:sldIdLst>
  <p:sldSz cx="12192000" cy="6858000"/>
  <p:notesSz cx="6858000" cy="9144000"/>
  <p:embeddedFontLst>
    <p:embeddedFont>
      <p:font typeface="Franklin Gothic Heavy" panose="020B0603020102020204" pitchFamily="34" charset="0"/>
      <p:regular r:id="rId32"/>
      <p:bold r:id="rId33"/>
      <p:italic r:id="rId34"/>
      <p:boldItalic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5B4B"/>
    <a:srgbClr val="5353A0"/>
    <a:srgbClr val="FCA001"/>
    <a:srgbClr val="345574"/>
    <a:srgbClr val="73A2C7"/>
    <a:srgbClr val="53A069"/>
    <a:srgbClr val="CC634B"/>
    <a:srgbClr val="00A1D7"/>
    <a:srgbClr val="FCA601"/>
    <a:srgbClr val="7EB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110" autoAdjust="0"/>
  </p:normalViewPr>
  <p:slideViewPr>
    <p:cSldViewPr snapToGrid="0">
      <p:cViewPr varScale="1">
        <p:scale>
          <a:sx n="119" d="100"/>
          <a:sy n="119" d="100"/>
        </p:scale>
        <p:origin x="89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6" d="100"/>
        <a:sy n="12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3E471-058B-4BE1-99C6-0654034B800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4E3A6-EAC1-42D4-9375-D30239DAE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9558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 Assessment Framework for better Quality in Public Administration (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CAF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- https://www.caf-network.eu/CAF_Model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4C6111-E85B-DEBB-F794-4353A170A2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7F325E-66A5-2050-D280-014E33698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43386A-3356-B5ED-73F1-DF08C1373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973768-E9C6-7D72-076B-405B5D6FD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F0560F-4190-AB88-BD0C-C41C979D6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980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E020C7-FEE1-4F2C-A515-FD1171CB6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7FB8AF3-ADFE-621C-F2B1-CE704419DF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DDDB77-09AB-3C12-FD2A-BA670E34F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AB3CBAB-9D8D-8820-039C-47AF33C11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195B8F-1A14-7CA3-AC23-4E8C0654E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71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A7F9F56-80A3-D137-F3E6-8AD63028FD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9963D9D-FCA0-B756-EFB6-949EDA63D4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02F49A4-837C-5FAC-6E55-D276C5839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2F6803-074A-8355-566E-9F541E0CB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76CC50-9F01-D315-2C3C-0E370A10C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1101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BA7F76-CB71-CE2A-7351-836791EA0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1B49A9-CB5C-43D7-1089-27AE767CF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375397-EF2D-A734-A488-5C4653E00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7E03AB-7CC1-A729-97B9-689D27B84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93AA2D-CA00-A3EF-1447-BA3BADD64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649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E3A973-B544-B090-58AA-6DD0F365B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5AED8A-1057-B1A5-F8EB-3DDDEB757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D9248F-AEED-D689-BD26-DAA561A13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B0461B-81D9-94DB-6A2E-5BCBD34A4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7B1C9A-8307-5191-965D-A3409D712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5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F280FF-38BE-B82B-A084-08CD57461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B6F9F2-0775-0CD5-48FC-8AD182F9D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7442A09-E8D1-7CE8-51DF-2DF6CEDB0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36DB1C2-0BCB-CEAF-B9C3-DFEE54C5D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FA3DEF5-1C4B-4C9B-4E48-81AD18745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AD9B3CD-4FA5-5FE4-EE7A-181712CE7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109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D2BF00-635C-C8AE-2AD6-B1332B4D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F8DA40-5868-14CC-9EF5-04E4BA870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3B0C916-8B65-5941-3F33-F262E70DE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C38B91B-F0F0-794E-EBCC-12C6764CFC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94B74BF-1A90-C227-3928-70FE2F2956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D71409F-00F8-C9C3-F8C0-0F71529CC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DE34E03-01D0-1A4F-F43D-7FFA2180C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57EE371-AA08-4FB4-91A7-3B20387B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21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3BEB56-DCCE-280A-E0A8-D0A1175B1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B8993B8-33AF-2780-8E81-1CFF4AC34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40F101C-70A5-DF1C-5506-CFE93D3D5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F70BB14-4DAB-C552-F4F6-1F15BC38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740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38BE552-FD4F-E610-BB37-2C349377C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D3D983F-D363-8387-D707-D99FF8DF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5C53098-8884-4317-5757-E99A69DD6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5072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141E55-598E-49C6-99F5-B35F425F1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6EABF3-02F2-3D95-2555-2B77591CB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EC4E57-2618-7CE7-C8FC-2DAFDFD02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E6721E6-284D-7655-E7B2-7DF49413D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10AB9FB-17E5-F7B3-A039-00726F6E6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E062E0-EED9-107B-D5EB-F3CFF4F9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386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B6DB82-EB01-FF38-E454-23234E33B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022EC9-9D9F-DA79-30F9-39A15C0FF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2BEF72A-4648-A71C-CB4D-ED94E1B454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4025B5E-089F-4BFA-7237-6F7E5418E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3A0227C-9887-573F-EA55-9F5F91413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CF507C0-C48B-44F2-528F-A1B0D034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1188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49C835-0F91-8FED-F11C-1E092AEE2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3B0DC2-34CD-7FB1-0963-F80C38AB6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1C2187-17C1-86ED-3814-3C1EF9BACF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1E665-1538-45A8-96FA-93C5A022A9D4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5B1447-E685-C303-4AA9-4D1F16F16E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441637-82E6-2FF8-2315-45DBEFCD37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2364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hyperlink" Target="https://www.apqc.org/system/files/K07645_Using%20APQC%27s%20Levels%20of%20KM%20Maturity%20Updated%20March%202017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edisciplinas.usp.br/pluginfile.php/5245277/mod_folder/content/0/The%20core%20competente_Prahalad%20and%20Hamel%201990.pdf?forcedownload=1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teses.usp.br/teses/disponiveis/12/12139/tde-05042004-161002/publico/Tese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10.jpg"/><Relationship Id="rId4" Type="http://schemas.openxmlformats.org/officeDocument/2006/relationships/image" Target="../media/image2.svg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teses.usp.br/teses/disponiveis/12/12134/tde-23112005-193556/pt-br.php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edisciplinas.usp.br/pluginfile.php/5245277/mod_folder/content/0/The%20core%20competente_Prahalad%20and%20Hamel%201990.pdf?forcedownload=1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scielo.br/j/rac/a/C5TyphygpYbyWmdqKJCTMkN/?format=pdf&amp;lang=pt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5.jpg"/><Relationship Id="rId5" Type="http://schemas.openxmlformats.org/officeDocument/2006/relationships/image" Target="../media/image3.png"/><Relationship Id="rId10" Type="http://schemas.openxmlformats.org/officeDocument/2006/relationships/image" Target="../media/image14.jpg"/><Relationship Id="rId4" Type="http://schemas.openxmlformats.org/officeDocument/2006/relationships/image" Target="../media/image2.svg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0.png"/><Relationship Id="rId5" Type="http://schemas.openxmlformats.org/officeDocument/2006/relationships/image" Target="../media/image3.png"/><Relationship Id="rId10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caf-network.eu/CAF_Mode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7C516ACE-A600-157F-8132-93CE157EA9C8}"/>
              </a:ext>
            </a:extLst>
          </p:cNvPr>
          <p:cNvSpPr/>
          <p:nvPr/>
        </p:nvSpPr>
        <p:spPr>
          <a:xfrm>
            <a:off x="346747" y="6116087"/>
            <a:ext cx="4243717" cy="369332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6748" y="2297658"/>
            <a:ext cx="7270939" cy="1933147"/>
          </a:xfrm>
        </p:spPr>
        <p:txBody>
          <a:bodyPr>
            <a:noAutofit/>
          </a:bodyPr>
          <a:lstStyle/>
          <a:p>
            <a:pPr algn="l"/>
            <a:r>
              <a:rPr lang="pt-BR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GESTÃO DO </a:t>
            </a:r>
            <a:r>
              <a:rPr lang="pt-BR" sz="48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CONHECIMENTO </a:t>
            </a:r>
            <a:r>
              <a:rPr lang="pt-BR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NAS ORGANIZAÇÕES</a:t>
            </a:r>
          </a:p>
          <a:p>
            <a:pPr algn="l"/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B7D136CE-47C6-3330-607F-62D6F771F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7144" y="402061"/>
            <a:ext cx="1821876" cy="398147"/>
          </a:xfrm>
          <a:prstGeom prst="rect">
            <a:avLst/>
          </a:prstGeom>
        </p:spPr>
      </p:pic>
      <p:pic>
        <p:nvPicPr>
          <p:cNvPr id="9" name="Picture 2" descr="Menu de Navegação">
            <a:extLst>
              <a:ext uri="{FF2B5EF4-FFF2-40B4-BE49-F238E27FC236}">
                <a16:creationId xmlns:a16="http://schemas.microsoft.com/office/drawing/2014/main" id="{ABDAA7FF-FA2C-4E4B-B042-14EC074A49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3311242" y="415151"/>
            <a:ext cx="762003" cy="40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otícias da UFSC">
            <a:extLst>
              <a:ext uri="{FF2B5EF4-FFF2-40B4-BE49-F238E27FC236}">
                <a16:creationId xmlns:a16="http://schemas.microsoft.com/office/drawing/2014/main" id="{E25C5048-FBAE-FCEE-DB14-1581F1F8B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859" y="467207"/>
            <a:ext cx="900544" cy="26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E23AFB0E-89E4-B88E-52D3-E8545A30DDDD}"/>
              </a:ext>
            </a:extLst>
          </p:cNvPr>
          <p:cNvSpPr txBox="1">
            <a:spLocks/>
          </p:cNvSpPr>
          <p:nvPr/>
        </p:nvSpPr>
        <p:spPr>
          <a:xfrm>
            <a:off x="367144" y="4455270"/>
            <a:ext cx="4726676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Maturidade em GC</a:t>
            </a:r>
          </a:p>
          <a:p>
            <a:pPr algn="l"/>
            <a:endParaRPr lang="pt-BR" sz="11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8139225-CC30-EEBB-F711-5AF9F2EB751B}"/>
              </a:ext>
            </a:extLst>
          </p:cNvPr>
          <p:cNvSpPr txBox="1"/>
          <p:nvPr/>
        </p:nvSpPr>
        <p:spPr>
          <a:xfrm>
            <a:off x="442068" y="2058449"/>
            <a:ext cx="1188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EGC5013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7D51F29E-29FB-5ED4-251E-E5FA8B26FA6A}"/>
              </a:ext>
            </a:extLst>
          </p:cNvPr>
          <p:cNvSpPr txBox="1">
            <a:spLocks/>
          </p:cNvSpPr>
          <p:nvPr/>
        </p:nvSpPr>
        <p:spPr>
          <a:xfrm>
            <a:off x="407050" y="6087272"/>
            <a:ext cx="4183304" cy="3981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Professor Gregório Varvakis, Ph.D.</a:t>
            </a: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1142E69F-722F-8D79-D592-3B069E5136DC}"/>
              </a:ext>
            </a:extLst>
          </p:cNvPr>
          <p:cNvCxnSpPr>
            <a:cxnSpLocks/>
          </p:cNvCxnSpPr>
          <p:nvPr/>
        </p:nvCxnSpPr>
        <p:spPr>
          <a:xfrm>
            <a:off x="506520" y="4359018"/>
            <a:ext cx="5773964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Diagrama&#10;&#10;Descrição gerada automaticamente">
            <a:extLst>
              <a:ext uri="{FF2B5EF4-FFF2-40B4-BE49-F238E27FC236}">
                <a16:creationId xmlns:a16="http://schemas.microsoft.com/office/drawing/2014/main" id="{AD65C3E8-9FF7-719D-E305-ACD73CC999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003" y="1165077"/>
            <a:ext cx="5108249" cy="5136062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991073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365126" y="1862829"/>
            <a:ext cx="540787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Desenvolvido pela </a:t>
            </a:r>
            <a:r>
              <a:rPr lang="pt-BR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American  Productivity </a:t>
            </a:r>
            <a:r>
              <a:rPr lang="pt-BR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</a:t>
            </a:r>
            <a:r>
              <a:rPr lang="pt-BR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Quality</a:t>
            </a:r>
            <a:r>
              <a:rPr lang="pt-BR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Center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- 2007;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Descrever o status do programa de GC das organizações;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Composto por 5 níveis: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Início: organização é consciente de que possui problema para reter e compartilhar conhecimento;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Desenvolvimento: primeiras abordagens de conhecimento são implementadas;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Normatização: dos processos de fluxo de conhecimento. Foco em desenvolver infraestrutura de suporte;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Otimização: esforços de GC alinhados com os objetivos organizacionais. Foco em alavancar ativos do conhecimento na organização;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Inovar: Práticas de GC são implementadas em processos principais do negócio.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endParaRPr lang="pt-BR" sz="14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1" name="Retângulo 100"/>
          <p:cNvSpPr/>
          <p:nvPr/>
        </p:nvSpPr>
        <p:spPr>
          <a:xfrm>
            <a:off x="6235892" y="5603462"/>
            <a:ext cx="55625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 : APQC (2017). Using APQC’s levels of KM maturity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 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7"/>
              </a:rPr>
              <a:t>https://www.apqc.org/system/files/K07645_Using%20APQC%27s%20Levels%20of%20KM%20Maturity%20Updated%20March%202017.pdf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</p:txBody>
      </p:sp>
      <p:sp>
        <p:nvSpPr>
          <p:cNvPr id="40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1" y="525316"/>
            <a:ext cx="10837231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MÉTODOS PARA AVALIAÇÃO DA MATURIDADE EM GC – </a:t>
            </a:r>
            <a:r>
              <a:rPr lang="en-US" sz="32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 LEVELS OF KM MATURITY </a:t>
            </a:r>
            <a:r>
              <a:rPr lang="pt-BR" sz="32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- APQC</a:t>
            </a:r>
            <a:endParaRPr lang="pt-BR" sz="4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388" y="1843017"/>
            <a:ext cx="57531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207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365126" y="1862829"/>
            <a:ext cx="5407878" cy="4816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Ajuda as organizações a avaliarem o progresso na implementação da GC;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Composto por 42 perguntas separados em 7 categorias:</a:t>
            </a:r>
          </a:p>
          <a:p>
            <a:pPr marL="914400" lvl="1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Liderança;</a:t>
            </a:r>
          </a:p>
          <a:p>
            <a:pPr marL="914400" lvl="1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Processos;</a:t>
            </a:r>
          </a:p>
          <a:p>
            <a:pPr marL="914400" lvl="1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Pessoas;</a:t>
            </a:r>
          </a:p>
          <a:p>
            <a:pPr marL="914400" lvl="1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Tecnologia;</a:t>
            </a:r>
          </a:p>
          <a:p>
            <a:pPr marL="914400" lvl="1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do conhecimento;</a:t>
            </a:r>
          </a:p>
          <a:p>
            <a:pPr marL="914400" lvl="1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Aprendizado e inovação;</a:t>
            </a:r>
          </a:p>
          <a:p>
            <a:pPr marL="914400" lvl="1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Resultados esperados.</a:t>
            </a:r>
          </a:p>
          <a:p>
            <a:pPr marL="914400" lvl="1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1" name="Retângulo 100"/>
          <p:cNvSpPr/>
          <p:nvPr/>
        </p:nvSpPr>
        <p:spPr>
          <a:xfrm>
            <a:off x="669925" y="6084635"/>
            <a:ext cx="11041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 : Asian Productivity Organization R. Young (Ed.) (2020). Knowledge Management Tools and Techniques Manual, Asian Productivity Organization, Japan.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</p:txBody>
      </p:sp>
      <p:sp>
        <p:nvSpPr>
          <p:cNvPr id="40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1" y="525316"/>
            <a:ext cx="10837231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MÉTODOS PARA AVALIAÇÃO DA MATURIDADE EM GC –</a:t>
            </a:r>
            <a:r>
              <a:rPr lang="en-US" sz="32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KM MATURITY MODEL </a:t>
            </a:r>
            <a:r>
              <a:rPr lang="pt-BR" sz="32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- APO</a:t>
            </a:r>
            <a:endParaRPr lang="pt-BR" sz="4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371" y="1443545"/>
            <a:ext cx="4682884" cy="4490962"/>
          </a:xfrm>
          <a:prstGeom prst="rect">
            <a:avLst/>
          </a:prstGeom>
        </p:spPr>
      </p:pic>
      <p:cxnSp>
        <p:nvCxnSpPr>
          <p:cNvPr id="13" name="Conector de seta reta 12"/>
          <p:cNvCxnSpPr/>
          <p:nvPr/>
        </p:nvCxnSpPr>
        <p:spPr>
          <a:xfrm flipV="1">
            <a:off x="2674962" y="3740266"/>
            <a:ext cx="5582669" cy="1364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to 2"/>
          <p:cNvCxnSpPr/>
          <p:nvPr/>
        </p:nvCxnSpPr>
        <p:spPr>
          <a:xfrm>
            <a:off x="2674961" y="3220872"/>
            <a:ext cx="1" cy="11464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 flipV="1">
            <a:off x="4602625" y="4627370"/>
            <a:ext cx="3804396" cy="1364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 flipV="1">
            <a:off x="4107976" y="5064098"/>
            <a:ext cx="4740564" cy="1364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flipV="1">
            <a:off x="3988476" y="5405293"/>
            <a:ext cx="3804396" cy="1364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657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365126" y="1862829"/>
            <a:ext cx="5407878" cy="4201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Composto por 5 níveis: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Reação: organização  não possui conhecimento sobre a GC e nem sobre a sua importância na melhoria  da produtividade e competitividade;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Iniciação: organizações começam a conhecer sobre a necessidade de  gerenciar o conhecimento e iniciam projetos piloto de  GC. Nesta etapa as práticas de  GC são conhecidas e  implementadas isoladamente de maneira informal;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Ampliação:   GC é praticada em algumas áreas  da organização por meio de práticas são utilizadas  formalmente;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Refinamento: neste nível, as  organizações avaliam continuamente a implementação da  GC para realizar melhoria contínua;</a:t>
            </a:r>
          </a:p>
          <a:p>
            <a:pPr marL="914400" lvl="1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Maturidade: a GC está integrada na organização e as  práticas de GC são  institucionalizadas.</a:t>
            </a:r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1" name="Retângulo 100"/>
          <p:cNvSpPr/>
          <p:nvPr/>
        </p:nvSpPr>
        <p:spPr>
          <a:xfrm>
            <a:off x="6148864" y="5288176"/>
            <a:ext cx="55625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 : Asian Productivity Organization R. Young (Ed.) (2020). Knowledge Management Tools and Techniques Manual, Asian Productivity Organization, Japan.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</p:txBody>
      </p:sp>
      <p:sp>
        <p:nvSpPr>
          <p:cNvPr id="40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1" y="525316"/>
            <a:ext cx="10837231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MÉTODOS PARA AVALIAÇÃO DA MATURIDADE EM GC –</a:t>
            </a:r>
            <a:r>
              <a:rPr lang="en-US" sz="32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KM MATURITY MODEL </a:t>
            </a:r>
            <a:r>
              <a:rPr lang="pt-BR" sz="32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- APO</a:t>
            </a:r>
            <a:endParaRPr lang="pt-BR" sz="4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594" y="2163080"/>
            <a:ext cx="6015136" cy="310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6418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42" y="525316"/>
            <a:ext cx="10599072" cy="827234"/>
          </a:xfrm>
        </p:spPr>
        <p:txBody>
          <a:bodyPr>
            <a:noAutofit/>
          </a:bodyPr>
          <a:lstStyle/>
          <a:p>
            <a:pPr algn="l"/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EXEMPLO: </a:t>
            </a:r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MATURIDADE DE GC DO PPGEGC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5" y="1590660"/>
            <a:ext cx="10981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Aplicação do questionário: 26 professores do programa;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564D802-7F14-8A87-01C1-42EC3FC4AAC1}"/>
              </a:ext>
            </a:extLst>
          </p:cNvPr>
          <p:cNvSpPr txBox="1"/>
          <p:nvPr/>
        </p:nvSpPr>
        <p:spPr>
          <a:xfrm>
            <a:off x="661342" y="1054203"/>
            <a:ext cx="7600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Dissertação Bruna </a:t>
            </a:r>
            <a:r>
              <a:rPr lang="pt-BR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Devens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Fraga</a:t>
            </a:r>
          </a:p>
        </p:txBody>
      </p:sp>
      <p:sp>
        <p:nvSpPr>
          <p:cNvPr id="11" name="object 7"/>
          <p:cNvSpPr txBox="1"/>
          <p:nvPr/>
        </p:nvSpPr>
        <p:spPr>
          <a:xfrm>
            <a:off x="-284419" y="2187491"/>
            <a:ext cx="776575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Resultado relativo</a:t>
            </a:r>
            <a:r>
              <a:rPr sz="1600" b="1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ao</a:t>
            </a:r>
            <a:r>
              <a:rPr sz="1600" b="1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grau</a:t>
            </a:r>
            <a:r>
              <a:rPr sz="1600" b="1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de maturidade</a:t>
            </a:r>
            <a:r>
              <a:rPr sz="1600" b="1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6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</a:t>
            </a:r>
            <a:r>
              <a:rPr sz="1600" b="1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médias das</a:t>
            </a:r>
            <a:r>
              <a:rPr sz="16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600" b="1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dimensões</a:t>
            </a:r>
            <a:endParaRPr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12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66830" y="4145985"/>
            <a:ext cx="241300" cy="241300"/>
          </a:xfrm>
          <a:prstGeom prst="rect">
            <a:avLst/>
          </a:prstGeom>
        </p:spPr>
      </p:pic>
      <p:pic>
        <p:nvPicPr>
          <p:cNvPr id="13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66830" y="3842771"/>
            <a:ext cx="241300" cy="241300"/>
          </a:xfrm>
          <a:prstGeom prst="rect">
            <a:avLst/>
          </a:prstGeom>
        </p:spPr>
      </p:pic>
      <p:graphicFrame>
        <p:nvGraphicFramePr>
          <p:cNvPr id="14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180133"/>
              </p:ext>
            </p:extLst>
          </p:nvPr>
        </p:nvGraphicFramePr>
        <p:xfrm>
          <a:off x="835980" y="2598171"/>
          <a:ext cx="5524500" cy="260721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818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5" dirty="0"/>
                        <a:t>Dimensão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5" dirty="0"/>
                        <a:t>Média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35" dirty="0"/>
                        <a:t>Total </a:t>
                      </a:r>
                      <a:r>
                        <a:rPr sz="1600" spc="-5" dirty="0"/>
                        <a:t>da</a:t>
                      </a:r>
                      <a:endParaRPr sz="1600" dirty="0"/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5" dirty="0"/>
                        <a:t>Dimensão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74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D1</a:t>
                      </a:r>
                      <a:r>
                        <a:rPr sz="1600" spc="-25" dirty="0"/>
                        <a:t> </a:t>
                      </a:r>
                      <a:r>
                        <a:rPr sz="1600" dirty="0"/>
                        <a:t>–</a:t>
                      </a:r>
                      <a:r>
                        <a:rPr sz="1600" spc="-20" dirty="0"/>
                        <a:t> </a:t>
                      </a:r>
                      <a:r>
                        <a:rPr sz="1600" spc="-10" dirty="0"/>
                        <a:t>Liderança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2,7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16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4604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929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D2</a:t>
                      </a:r>
                      <a:r>
                        <a:rPr sz="1600" spc="-35" dirty="0"/>
                        <a:t> </a:t>
                      </a:r>
                      <a:r>
                        <a:rPr sz="1600" dirty="0"/>
                        <a:t>–</a:t>
                      </a:r>
                      <a:r>
                        <a:rPr sz="1600" spc="-30" dirty="0"/>
                        <a:t> </a:t>
                      </a:r>
                      <a:r>
                        <a:rPr sz="1600" spc="-5" dirty="0"/>
                        <a:t>Processos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2065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2,8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17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206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929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D3</a:t>
                      </a:r>
                      <a:r>
                        <a:rPr sz="1600" spc="-35" dirty="0"/>
                        <a:t> </a:t>
                      </a:r>
                      <a:r>
                        <a:rPr sz="1600" dirty="0"/>
                        <a:t>–</a:t>
                      </a:r>
                      <a:r>
                        <a:rPr sz="1600" spc="-35" dirty="0"/>
                        <a:t> </a:t>
                      </a:r>
                      <a:r>
                        <a:rPr sz="1600" spc="-5" dirty="0"/>
                        <a:t>Pessoas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2,5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15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333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086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D4</a:t>
                      </a:r>
                      <a:r>
                        <a:rPr sz="1600" spc="-30" dirty="0"/>
                        <a:t> </a:t>
                      </a:r>
                      <a:r>
                        <a:rPr sz="1600" dirty="0"/>
                        <a:t>–</a:t>
                      </a:r>
                      <a:r>
                        <a:rPr sz="1600" spc="-30" dirty="0"/>
                        <a:t> </a:t>
                      </a:r>
                      <a:r>
                        <a:rPr sz="1600" spc="-15" dirty="0"/>
                        <a:t>Tecnologia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3,5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22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460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929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D5</a:t>
                      </a:r>
                      <a:r>
                        <a:rPr sz="1600" spc="-20" dirty="0"/>
                        <a:t> </a:t>
                      </a:r>
                      <a:r>
                        <a:rPr sz="1600" dirty="0"/>
                        <a:t>-</a:t>
                      </a:r>
                      <a:r>
                        <a:rPr sz="1600" spc="-25" dirty="0"/>
                        <a:t> </a:t>
                      </a:r>
                      <a:r>
                        <a:rPr sz="1600" spc="-5" dirty="0"/>
                        <a:t>Processos</a:t>
                      </a:r>
                      <a:r>
                        <a:rPr sz="1600" spc="-20" dirty="0"/>
                        <a:t> </a:t>
                      </a:r>
                      <a:r>
                        <a:rPr sz="1600" dirty="0"/>
                        <a:t>de</a:t>
                      </a:r>
                      <a:r>
                        <a:rPr sz="1600" spc="-20" dirty="0"/>
                        <a:t> </a:t>
                      </a:r>
                      <a:r>
                        <a:rPr sz="1600" spc="-5" dirty="0"/>
                        <a:t>Conhecimento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2,4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14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143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929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D6</a:t>
                      </a:r>
                      <a:r>
                        <a:rPr sz="1600" spc="-20" dirty="0"/>
                        <a:t> </a:t>
                      </a:r>
                      <a:r>
                        <a:rPr sz="1600" dirty="0"/>
                        <a:t>-</a:t>
                      </a:r>
                      <a:r>
                        <a:rPr sz="1600" spc="-25" dirty="0"/>
                        <a:t> </a:t>
                      </a:r>
                      <a:r>
                        <a:rPr sz="1600" spc="-5" dirty="0"/>
                        <a:t>Aprendizagem</a:t>
                      </a:r>
                      <a:r>
                        <a:rPr sz="1600" spc="-25" dirty="0"/>
                        <a:t> </a:t>
                      </a:r>
                      <a:r>
                        <a:rPr sz="1600" dirty="0"/>
                        <a:t>e</a:t>
                      </a:r>
                      <a:r>
                        <a:rPr sz="1600" spc="-10" dirty="0"/>
                        <a:t> Inovação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3,3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20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270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929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D7</a:t>
                      </a:r>
                      <a:r>
                        <a:rPr sz="1600" spc="-25" dirty="0"/>
                        <a:t> </a:t>
                      </a:r>
                      <a:r>
                        <a:rPr sz="1600" dirty="0"/>
                        <a:t>-</a:t>
                      </a:r>
                      <a:r>
                        <a:rPr sz="1600" spc="-25" dirty="0"/>
                        <a:t> </a:t>
                      </a:r>
                      <a:r>
                        <a:rPr sz="1600" spc="-5" dirty="0"/>
                        <a:t>Resultados</a:t>
                      </a:r>
                      <a:r>
                        <a:rPr sz="1600" spc="-25" dirty="0"/>
                        <a:t> </a:t>
                      </a:r>
                      <a:r>
                        <a:rPr sz="1600" dirty="0"/>
                        <a:t>da</a:t>
                      </a:r>
                      <a:r>
                        <a:rPr sz="1600" spc="-15" dirty="0"/>
                        <a:t> </a:t>
                      </a:r>
                      <a:r>
                        <a:rPr sz="1600" dirty="0"/>
                        <a:t>GC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2,8</a:t>
                      </a:r>
                      <a:endParaRPr sz="160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17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397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3929">
                <a:tc gridSpan="2"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/>
                        <a:t>Grau</a:t>
                      </a:r>
                      <a:r>
                        <a:rPr sz="1600" spc="-35" dirty="0"/>
                        <a:t> </a:t>
                      </a:r>
                      <a:r>
                        <a:rPr sz="1600" spc="-5" dirty="0"/>
                        <a:t>de</a:t>
                      </a:r>
                      <a:r>
                        <a:rPr sz="1600" spc="-35" dirty="0"/>
                        <a:t> </a:t>
                      </a:r>
                      <a:r>
                        <a:rPr sz="1600" spc="-5" dirty="0"/>
                        <a:t>Maturidade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2065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/>
                        <a:t>121</a:t>
                      </a:r>
                      <a:endParaRPr sz="1600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0" marR="0" marT="1206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27"/>
          <a:stretch/>
        </p:blipFill>
        <p:spPr bwMode="auto">
          <a:xfrm>
            <a:off x="7608427" y="2187491"/>
            <a:ext cx="3890146" cy="310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Conector de seta reta 15"/>
          <p:cNvCxnSpPr/>
          <p:nvPr/>
        </p:nvCxnSpPr>
        <p:spPr>
          <a:xfrm flipV="1">
            <a:off x="5418161" y="4387285"/>
            <a:ext cx="3467627" cy="67603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661342" y="5347039"/>
            <a:ext cx="103460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600"/>
              </a:spcAft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Iniciação: organizações começam a conhecer sobre a necessidade de  gerenciar o conhecimento e iniciam projetos piloto de  GC. Nesta etapa as práticas de  GC são conhecidas e  implementadas isoladamente de maneira informal;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604299" y="5958639"/>
            <a:ext cx="11587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Fontes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: Asian Productivity Organization R. Young (Ed.) (2020). Knowledge Management Tools and Techniques Manual, Asian Productivity Organization, Japan.</a:t>
            </a:r>
          </a:p>
          <a:p>
            <a:pPr>
              <a:spcBef>
                <a:spcPct val="0"/>
              </a:spcBef>
            </a:pP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Fraga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B. D. (2015).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Conhecimento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como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ativo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organizacional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: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estudo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de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caso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em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um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programa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de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pós-graduação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 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Dissertação de mestrado, Universidade Federal de Santa Catarina, Florianópolis, SC, Brasil.</a:t>
            </a:r>
          </a:p>
        </p:txBody>
      </p:sp>
    </p:spTree>
    <p:extLst>
      <p:ext uri="{BB962C8B-B14F-4D97-AF65-F5344CB8AC3E}">
        <p14:creationId xmlns:p14="http://schemas.microsoft.com/office/powerpoint/2010/main" val="397230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E3EC4-6CEA-7D4C-D64B-83F801EA3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BR" dirty="0"/>
              <a:t>Mas não basta ser “maduro”…. </a:t>
            </a:r>
          </a:p>
          <a:p>
            <a:endParaRPr lang="en-BR" dirty="0"/>
          </a:p>
          <a:p>
            <a:r>
              <a:rPr lang="en-BR"/>
              <a:t>COMPETENCIA </a:t>
            </a:r>
            <a:r>
              <a:rPr lang="en-BR" dirty="0"/>
              <a:t>é essencial </a:t>
            </a:r>
          </a:p>
        </p:txBody>
      </p:sp>
    </p:spTree>
    <p:extLst>
      <p:ext uri="{BB962C8B-B14F-4D97-AF65-F5344CB8AC3E}">
        <p14:creationId xmlns:p14="http://schemas.microsoft.com/office/powerpoint/2010/main" val="1784216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42" y="525316"/>
            <a:ext cx="9942432" cy="827234"/>
          </a:xfrm>
        </p:spPr>
        <p:txBody>
          <a:bodyPr>
            <a:noAutofit/>
          </a:bodyPr>
          <a:lstStyle/>
          <a:p>
            <a:pPr algn="l"/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COMPETÊNCIAS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69925" y="4019925"/>
            <a:ext cx="105047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 recursos e capacidades que servem como fonte de vantagem competitiva a uma empresa em relação aos concorrentes.</a:t>
            </a:r>
            <a:endParaRPr lang="pt-BR" sz="2800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421630" y="1715785"/>
            <a:ext cx="1996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competere</a:t>
            </a:r>
            <a:endParaRPr lang="pt-BR" sz="2800" dirty="0"/>
          </a:p>
        </p:txBody>
      </p:sp>
      <p:sp>
        <p:nvSpPr>
          <p:cNvPr id="5" name="Retângulo 4"/>
          <p:cNvSpPr/>
          <p:nvPr/>
        </p:nvSpPr>
        <p:spPr>
          <a:xfrm>
            <a:off x="6126481" y="2221869"/>
            <a:ext cx="6639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latim</a:t>
            </a:r>
            <a:endParaRPr lang="pt-BR" sz="1600" dirty="0"/>
          </a:p>
        </p:txBody>
      </p:sp>
      <p:sp>
        <p:nvSpPr>
          <p:cNvPr id="6" name="Retângulo 5"/>
          <p:cNvSpPr/>
          <p:nvPr/>
        </p:nvSpPr>
        <p:spPr>
          <a:xfrm>
            <a:off x="4462573" y="1792729"/>
            <a:ext cx="757695" cy="446276"/>
          </a:xfrm>
          <a:prstGeom prst="rect">
            <a:avLst/>
          </a:prstGeom>
          <a:noFill/>
          <a:ln w="28575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5250354" y="1792729"/>
            <a:ext cx="1168169" cy="446276"/>
          </a:xfrm>
          <a:prstGeom prst="rect">
            <a:avLst/>
          </a:prstGeom>
          <a:noFill/>
          <a:ln w="28575">
            <a:solidFill>
              <a:srgbClr val="FCA00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2905684" y="2651009"/>
            <a:ext cx="14574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conjunto</a:t>
            </a:r>
            <a:endParaRPr lang="pt-BR" sz="2400" dirty="0"/>
          </a:p>
        </p:txBody>
      </p:sp>
      <p:sp>
        <p:nvSpPr>
          <p:cNvPr id="16" name="Retângulo 15"/>
          <p:cNvSpPr/>
          <p:nvPr/>
        </p:nvSpPr>
        <p:spPr>
          <a:xfrm>
            <a:off x="6418523" y="2651008"/>
            <a:ext cx="1246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esforço</a:t>
            </a:r>
            <a:endParaRPr lang="pt-BR" sz="2400" dirty="0"/>
          </a:p>
        </p:txBody>
      </p:sp>
      <p:cxnSp>
        <p:nvCxnSpPr>
          <p:cNvPr id="8" name="Conector em curva 7"/>
          <p:cNvCxnSpPr>
            <a:stCxn id="6" idx="2"/>
            <a:endCxn id="15" idx="3"/>
          </p:cNvCxnSpPr>
          <p:nvPr/>
        </p:nvCxnSpPr>
        <p:spPr>
          <a:xfrm rot="5400000">
            <a:off x="4280860" y="2321280"/>
            <a:ext cx="642837" cy="478287"/>
          </a:xfrm>
          <a:prstGeom prst="curvedConnector2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em curva 19"/>
          <p:cNvCxnSpPr>
            <a:stCxn id="14" idx="2"/>
            <a:endCxn id="16" idx="1"/>
          </p:cNvCxnSpPr>
          <p:nvPr/>
        </p:nvCxnSpPr>
        <p:spPr>
          <a:xfrm rot="16200000" flipH="1">
            <a:off x="5805063" y="2268381"/>
            <a:ext cx="642836" cy="584084"/>
          </a:xfrm>
          <a:prstGeom prst="curvedConnector2">
            <a:avLst/>
          </a:prstGeom>
          <a:ln>
            <a:solidFill>
              <a:srgbClr val="FCA0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601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COMPETÊNCIAS </a:t>
            </a: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ORGANIZAZIONAIS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5" y="1731833"/>
            <a:ext cx="761253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“São atividades desempenhadas em nível superior nas unidades de negócio de uma organização” (Fernandes, 2004, p. 24).</a:t>
            </a:r>
          </a:p>
          <a:p>
            <a:pPr algn="just"/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0" algn="just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“São as competências e atividades-chave esperadas de cada unidade de negócios da empresa” (Mills et al., 2002, p. 13).</a:t>
            </a:r>
          </a:p>
          <a:p>
            <a:pPr lvl="0" algn="just"/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“São aquelas que conferem vantagem competitiva, geram valor distintivo percebido pelos clientes, e são difíceis de serem imitadas pela concorrência” (</a:t>
            </a:r>
            <a:r>
              <a:rPr lang="pt-B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Prahalad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&amp; </a:t>
            </a:r>
            <a:r>
              <a:rPr lang="pt-B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Hamel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1990).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517525" y="5417162"/>
            <a:ext cx="11522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Fontes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: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Fernandes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B. H. R.  (2004). 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Competências e Performance Organizacional: um Estudo Empírico. Tese (Doutorado) – Faculdade de Economia e Administração. São Paulo: Universidade de São Paulo. 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7"/>
              </a:rPr>
              <a:t>https://teses.usp.br/teses/disponiveis/12/12139/tde-05042004-161002/publico/Tese.pdf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fr-F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Mills, J., Platts, K., Bourne, M. &amp; richards, H. (2002). Strategy and Performance. Competing through competences. United Kingdom: Cambridge University Press.</a:t>
            </a:r>
          </a:p>
          <a:p>
            <a:pPr>
              <a:spcBef>
                <a:spcPct val="0"/>
              </a:spcBef>
            </a:pPr>
            <a:r>
              <a:rPr lang="fr-F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Prahalad, C. K. &amp; Hamel, G. (1990). The Core Competence of the Corporation. Harvard Business Review. </a:t>
            </a:r>
            <a:r>
              <a:rPr lang="fr-F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8"/>
              </a:rPr>
              <a:t>https://edisciplinas.usp.br/pluginfile.php/5245277/mod_folder/content/0/The%20core%20competente_Prahalad%20and%20Hamel%201990.pdf?forcedownload=1</a:t>
            </a:r>
            <a:r>
              <a:rPr lang="fr-F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</p:txBody>
      </p:sp>
      <p:pic>
        <p:nvPicPr>
          <p:cNvPr id="2050" name="Picture 2" descr="C:\Users\rodri\Downloads\Task-amico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0" y="1733265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749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COMPETÊNCIAS </a:t>
            </a: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ORGANIZAZIONAIS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61340" y="1977493"/>
            <a:ext cx="719441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São </a:t>
            </a:r>
            <a:r>
              <a:rPr lang="pt-BR" sz="2000" b="1" dirty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capacidades organizacionais especiais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baseadas na integração de recursos tangíveis e intangíveis que:</a:t>
            </a:r>
          </a:p>
          <a:p>
            <a:pPr algn="just"/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Em relação aos concorrentes são </a:t>
            </a:r>
            <a:r>
              <a:rPr lang="pt-BR" sz="2000" b="1" dirty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difíceis de serem imitadas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Em relação a mercados e clientes são os recursos essenciais para que a empresa possa prover </a:t>
            </a:r>
            <a:r>
              <a:rPr lang="pt-BR" sz="2000" b="1" dirty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bens/serviços diferenciados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Em relação ao processo de mudança a evolução da própria empresa são o fator fundamental da maior </a:t>
            </a:r>
            <a:r>
              <a:rPr lang="pt-BR" sz="2000" b="1" dirty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flexibilidade que permite a exploração de diferentes mercados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</a:t>
            </a:r>
          </a:p>
        </p:txBody>
      </p:sp>
      <p:pic>
        <p:nvPicPr>
          <p:cNvPr id="3074" name="Picture 2" descr="C:\Users\rodri\Downloads\Competitive intelligence-amic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770" y="1841016"/>
            <a:ext cx="3642815" cy="364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997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GESTÃO POR </a:t>
            </a:r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COMPETÊNCIAS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2752412" y="1516640"/>
            <a:ext cx="7432882" cy="4761330"/>
            <a:chOff x="2752412" y="1516640"/>
            <a:chExt cx="7432882" cy="4761330"/>
          </a:xfrm>
        </p:grpSpPr>
        <p:sp>
          <p:nvSpPr>
            <p:cNvPr id="9" name="Forma livre 8"/>
            <p:cNvSpPr/>
            <p:nvPr/>
          </p:nvSpPr>
          <p:spPr>
            <a:xfrm rot="992721">
              <a:off x="6819589" y="4359199"/>
              <a:ext cx="1070986" cy="164811"/>
            </a:xfrm>
            <a:custGeom>
              <a:avLst/>
              <a:gdLst>
                <a:gd name="connsiteX0" fmla="*/ 0 w 991192"/>
                <a:gd name="connsiteY0" fmla="*/ 15556 h 31113"/>
                <a:gd name="connsiteX1" fmla="*/ 991192 w 991192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192" h="31113">
                  <a:moveTo>
                    <a:pt x="0" y="15556"/>
                  </a:moveTo>
                  <a:lnTo>
                    <a:pt x="991192" y="1555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83516" tIns="-9223" rIns="483516" bIns="-92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600" kern="12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18" name="Forma livre 17"/>
            <p:cNvSpPr/>
            <p:nvPr/>
          </p:nvSpPr>
          <p:spPr>
            <a:xfrm rot="23515241">
              <a:off x="4238284" y="3242726"/>
              <a:ext cx="1239286" cy="31114"/>
            </a:xfrm>
            <a:custGeom>
              <a:avLst/>
              <a:gdLst>
                <a:gd name="connsiteX0" fmla="*/ 0 w 1239286"/>
                <a:gd name="connsiteY0" fmla="*/ 15556 h 31113"/>
                <a:gd name="connsiteX1" fmla="*/ 1239286 w 1239286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9286" h="31113">
                  <a:moveTo>
                    <a:pt x="1239286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1361" tIns="-15426" rIns="601360" bIns="-15425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600" kern="12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7" name="Forma livre 6"/>
            <p:cNvSpPr/>
            <p:nvPr/>
          </p:nvSpPr>
          <p:spPr>
            <a:xfrm rot="20071661">
              <a:off x="6659397" y="3364177"/>
              <a:ext cx="1152194" cy="31113"/>
            </a:xfrm>
            <a:custGeom>
              <a:avLst/>
              <a:gdLst>
                <a:gd name="connsiteX0" fmla="*/ 0 w 1152194"/>
                <a:gd name="connsiteY0" fmla="*/ 15556 h 31113"/>
                <a:gd name="connsiteX1" fmla="*/ 1152194 w 1152194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94" h="31113">
                  <a:moveTo>
                    <a:pt x="0" y="15556"/>
                  </a:moveTo>
                  <a:lnTo>
                    <a:pt x="1152194" y="1555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9992" tIns="-13250" rIns="559992" bIns="-132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600" kern="12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4" name="Forma livre 3"/>
            <p:cNvSpPr/>
            <p:nvPr/>
          </p:nvSpPr>
          <p:spPr>
            <a:xfrm>
              <a:off x="4979591" y="3488672"/>
              <a:ext cx="2038213" cy="960499"/>
            </a:xfrm>
            <a:custGeom>
              <a:avLst/>
              <a:gdLst>
                <a:gd name="connsiteX0" fmla="*/ 0 w 2038213"/>
                <a:gd name="connsiteY0" fmla="*/ 160086 h 960499"/>
                <a:gd name="connsiteX1" fmla="*/ 160086 w 2038213"/>
                <a:gd name="connsiteY1" fmla="*/ 0 h 960499"/>
                <a:gd name="connsiteX2" fmla="*/ 1878127 w 2038213"/>
                <a:gd name="connsiteY2" fmla="*/ 0 h 960499"/>
                <a:gd name="connsiteX3" fmla="*/ 2038213 w 2038213"/>
                <a:gd name="connsiteY3" fmla="*/ 160086 h 960499"/>
                <a:gd name="connsiteX4" fmla="*/ 2038213 w 2038213"/>
                <a:gd name="connsiteY4" fmla="*/ 800413 h 960499"/>
                <a:gd name="connsiteX5" fmla="*/ 1878127 w 2038213"/>
                <a:gd name="connsiteY5" fmla="*/ 960499 h 960499"/>
                <a:gd name="connsiteX6" fmla="*/ 160086 w 2038213"/>
                <a:gd name="connsiteY6" fmla="*/ 960499 h 960499"/>
                <a:gd name="connsiteX7" fmla="*/ 0 w 2038213"/>
                <a:gd name="connsiteY7" fmla="*/ 800413 h 960499"/>
                <a:gd name="connsiteX8" fmla="*/ 0 w 2038213"/>
                <a:gd name="connsiteY8" fmla="*/ 160086 h 960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213" h="960499">
                  <a:moveTo>
                    <a:pt x="0" y="160086"/>
                  </a:moveTo>
                  <a:cubicBezTo>
                    <a:pt x="0" y="71673"/>
                    <a:pt x="71673" y="0"/>
                    <a:pt x="160086" y="0"/>
                  </a:cubicBezTo>
                  <a:lnTo>
                    <a:pt x="1878127" y="0"/>
                  </a:lnTo>
                  <a:cubicBezTo>
                    <a:pt x="1966540" y="0"/>
                    <a:pt x="2038213" y="71673"/>
                    <a:pt x="2038213" y="160086"/>
                  </a:cubicBezTo>
                  <a:lnTo>
                    <a:pt x="2038213" y="800413"/>
                  </a:lnTo>
                  <a:cubicBezTo>
                    <a:pt x="2038213" y="888826"/>
                    <a:pt x="1966540" y="960499"/>
                    <a:pt x="1878127" y="960499"/>
                  </a:cubicBezTo>
                  <a:lnTo>
                    <a:pt x="160086" y="960499"/>
                  </a:lnTo>
                  <a:cubicBezTo>
                    <a:pt x="71673" y="960499"/>
                    <a:pt x="0" y="888826"/>
                    <a:pt x="0" y="800413"/>
                  </a:cubicBezTo>
                  <a:lnTo>
                    <a:pt x="0" y="16008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318" tIns="58318" rIns="58318" bIns="58318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800" b="1" kern="1200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Competências</a:t>
              </a:r>
            </a:p>
          </p:txBody>
        </p:sp>
        <p:sp>
          <p:nvSpPr>
            <p:cNvPr id="5" name="Forma livre 4"/>
            <p:cNvSpPr/>
            <p:nvPr/>
          </p:nvSpPr>
          <p:spPr>
            <a:xfrm rot="16200000">
              <a:off x="5359673" y="2834091"/>
              <a:ext cx="1278048" cy="31113"/>
            </a:xfrm>
            <a:custGeom>
              <a:avLst/>
              <a:gdLst>
                <a:gd name="connsiteX0" fmla="*/ 0 w 1278048"/>
                <a:gd name="connsiteY0" fmla="*/ 15556 h 31113"/>
                <a:gd name="connsiteX1" fmla="*/ 1278048 w 1278048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8048" h="31113">
                  <a:moveTo>
                    <a:pt x="0" y="15556"/>
                  </a:moveTo>
                  <a:lnTo>
                    <a:pt x="1278048" y="1555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19773" tIns="-16395" rIns="619772" bIns="-1639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600" kern="12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6" name="Forma livre 5"/>
            <p:cNvSpPr/>
            <p:nvPr/>
          </p:nvSpPr>
          <p:spPr>
            <a:xfrm>
              <a:off x="5148064" y="1516640"/>
              <a:ext cx="1701266" cy="693982"/>
            </a:xfrm>
            <a:custGeom>
              <a:avLst/>
              <a:gdLst>
                <a:gd name="connsiteX0" fmla="*/ 0 w 1701266"/>
                <a:gd name="connsiteY0" fmla="*/ 115666 h 693982"/>
                <a:gd name="connsiteX1" fmla="*/ 115666 w 1701266"/>
                <a:gd name="connsiteY1" fmla="*/ 0 h 693982"/>
                <a:gd name="connsiteX2" fmla="*/ 1585600 w 1701266"/>
                <a:gd name="connsiteY2" fmla="*/ 0 h 693982"/>
                <a:gd name="connsiteX3" fmla="*/ 1701266 w 1701266"/>
                <a:gd name="connsiteY3" fmla="*/ 115666 h 693982"/>
                <a:gd name="connsiteX4" fmla="*/ 1701266 w 1701266"/>
                <a:gd name="connsiteY4" fmla="*/ 578316 h 693982"/>
                <a:gd name="connsiteX5" fmla="*/ 1585600 w 1701266"/>
                <a:gd name="connsiteY5" fmla="*/ 693982 h 693982"/>
                <a:gd name="connsiteX6" fmla="*/ 115666 w 1701266"/>
                <a:gd name="connsiteY6" fmla="*/ 693982 h 693982"/>
                <a:gd name="connsiteX7" fmla="*/ 0 w 1701266"/>
                <a:gd name="connsiteY7" fmla="*/ 578316 h 693982"/>
                <a:gd name="connsiteX8" fmla="*/ 0 w 1701266"/>
                <a:gd name="connsiteY8" fmla="*/ 115666 h 693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1266" h="693982">
                  <a:moveTo>
                    <a:pt x="0" y="115666"/>
                  </a:moveTo>
                  <a:cubicBezTo>
                    <a:pt x="0" y="51785"/>
                    <a:pt x="51785" y="0"/>
                    <a:pt x="115666" y="0"/>
                  </a:cubicBezTo>
                  <a:lnTo>
                    <a:pt x="1585600" y="0"/>
                  </a:lnTo>
                  <a:cubicBezTo>
                    <a:pt x="1649481" y="0"/>
                    <a:pt x="1701266" y="51785"/>
                    <a:pt x="1701266" y="115666"/>
                  </a:cubicBezTo>
                  <a:lnTo>
                    <a:pt x="1701266" y="578316"/>
                  </a:lnTo>
                  <a:cubicBezTo>
                    <a:pt x="1701266" y="642197"/>
                    <a:pt x="1649481" y="693982"/>
                    <a:pt x="1585600" y="693982"/>
                  </a:cubicBezTo>
                  <a:lnTo>
                    <a:pt x="115666" y="693982"/>
                  </a:lnTo>
                  <a:cubicBezTo>
                    <a:pt x="51785" y="693982"/>
                    <a:pt x="0" y="642197"/>
                    <a:pt x="0" y="578316"/>
                  </a:cubicBezTo>
                  <a:lnTo>
                    <a:pt x="0" y="11566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037" tIns="44037" rIns="44037" bIns="4403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Na remuneração</a:t>
              </a:r>
              <a:endParaRPr lang="pt-BR" sz="1600" kern="12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8" name="Forma livre 7"/>
            <p:cNvSpPr/>
            <p:nvPr/>
          </p:nvSpPr>
          <p:spPr>
            <a:xfrm>
              <a:off x="7443567" y="2433226"/>
              <a:ext cx="1876195" cy="800982"/>
            </a:xfrm>
            <a:custGeom>
              <a:avLst/>
              <a:gdLst>
                <a:gd name="connsiteX0" fmla="*/ 0 w 1876195"/>
                <a:gd name="connsiteY0" fmla="*/ 133500 h 800982"/>
                <a:gd name="connsiteX1" fmla="*/ 133500 w 1876195"/>
                <a:gd name="connsiteY1" fmla="*/ 0 h 800982"/>
                <a:gd name="connsiteX2" fmla="*/ 1742695 w 1876195"/>
                <a:gd name="connsiteY2" fmla="*/ 0 h 800982"/>
                <a:gd name="connsiteX3" fmla="*/ 1876195 w 1876195"/>
                <a:gd name="connsiteY3" fmla="*/ 133500 h 800982"/>
                <a:gd name="connsiteX4" fmla="*/ 1876195 w 1876195"/>
                <a:gd name="connsiteY4" fmla="*/ 667482 h 800982"/>
                <a:gd name="connsiteX5" fmla="*/ 1742695 w 1876195"/>
                <a:gd name="connsiteY5" fmla="*/ 800982 h 800982"/>
                <a:gd name="connsiteX6" fmla="*/ 133500 w 1876195"/>
                <a:gd name="connsiteY6" fmla="*/ 800982 h 800982"/>
                <a:gd name="connsiteX7" fmla="*/ 0 w 1876195"/>
                <a:gd name="connsiteY7" fmla="*/ 667482 h 800982"/>
                <a:gd name="connsiteX8" fmla="*/ 0 w 1876195"/>
                <a:gd name="connsiteY8" fmla="*/ 133500 h 800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76195" h="800982">
                  <a:moveTo>
                    <a:pt x="0" y="133500"/>
                  </a:moveTo>
                  <a:cubicBezTo>
                    <a:pt x="0" y="59770"/>
                    <a:pt x="59770" y="0"/>
                    <a:pt x="133500" y="0"/>
                  </a:cubicBezTo>
                  <a:lnTo>
                    <a:pt x="1742695" y="0"/>
                  </a:lnTo>
                  <a:cubicBezTo>
                    <a:pt x="1816425" y="0"/>
                    <a:pt x="1876195" y="59770"/>
                    <a:pt x="1876195" y="133500"/>
                  </a:cubicBezTo>
                  <a:lnTo>
                    <a:pt x="1876195" y="667482"/>
                  </a:lnTo>
                  <a:cubicBezTo>
                    <a:pt x="1876195" y="741212"/>
                    <a:pt x="1816425" y="800982"/>
                    <a:pt x="1742695" y="800982"/>
                  </a:cubicBezTo>
                  <a:lnTo>
                    <a:pt x="133500" y="800982"/>
                  </a:lnTo>
                  <a:cubicBezTo>
                    <a:pt x="59770" y="800982"/>
                    <a:pt x="0" y="741212"/>
                    <a:pt x="0" y="667482"/>
                  </a:cubicBezTo>
                  <a:lnTo>
                    <a:pt x="0" y="1335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261" tIns="49261" rIns="49261" bIns="49261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No modelo organizacional</a:t>
              </a:r>
              <a:endParaRPr lang="pt-BR" sz="1600" kern="12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7844936" y="4209808"/>
              <a:ext cx="2340358" cy="926570"/>
            </a:xfrm>
            <a:custGeom>
              <a:avLst/>
              <a:gdLst>
                <a:gd name="connsiteX0" fmla="*/ 0 w 2340358"/>
                <a:gd name="connsiteY0" fmla="*/ 154431 h 926570"/>
                <a:gd name="connsiteX1" fmla="*/ 154431 w 2340358"/>
                <a:gd name="connsiteY1" fmla="*/ 0 h 926570"/>
                <a:gd name="connsiteX2" fmla="*/ 2185927 w 2340358"/>
                <a:gd name="connsiteY2" fmla="*/ 0 h 926570"/>
                <a:gd name="connsiteX3" fmla="*/ 2340358 w 2340358"/>
                <a:gd name="connsiteY3" fmla="*/ 154431 h 926570"/>
                <a:gd name="connsiteX4" fmla="*/ 2340358 w 2340358"/>
                <a:gd name="connsiteY4" fmla="*/ 772139 h 926570"/>
                <a:gd name="connsiteX5" fmla="*/ 2185927 w 2340358"/>
                <a:gd name="connsiteY5" fmla="*/ 926570 h 926570"/>
                <a:gd name="connsiteX6" fmla="*/ 154431 w 2340358"/>
                <a:gd name="connsiteY6" fmla="*/ 926570 h 926570"/>
                <a:gd name="connsiteX7" fmla="*/ 0 w 2340358"/>
                <a:gd name="connsiteY7" fmla="*/ 772139 h 926570"/>
                <a:gd name="connsiteX8" fmla="*/ 0 w 2340358"/>
                <a:gd name="connsiteY8" fmla="*/ 154431 h 926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0358" h="926570">
                  <a:moveTo>
                    <a:pt x="0" y="154431"/>
                  </a:moveTo>
                  <a:cubicBezTo>
                    <a:pt x="0" y="69141"/>
                    <a:pt x="69141" y="0"/>
                    <a:pt x="154431" y="0"/>
                  </a:cubicBezTo>
                  <a:lnTo>
                    <a:pt x="2185927" y="0"/>
                  </a:lnTo>
                  <a:cubicBezTo>
                    <a:pt x="2271217" y="0"/>
                    <a:pt x="2340358" y="69141"/>
                    <a:pt x="2340358" y="154431"/>
                  </a:cubicBezTo>
                  <a:lnTo>
                    <a:pt x="2340358" y="772139"/>
                  </a:lnTo>
                  <a:cubicBezTo>
                    <a:pt x="2340358" y="857429"/>
                    <a:pt x="2271217" y="926570"/>
                    <a:pt x="2185927" y="926570"/>
                  </a:cubicBezTo>
                  <a:lnTo>
                    <a:pt x="154431" y="926570"/>
                  </a:lnTo>
                  <a:cubicBezTo>
                    <a:pt x="69141" y="926570"/>
                    <a:pt x="0" y="857429"/>
                    <a:pt x="0" y="772139"/>
                  </a:cubicBezTo>
                  <a:lnTo>
                    <a:pt x="0" y="15443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5391" tIns="55391" rIns="55391" bIns="55391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No aproveitamento e remanejamento de talentos</a:t>
              </a:r>
              <a:endParaRPr lang="pt-BR" sz="1600" kern="12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11" name="Forma livre 10"/>
            <p:cNvSpPr/>
            <p:nvPr/>
          </p:nvSpPr>
          <p:spPr>
            <a:xfrm rot="3434091">
              <a:off x="5993364" y="4964828"/>
              <a:ext cx="1312612" cy="31113"/>
            </a:xfrm>
            <a:custGeom>
              <a:avLst/>
              <a:gdLst>
                <a:gd name="connsiteX0" fmla="*/ 0 w 1312612"/>
                <a:gd name="connsiteY0" fmla="*/ 15556 h 31113"/>
                <a:gd name="connsiteX1" fmla="*/ 1312612 w 1312612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2612" h="31113">
                  <a:moveTo>
                    <a:pt x="0" y="15556"/>
                  </a:moveTo>
                  <a:lnTo>
                    <a:pt x="1312612" y="1555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36190" tIns="-17259" rIns="636191" bIns="-17259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600" kern="12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6160149" y="5527162"/>
              <a:ext cx="2069444" cy="750808"/>
            </a:xfrm>
            <a:custGeom>
              <a:avLst/>
              <a:gdLst>
                <a:gd name="connsiteX0" fmla="*/ 0 w 2069444"/>
                <a:gd name="connsiteY0" fmla="*/ 100116 h 600681"/>
                <a:gd name="connsiteX1" fmla="*/ 100116 w 2069444"/>
                <a:gd name="connsiteY1" fmla="*/ 0 h 600681"/>
                <a:gd name="connsiteX2" fmla="*/ 1969328 w 2069444"/>
                <a:gd name="connsiteY2" fmla="*/ 0 h 600681"/>
                <a:gd name="connsiteX3" fmla="*/ 2069444 w 2069444"/>
                <a:gd name="connsiteY3" fmla="*/ 100116 h 600681"/>
                <a:gd name="connsiteX4" fmla="*/ 2069444 w 2069444"/>
                <a:gd name="connsiteY4" fmla="*/ 500565 h 600681"/>
                <a:gd name="connsiteX5" fmla="*/ 1969328 w 2069444"/>
                <a:gd name="connsiteY5" fmla="*/ 600681 h 600681"/>
                <a:gd name="connsiteX6" fmla="*/ 100116 w 2069444"/>
                <a:gd name="connsiteY6" fmla="*/ 600681 h 600681"/>
                <a:gd name="connsiteX7" fmla="*/ 0 w 2069444"/>
                <a:gd name="connsiteY7" fmla="*/ 500565 h 600681"/>
                <a:gd name="connsiteX8" fmla="*/ 0 w 2069444"/>
                <a:gd name="connsiteY8" fmla="*/ 100116 h 600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69444" h="600681">
                  <a:moveTo>
                    <a:pt x="0" y="100116"/>
                  </a:moveTo>
                  <a:cubicBezTo>
                    <a:pt x="0" y="44823"/>
                    <a:pt x="44823" y="0"/>
                    <a:pt x="100116" y="0"/>
                  </a:cubicBezTo>
                  <a:lnTo>
                    <a:pt x="1969328" y="0"/>
                  </a:lnTo>
                  <a:cubicBezTo>
                    <a:pt x="2024621" y="0"/>
                    <a:pt x="2069444" y="44823"/>
                    <a:pt x="2069444" y="100116"/>
                  </a:cubicBezTo>
                  <a:lnTo>
                    <a:pt x="2069444" y="500565"/>
                  </a:lnTo>
                  <a:cubicBezTo>
                    <a:pt x="2069444" y="555858"/>
                    <a:pt x="2024621" y="600681"/>
                    <a:pt x="1969328" y="600681"/>
                  </a:cubicBezTo>
                  <a:lnTo>
                    <a:pt x="100116" y="600681"/>
                  </a:lnTo>
                  <a:cubicBezTo>
                    <a:pt x="44823" y="600681"/>
                    <a:pt x="0" y="555858"/>
                    <a:pt x="0" y="500565"/>
                  </a:cubicBezTo>
                  <a:lnTo>
                    <a:pt x="0" y="10011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483" tIns="39483" rIns="39483" bIns="39483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Na função estratégica</a:t>
              </a:r>
              <a:endParaRPr lang="pt-BR" sz="1600" kern="12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14" name="Forma livre 13"/>
            <p:cNvSpPr/>
            <p:nvPr/>
          </p:nvSpPr>
          <p:spPr>
            <a:xfrm rot="18705816">
              <a:off x="4604334" y="4843314"/>
              <a:ext cx="1199346" cy="31114"/>
            </a:xfrm>
            <a:custGeom>
              <a:avLst/>
              <a:gdLst>
                <a:gd name="connsiteX0" fmla="*/ 0 w 1199345"/>
                <a:gd name="connsiteY0" fmla="*/ 15556 h 31113"/>
                <a:gd name="connsiteX1" fmla="*/ 1199345 w 1199345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9345" h="31113">
                  <a:moveTo>
                    <a:pt x="1199345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2388" tIns="-14427" rIns="582390" bIns="-1442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600" kern="12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15" name="Forma livre 14"/>
            <p:cNvSpPr/>
            <p:nvPr/>
          </p:nvSpPr>
          <p:spPr>
            <a:xfrm>
              <a:off x="3227657" y="5285098"/>
              <a:ext cx="2412853" cy="871974"/>
            </a:xfrm>
            <a:custGeom>
              <a:avLst/>
              <a:gdLst>
                <a:gd name="connsiteX0" fmla="*/ 0 w 2412853"/>
                <a:gd name="connsiteY0" fmla="*/ 145332 h 871974"/>
                <a:gd name="connsiteX1" fmla="*/ 145332 w 2412853"/>
                <a:gd name="connsiteY1" fmla="*/ 0 h 871974"/>
                <a:gd name="connsiteX2" fmla="*/ 2267521 w 2412853"/>
                <a:gd name="connsiteY2" fmla="*/ 0 h 871974"/>
                <a:gd name="connsiteX3" fmla="*/ 2412853 w 2412853"/>
                <a:gd name="connsiteY3" fmla="*/ 145332 h 871974"/>
                <a:gd name="connsiteX4" fmla="*/ 2412853 w 2412853"/>
                <a:gd name="connsiteY4" fmla="*/ 726642 h 871974"/>
                <a:gd name="connsiteX5" fmla="*/ 2267521 w 2412853"/>
                <a:gd name="connsiteY5" fmla="*/ 871974 h 871974"/>
                <a:gd name="connsiteX6" fmla="*/ 145332 w 2412853"/>
                <a:gd name="connsiteY6" fmla="*/ 871974 h 871974"/>
                <a:gd name="connsiteX7" fmla="*/ 0 w 2412853"/>
                <a:gd name="connsiteY7" fmla="*/ 726642 h 871974"/>
                <a:gd name="connsiteX8" fmla="*/ 0 w 2412853"/>
                <a:gd name="connsiteY8" fmla="*/ 145332 h 871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2853" h="871974">
                  <a:moveTo>
                    <a:pt x="0" y="145332"/>
                  </a:moveTo>
                  <a:cubicBezTo>
                    <a:pt x="0" y="65067"/>
                    <a:pt x="65067" y="0"/>
                    <a:pt x="145332" y="0"/>
                  </a:cubicBezTo>
                  <a:lnTo>
                    <a:pt x="2267521" y="0"/>
                  </a:lnTo>
                  <a:cubicBezTo>
                    <a:pt x="2347786" y="0"/>
                    <a:pt x="2412853" y="65067"/>
                    <a:pt x="2412853" y="145332"/>
                  </a:cubicBezTo>
                  <a:lnTo>
                    <a:pt x="2412853" y="726642"/>
                  </a:lnTo>
                  <a:cubicBezTo>
                    <a:pt x="2412853" y="806907"/>
                    <a:pt x="2347786" y="871974"/>
                    <a:pt x="2267521" y="871974"/>
                  </a:cubicBezTo>
                  <a:lnTo>
                    <a:pt x="145332" y="871974"/>
                  </a:lnTo>
                  <a:cubicBezTo>
                    <a:pt x="65067" y="871974"/>
                    <a:pt x="0" y="806907"/>
                    <a:pt x="0" y="726642"/>
                  </a:cubicBezTo>
                  <a:lnTo>
                    <a:pt x="0" y="14533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2726" tIns="52726" rIns="52726" bIns="5272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Na atração, capacitação e seleção de talentos</a:t>
              </a:r>
              <a:endParaRPr lang="pt-BR" sz="1600" kern="12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16" name="Forma livre 15"/>
            <p:cNvSpPr/>
            <p:nvPr/>
          </p:nvSpPr>
          <p:spPr>
            <a:xfrm rot="21538656">
              <a:off x="4156663" y="3978887"/>
              <a:ext cx="823723" cy="31114"/>
            </a:xfrm>
            <a:custGeom>
              <a:avLst/>
              <a:gdLst>
                <a:gd name="connsiteX0" fmla="*/ 0 w 823723"/>
                <a:gd name="connsiteY0" fmla="*/ 15556 h 31113"/>
                <a:gd name="connsiteX1" fmla="*/ 823723 w 82372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3723" h="31113">
                  <a:moveTo>
                    <a:pt x="82372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3967" tIns="-5036" rIns="403969" bIns="-503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600" kern="12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17" name="Forma livre 16"/>
            <p:cNvSpPr/>
            <p:nvPr/>
          </p:nvSpPr>
          <p:spPr>
            <a:xfrm>
              <a:off x="2752412" y="3716255"/>
              <a:ext cx="1404937" cy="596129"/>
            </a:xfrm>
            <a:custGeom>
              <a:avLst/>
              <a:gdLst>
                <a:gd name="connsiteX0" fmla="*/ 0 w 1404937"/>
                <a:gd name="connsiteY0" fmla="*/ 99357 h 596129"/>
                <a:gd name="connsiteX1" fmla="*/ 99357 w 1404937"/>
                <a:gd name="connsiteY1" fmla="*/ 0 h 596129"/>
                <a:gd name="connsiteX2" fmla="*/ 1305580 w 1404937"/>
                <a:gd name="connsiteY2" fmla="*/ 0 h 596129"/>
                <a:gd name="connsiteX3" fmla="*/ 1404937 w 1404937"/>
                <a:gd name="connsiteY3" fmla="*/ 99357 h 596129"/>
                <a:gd name="connsiteX4" fmla="*/ 1404937 w 1404937"/>
                <a:gd name="connsiteY4" fmla="*/ 496772 h 596129"/>
                <a:gd name="connsiteX5" fmla="*/ 1305580 w 1404937"/>
                <a:gd name="connsiteY5" fmla="*/ 596129 h 596129"/>
                <a:gd name="connsiteX6" fmla="*/ 99357 w 1404937"/>
                <a:gd name="connsiteY6" fmla="*/ 596129 h 596129"/>
                <a:gd name="connsiteX7" fmla="*/ 0 w 1404937"/>
                <a:gd name="connsiteY7" fmla="*/ 496772 h 596129"/>
                <a:gd name="connsiteX8" fmla="*/ 0 w 1404937"/>
                <a:gd name="connsiteY8" fmla="*/ 99357 h 596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4937" h="596129">
                  <a:moveTo>
                    <a:pt x="0" y="99357"/>
                  </a:moveTo>
                  <a:cubicBezTo>
                    <a:pt x="0" y="44484"/>
                    <a:pt x="44484" y="0"/>
                    <a:pt x="99357" y="0"/>
                  </a:cubicBezTo>
                  <a:lnTo>
                    <a:pt x="1305580" y="0"/>
                  </a:lnTo>
                  <a:cubicBezTo>
                    <a:pt x="1360453" y="0"/>
                    <a:pt x="1404937" y="44484"/>
                    <a:pt x="1404937" y="99357"/>
                  </a:cubicBezTo>
                  <a:lnTo>
                    <a:pt x="1404937" y="496772"/>
                  </a:lnTo>
                  <a:cubicBezTo>
                    <a:pt x="1404937" y="551645"/>
                    <a:pt x="1360453" y="596129"/>
                    <a:pt x="1305580" y="596129"/>
                  </a:cubicBezTo>
                  <a:lnTo>
                    <a:pt x="99357" y="596129"/>
                  </a:lnTo>
                  <a:cubicBezTo>
                    <a:pt x="44484" y="596129"/>
                    <a:pt x="0" y="551645"/>
                    <a:pt x="0" y="496772"/>
                  </a:cubicBezTo>
                  <a:lnTo>
                    <a:pt x="0" y="9935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261" tIns="39261" rIns="39261" bIns="39261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Na sucessão</a:t>
              </a:r>
              <a:endParaRPr lang="pt-BR" sz="1600" kern="12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19" name="Forma livre 18"/>
            <p:cNvSpPr/>
            <p:nvPr/>
          </p:nvSpPr>
          <p:spPr>
            <a:xfrm>
              <a:off x="2959726" y="2269138"/>
              <a:ext cx="1776051" cy="719721"/>
            </a:xfrm>
            <a:custGeom>
              <a:avLst/>
              <a:gdLst>
                <a:gd name="connsiteX0" fmla="*/ 0 w 1776051"/>
                <a:gd name="connsiteY0" fmla="*/ 119956 h 719721"/>
                <a:gd name="connsiteX1" fmla="*/ 119956 w 1776051"/>
                <a:gd name="connsiteY1" fmla="*/ 0 h 719721"/>
                <a:gd name="connsiteX2" fmla="*/ 1656095 w 1776051"/>
                <a:gd name="connsiteY2" fmla="*/ 0 h 719721"/>
                <a:gd name="connsiteX3" fmla="*/ 1776051 w 1776051"/>
                <a:gd name="connsiteY3" fmla="*/ 119956 h 719721"/>
                <a:gd name="connsiteX4" fmla="*/ 1776051 w 1776051"/>
                <a:gd name="connsiteY4" fmla="*/ 599765 h 719721"/>
                <a:gd name="connsiteX5" fmla="*/ 1656095 w 1776051"/>
                <a:gd name="connsiteY5" fmla="*/ 719721 h 719721"/>
                <a:gd name="connsiteX6" fmla="*/ 119956 w 1776051"/>
                <a:gd name="connsiteY6" fmla="*/ 719721 h 719721"/>
                <a:gd name="connsiteX7" fmla="*/ 0 w 1776051"/>
                <a:gd name="connsiteY7" fmla="*/ 599765 h 719721"/>
                <a:gd name="connsiteX8" fmla="*/ 0 w 1776051"/>
                <a:gd name="connsiteY8" fmla="*/ 119956 h 719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6051" h="719721">
                  <a:moveTo>
                    <a:pt x="0" y="119956"/>
                  </a:moveTo>
                  <a:cubicBezTo>
                    <a:pt x="0" y="53706"/>
                    <a:pt x="53706" y="0"/>
                    <a:pt x="119956" y="0"/>
                  </a:cubicBezTo>
                  <a:lnTo>
                    <a:pt x="1656095" y="0"/>
                  </a:lnTo>
                  <a:cubicBezTo>
                    <a:pt x="1722345" y="0"/>
                    <a:pt x="1776051" y="53706"/>
                    <a:pt x="1776051" y="119956"/>
                  </a:cubicBezTo>
                  <a:lnTo>
                    <a:pt x="1776051" y="599765"/>
                  </a:lnTo>
                  <a:cubicBezTo>
                    <a:pt x="1776051" y="666015"/>
                    <a:pt x="1722345" y="719721"/>
                    <a:pt x="1656095" y="719721"/>
                  </a:cubicBezTo>
                  <a:lnTo>
                    <a:pt x="119956" y="719721"/>
                  </a:lnTo>
                  <a:cubicBezTo>
                    <a:pt x="53706" y="719721"/>
                    <a:pt x="0" y="666015"/>
                    <a:pt x="0" y="599765"/>
                  </a:cubicBezTo>
                  <a:lnTo>
                    <a:pt x="0" y="11995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294" tIns="45294" rIns="45294" bIns="4529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Nas ações de educação</a:t>
              </a:r>
              <a:endParaRPr lang="pt-BR" sz="1600" kern="12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6776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42" y="525316"/>
            <a:ext cx="10599072" cy="827234"/>
          </a:xfrm>
        </p:spPr>
        <p:txBody>
          <a:bodyPr>
            <a:noAutofit/>
          </a:bodyPr>
          <a:lstStyle/>
          <a:p>
            <a:pPr algn="l"/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COMPETÊNCIAS </a:t>
            </a:r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ORGANIZAZIONAIS</a:t>
            </a:r>
          </a:p>
        </p:txBody>
      </p:sp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517523" y="1629704"/>
            <a:ext cx="10981051" cy="4521543"/>
            <a:chOff x="517524" y="1629704"/>
            <a:chExt cx="8229602" cy="4521543"/>
          </a:xfrm>
        </p:grpSpPr>
        <p:sp>
          <p:nvSpPr>
            <p:cNvPr id="4" name="Forma livre 3"/>
            <p:cNvSpPr/>
            <p:nvPr/>
          </p:nvSpPr>
          <p:spPr>
            <a:xfrm>
              <a:off x="2431002" y="1775562"/>
              <a:ext cx="6316123" cy="1166850"/>
            </a:xfrm>
            <a:custGeom>
              <a:avLst/>
              <a:gdLst>
                <a:gd name="connsiteX0" fmla="*/ 194479 w 1166849"/>
                <a:gd name="connsiteY0" fmla="*/ 0 h 5266944"/>
                <a:gd name="connsiteX1" fmla="*/ 972370 w 1166849"/>
                <a:gd name="connsiteY1" fmla="*/ 0 h 5266944"/>
                <a:gd name="connsiteX2" fmla="*/ 1166849 w 1166849"/>
                <a:gd name="connsiteY2" fmla="*/ 194479 h 5266944"/>
                <a:gd name="connsiteX3" fmla="*/ 1166849 w 1166849"/>
                <a:gd name="connsiteY3" fmla="*/ 5266944 h 5266944"/>
                <a:gd name="connsiteX4" fmla="*/ 1166849 w 1166849"/>
                <a:gd name="connsiteY4" fmla="*/ 5266944 h 5266944"/>
                <a:gd name="connsiteX5" fmla="*/ 0 w 1166849"/>
                <a:gd name="connsiteY5" fmla="*/ 5266944 h 5266944"/>
                <a:gd name="connsiteX6" fmla="*/ 0 w 1166849"/>
                <a:gd name="connsiteY6" fmla="*/ 5266944 h 5266944"/>
                <a:gd name="connsiteX7" fmla="*/ 0 w 1166849"/>
                <a:gd name="connsiteY7" fmla="*/ 194479 h 5266944"/>
                <a:gd name="connsiteX8" fmla="*/ 194479 w 1166849"/>
                <a:gd name="connsiteY8" fmla="*/ 0 h 5266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6849" h="5266944">
                  <a:moveTo>
                    <a:pt x="1166849" y="877844"/>
                  </a:moveTo>
                  <a:lnTo>
                    <a:pt x="1166849" y="4389100"/>
                  </a:lnTo>
                  <a:cubicBezTo>
                    <a:pt x="1166849" y="4873919"/>
                    <a:pt x="1147559" y="5266942"/>
                    <a:pt x="1123764" y="5266942"/>
                  </a:cubicBezTo>
                  <a:lnTo>
                    <a:pt x="0" y="5266942"/>
                  </a:lnTo>
                  <a:lnTo>
                    <a:pt x="0" y="526694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123764" y="2"/>
                  </a:lnTo>
                  <a:cubicBezTo>
                    <a:pt x="1147559" y="2"/>
                    <a:pt x="1166849" y="393025"/>
                    <a:pt x="1166849" y="877844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90000"/>
              </a:schemeClr>
            </a:solidFill>
            <a:ln>
              <a:noFill/>
            </a:ln>
          </p:spPr>
          <p:style>
            <a:ln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1" tIns="79821" rIns="102681" bIns="79822" numCol="1" spcCol="1270" anchor="ctr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kern="1200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Fazem parte da atividade operacional e prática do negócio (produção, processos, controles das finanças e dos materiais, vendas);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kern="1200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Relacionadas aos aspectos práticos;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kern="1200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Baseadas nas experiências.</a:t>
              </a:r>
              <a:endParaRPr lang="pt-BR" sz="1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5" name="Forma livre 4"/>
            <p:cNvSpPr/>
            <p:nvPr/>
          </p:nvSpPr>
          <p:spPr>
            <a:xfrm>
              <a:off x="517524" y="1629704"/>
              <a:ext cx="1913479" cy="1458562"/>
            </a:xfrm>
            <a:custGeom>
              <a:avLst/>
              <a:gdLst>
                <a:gd name="connsiteX0" fmla="*/ 0 w 2962656"/>
                <a:gd name="connsiteY0" fmla="*/ 243099 h 1458562"/>
                <a:gd name="connsiteX1" fmla="*/ 243099 w 2962656"/>
                <a:gd name="connsiteY1" fmla="*/ 0 h 1458562"/>
                <a:gd name="connsiteX2" fmla="*/ 2719557 w 2962656"/>
                <a:gd name="connsiteY2" fmla="*/ 0 h 1458562"/>
                <a:gd name="connsiteX3" fmla="*/ 2962656 w 2962656"/>
                <a:gd name="connsiteY3" fmla="*/ 243099 h 1458562"/>
                <a:gd name="connsiteX4" fmla="*/ 2962656 w 2962656"/>
                <a:gd name="connsiteY4" fmla="*/ 1215463 h 1458562"/>
                <a:gd name="connsiteX5" fmla="*/ 2719557 w 2962656"/>
                <a:gd name="connsiteY5" fmla="*/ 1458562 h 1458562"/>
                <a:gd name="connsiteX6" fmla="*/ 243099 w 2962656"/>
                <a:gd name="connsiteY6" fmla="*/ 1458562 h 1458562"/>
                <a:gd name="connsiteX7" fmla="*/ 0 w 2962656"/>
                <a:gd name="connsiteY7" fmla="*/ 1215463 h 1458562"/>
                <a:gd name="connsiteX8" fmla="*/ 0 w 2962656"/>
                <a:gd name="connsiteY8" fmla="*/ 243099 h 145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62656" h="1458562">
                  <a:moveTo>
                    <a:pt x="0" y="243099"/>
                  </a:moveTo>
                  <a:cubicBezTo>
                    <a:pt x="0" y="108839"/>
                    <a:pt x="108839" y="0"/>
                    <a:pt x="243099" y="0"/>
                  </a:cubicBezTo>
                  <a:lnTo>
                    <a:pt x="2719557" y="0"/>
                  </a:lnTo>
                  <a:cubicBezTo>
                    <a:pt x="2853817" y="0"/>
                    <a:pt x="2962656" y="108839"/>
                    <a:pt x="2962656" y="243099"/>
                  </a:cubicBezTo>
                  <a:lnTo>
                    <a:pt x="2962656" y="1215463"/>
                  </a:lnTo>
                  <a:cubicBezTo>
                    <a:pt x="2962656" y="1349723"/>
                    <a:pt x="2853817" y="1458562"/>
                    <a:pt x="2719557" y="1458562"/>
                  </a:cubicBezTo>
                  <a:lnTo>
                    <a:pt x="243099" y="1458562"/>
                  </a:lnTo>
                  <a:cubicBezTo>
                    <a:pt x="108839" y="1458562"/>
                    <a:pt x="0" y="1349723"/>
                    <a:pt x="0" y="1215463"/>
                  </a:cubicBezTo>
                  <a:lnTo>
                    <a:pt x="0" y="24309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4071" tIns="122636" rIns="174071" bIns="122636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kern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Competências técnicas</a:t>
              </a:r>
            </a:p>
          </p:txBody>
        </p:sp>
        <p:sp>
          <p:nvSpPr>
            <p:cNvPr id="6" name="Forma livre 5"/>
            <p:cNvSpPr/>
            <p:nvPr/>
          </p:nvSpPr>
          <p:spPr>
            <a:xfrm>
              <a:off x="2431003" y="3307052"/>
              <a:ext cx="6316123" cy="1166850"/>
            </a:xfrm>
            <a:custGeom>
              <a:avLst/>
              <a:gdLst>
                <a:gd name="connsiteX0" fmla="*/ 194479 w 1166849"/>
                <a:gd name="connsiteY0" fmla="*/ 0 h 5266944"/>
                <a:gd name="connsiteX1" fmla="*/ 972370 w 1166849"/>
                <a:gd name="connsiteY1" fmla="*/ 0 h 5266944"/>
                <a:gd name="connsiteX2" fmla="*/ 1166849 w 1166849"/>
                <a:gd name="connsiteY2" fmla="*/ 194479 h 5266944"/>
                <a:gd name="connsiteX3" fmla="*/ 1166849 w 1166849"/>
                <a:gd name="connsiteY3" fmla="*/ 5266944 h 5266944"/>
                <a:gd name="connsiteX4" fmla="*/ 1166849 w 1166849"/>
                <a:gd name="connsiteY4" fmla="*/ 5266944 h 5266944"/>
                <a:gd name="connsiteX5" fmla="*/ 0 w 1166849"/>
                <a:gd name="connsiteY5" fmla="*/ 5266944 h 5266944"/>
                <a:gd name="connsiteX6" fmla="*/ 0 w 1166849"/>
                <a:gd name="connsiteY6" fmla="*/ 5266944 h 5266944"/>
                <a:gd name="connsiteX7" fmla="*/ 0 w 1166849"/>
                <a:gd name="connsiteY7" fmla="*/ 194479 h 5266944"/>
                <a:gd name="connsiteX8" fmla="*/ 194479 w 1166849"/>
                <a:gd name="connsiteY8" fmla="*/ 0 h 5266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6849" h="5266944">
                  <a:moveTo>
                    <a:pt x="1166849" y="877844"/>
                  </a:moveTo>
                  <a:lnTo>
                    <a:pt x="1166849" y="4389100"/>
                  </a:lnTo>
                  <a:cubicBezTo>
                    <a:pt x="1166849" y="4873919"/>
                    <a:pt x="1147559" y="5266942"/>
                    <a:pt x="1123764" y="5266942"/>
                  </a:cubicBezTo>
                  <a:lnTo>
                    <a:pt x="0" y="5266942"/>
                  </a:lnTo>
                  <a:lnTo>
                    <a:pt x="0" y="526694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123764" y="2"/>
                  </a:lnTo>
                  <a:cubicBezTo>
                    <a:pt x="1147559" y="2"/>
                    <a:pt x="1166849" y="393025"/>
                    <a:pt x="1166849" y="877844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  <a:alpha val="90000"/>
              </a:schemeClr>
            </a:solidFill>
          </p:spPr>
          <p:style>
            <a:ln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1" tIns="79821" rIns="102681" bIns="79822" numCol="1" spcCol="1270" anchor="ctr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kern="1200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Facilitam seu relacionamento com fornecedores e clientes;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kern="1200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Estão ligadas à forma de ser e de interagir; 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F</a:t>
              </a:r>
              <a:r>
                <a:rPr lang="pt-BR" sz="1600" kern="1200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azem parte de postura e do comportamento como empreendedor.</a:t>
              </a:r>
              <a:endParaRPr lang="pt-BR" sz="1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7" name="Forma livre 6"/>
            <p:cNvSpPr/>
            <p:nvPr/>
          </p:nvSpPr>
          <p:spPr>
            <a:xfrm>
              <a:off x="517525" y="3161195"/>
              <a:ext cx="1913479" cy="1458562"/>
            </a:xfrm>
            <a:custGeom>
              <a:avLst/>
              <a:gdLst>
                <a:gd name="connsiteX0" fmla="*/ 0 w 2962656"/>
                <a:gd name="connsiteY0" fmla="*/ 243099 h 1458562"/>
                <a:gd name="connsiteX1" fmla="*/ 243099 w 2962656"/>
                <a:gd name="connsiteY1" fmla="*/ 0 h 1458562"/>
                <a:gd name="connsiteX2" fmla="*/ 2719557 w 2962656"/>
                <a:gd name="connsiteY2" fmla="*/ 0 h 1458562"/>
                <a:gd name="connsiteX3" fmla="*/ 2962656 w 2962656"/>
                <a:gd name="connsiteY3" fmla="*/ 243099 h 1458562"/>
                <a:gd name="connsiteX4" fmla="*/ 2962656 w 2962656"/>
                <a:gd name="connsiteY4" fmla="*/ 1215463 h 1458562"/>
                <a:gd name="connsiteX5" fmla="*/ 2719557 w 2962656"/>
                <a:gd name="connsiteY5" fmla="*/ 1458562 h 1458562"/>
                <a:gd name="connsiteX6" fmla="*/ 243099 w 2962656"/>
                <a:gd name="connsiteY6" fmla="*/ 1458562 h 1458562"/>
                <a:gd name="connsiteX7" fmla="*/ 0 w 2962656"/>
                <a:gd name="connsiteY7" fmla="*/ 1215463 h 1458562"/>
                <a:gd name="connsiteX8" fmla="*/ 0 w 2962656"/>
                <a:gd name="connsiteY8" fmla="*/ 243099 h 145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62656" h="1458562">
                  <a:moveTo>
                    <a:pt x="0" y="243099"/>
                  </a:moveTo>
                  <a:cubicBezTo>
                    <a:pt x="0" y="108839"/>
                    <a:pt x="108839" y="0"/>
                    <a:pt x="243099" y="0"/>
                  </a:cubicBezTo>
                  <a:lnTo>
                    <a:pt x="2719557" y="0"/>
                  </a:lnTo>
                  <a:cubicBezTo>
                    <a:pt x="2853817" y="0"/>
                    <a:pt x="2962656" y="108839"/>
                    <a:pt x="2962656" y="243099"/>
                  </a:cubicBezTo>
                  <a:lnTo>
                    <a:pt x="2962656" y="1215463"/>
                  </a:lnTo>
                  <a:cubicBezTo>
                    <a:pt x="2962656" y="1349723"/>
                    <a:pt x="2853817" y="1458562"/>
                    <a:pt x="2719557" y="1458562"/>
                  </a:cubicBezTo>
                  <a:lnTo>
                    <a:pt x="243099" y="1458562"/>
                  </a:lnTo>
                  <a:cubicBezTo>
                    <a:pt x="108839" y="1458562"/>
                    <a:pt x="0" y="1349723"/>
                    <a:pt x="0" y="1215463"/>
                  </a:cubicBezTo>
                  <a:lnTo>
                    <a:pt x="0" y="243099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4071" tIns="122636" rIns="174071" bIns="122636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Competências comportamentais</a:t>
              </a:r>
            </a:p>
          </p:txBody>
        </p:sp>
        <p:sp>
          <p:nvSpPr>
            <p:cNvPr id="8" name="Forma livre 7"/>
            <p:cNvSpPr/>
            <p:nvPr/>
          </p:nvSpPr>
          <p:spPr>
            <a:xfrm>
              <a:off x="2431003" y="4692685"/>
              <a:ext cx="6316122" cy="1458562"/>
            </a:xfrm>
            <a:custGeom>
              <a:avLst/>
              <a:gdLst>
                <a:gd name="connsiteX0" fmla="*/ 194479 w 1166849"/>
                <a:gd name="connsiteY0" fmla="*/ 0 h 5266944"/>
                <a:gd name="connsiteX1" fmla="*/ 972370 w 1166849"/>
                <a:gd name="connsiteY1" fmla="*/ 0 h 5266944"/>
                <a:gd name="connsiteX2" fmla="*/ 1166849 w 1166849"/>
                <a:gd name="connsiteY2" fmla="*/ 194479 h 5266944"/>
                <a:gd name="connsiteX3" fmla="*/ 1166849 w 1166849"/>
                <a:gd name="connsiteY3" fmla="*/ 5266944 h 5266944"/>
                <a:gd name="connsiteX4" fmla="*/ 1166849 w 1166849"/>
                <a:gd name="connsiteY4" fmla="*/ 5266944 h 5266944"/>
                <a:gd name="connsiteX5" fmla="*/ 0 w 1166849"/>
                <a:gd name="connsiteY5" fmla="*/ 5266944 h 5266944"/>
                <a:gd name="connsiteX6" fmla="*/ 0 w 1166849"/>
                <a:gd name="connsiteY6" fmla="*/ 5266944 h 5266944"/>
                <a:gd name="connsiteX7" fmla="*/ 0 w 1166849"/>
                <a:gd name="connsiteY7" fmla="*/ 194479 h 5266944"/>
                <a:gd name="connsiteX8" fmla="*/ 194479 w 1166849"/>
                <a:gd name="connsiteY8" fmla="*/ 0 h 5266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6849" h="5266944">
                  <a:moveTo>
                    <a:pt x="1166849" y="877844"/>
                  </a:moveTo>
                  <a:lnTo>
                    <a:pt x="1166849" y="4389100"/>
                  </a:lnTo>
                  <a:cubicBezTo>
                    <a:pt x="1166849" y="4873919"/>
                    <a:pt x="1147559" y="5266942"/>
                    <a:pt x="1123764" y="5266942"/>
                  </a:cubicBezTo>
                  <a:lnTo>
                    <a:pt x="0" y="5266942"/>
                  </a:lnTo>
                  <a:lnTo>
                    <a:pt x="0" y="526694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123764" y="2"/>
                  </a:lnTo>
                  <a:cubicBezTo>
                    <a:pt x="1147559" y="2"/>
                    <a:pt x="1166849" y="393025"/>
                    <a:pt x="1166849" y="87784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90000"/>
              </a:schemeClr>
            </a:solidFill>
          </p:spPr>
          <p:style>
            <a:ln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1" tIns="79822" rIns="102681" bIns="79821" numCol="1" spcCol="1270" anchor="ctr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kern="1200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Referem-se à visão sobre o mercado e tendências e mudanças que impactam seu negócio. Tem a ver com o modo como se pensa sobre o negócio;</a:t>
              </a:r>
              <a:endParaRPr lang="pt-BR" sz="1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kern="1200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São elas que movem a empresa, são o motor e quanto mais aprofundamento nesta área, mais potência a empresa terá. 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kern="1200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Também são as competências mais desgastantes, requerem mais energia do empreendedor.</a:t>
              </a:r>
            </a:p>
          </p:txBody>
        </p:sp>
        <p:sp>
          <p:nvSpPr>
            <p:cNvPr id="9" name="Forma livre 8"/>
            <p:cNvSpPr/>
            <p:nvPr/>
          </p:nvSpPr>
          <p:spPr>
            <a:xfrm>
              <a:off x="517525" y="4692685"/>
              <a:ext cx="1913478" cy="1458562"/>
            </a:xfrm>
            <a:custGeom>
              <a:avLst/>
              <a:gdLst>
                <a:gd name="connsiteX0" fmla="*/ 0 w 2962656"/>
                <a:gd name="connsiteY0" fmla="*/ 243099 h 1458562"/>
                <a:gd name="connsiteX1" fmla="*/ 243099 w 2962656"/>
                <a:gd name="connsiteY1" fmla="*/ 0 h 1458562"/>
                <a:gd name="connsiteX2" fmla="*/ 2719557 w 2962656"/>
                <a:gd name="connsiteY2" fmla="*/ 0 h 1458562"/>
                <a:gd name="connsiteX3" fmla="*/ 2962656 w 2962656"/>
                <a:gd name="connsiteY3" fmla="*/ 243099 h 1458562"/>
                <a:gd name="connsiteX4" fmla="*/ 2962656 w 2962656"/>
                <a:gd name="connsiteY4" fmla="*/ 1215463 h 1458562"/>
                <a:gd name="connsiteX5" fmla="*/ 2719557 w 2962656"/>
                <a:gd name="connsiteY5" fmla="*/ 1458562 h 1458562"/>
                <a:gd name="connsiteX6" fmla="*/ 243099 w 2962656"/>
                <a:gd name="connsiteY6" fmla="*/ 1458562 h 1458562"/>
                <a:gd name="connsiteX7" fmla="*/ 0 w 2962656"/>
                <a:gd name="connsiteY7" fmla="*/ 1215463 h 1458562"/>
                <a:gd name="connsiteX8" fmla="*/ 0 w 2962656"/>
                <a:gd name="connsiteY8" fmla="*/ 243099 h 145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62656" h="1458562">
                  <a:moveTo>
                    <a:pt x="0" y="243099"/>
                  </a:moveTo>
                  <a:cubicBezTo>
                    <a:pt x="0" y="108839"/>
                    <a:pt x="108839" y="0"/>
                    <a:pt x="243099" y="0"/>
                  </a:cubicBezTo>
                  <a:lnTo>
                    <a:pt x="2719557" y="0"/>
                  </a:lnTo>
                  <a:cubicBezTo>
                    <a:pt x="2853817" y="0"/>
                    <a:pt x="2962656" y="108839"/>
                    <a:pt x="2962656" y="243099"/>
                  </a:cubicBezTo>
                  <a:lnTo>
                    <a:pt x="2962656" y="1215463"/>
                  </a:lnTo>
                  <a:cubicBezTo>
                    <a:pt x="2962656" y="1349723"/>
                    <a:pt x="2853817" y="1458562"/>
                    <a:pt x="2719557" y="1458562"/>
                  </a:cubicBezTo>
                  <a:lnTo>
                    <a:pt x="243099" y="1458562"/>
                  </a:lnTo>
                  <a:cubicBezTo>
                    <a:pt x="108839" y="1458562"/>
                    <a:pt x="0" y="1349723"/>
                    <a:pt x="0" y="1215463"/>
                  </a:cubicBezTo>
                  <a:lnTo>
                    <a:pt x="0" y="243099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4071" tIns="122636" rIns="174071" bIns="122636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kern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Competências estratégicas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4840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3023428" y="6296592"/>
            <a:ext cx="8947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Fruta</a:t>
            </a: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9762" y="1461232"/>
            <a:ext cx="3782130" cy="2534065"/>
          </a:xfrm>
          <a:prstGeom prst="rect">
            <a:avLst/>
          </a:prstGeom>
        </p:spPr>
      </p:pic>
      <p:pic>
        <p:nvPicPr>
          <p:cNvPr id="13" name="object 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69774" y="4388338"/>
            <a:ext cx="3602109" cy="1921126"/>
          </a:xfrm>
          <a:prstGeom prst="rect">
            <a:avLst/>
          </a:prstGeom>
        </p:spPr>
      </p:pic>
      <p:pic>
        <p:nvPicPr>
          <p:cNvPr id="14" name="object 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777671" y="4262964"/>
            <a:ext cx="3429000" cy="2124075"/>
          </a:xfrm>
          <a:prstGeom prst="rect">
            <a:avLst/>
          </a:prstGeom>
        </p:spPr>
      </p:pic>
      <p:pic>
        <p:nvPicPr>
          <p:cNvPr id="15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640213" y="1497341"/>
            <a:ext cx="3656340" cy="2304256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7430299" y="6377424"/>
            <a:ext cx="20761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Borboleta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7430299" y="3826020"/>
            <a:ext cx="20761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 humano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3023428" y="3995297"/>
            <a:ext cx="8947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Vendas</a:t>
            </a: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O QUE É </a:t>
            </a:r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MATURIDADE</a:t>
            </a: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?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856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GAP</a:t>
            </a: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 DE COMPETÊNCIAS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1215836" y="1636298"/>
            <a:ext cx="42705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Foco nas capacidades individuais requeridas para o sucesso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190691" y="1636298"/>
            <a:ext cx="46739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Foco nas tarefas ou nos componentes do cargo ou do ambiente de trabalho</a:t>
            </a:r>
          </a:p>
        </p:txBody>
      </p:sp>
      <p:sp>
        <p:nvSpPr>
          <p:cNvPr id="2" name="Retângulo 1"/>
          <p:cNvSpPr/>
          <p:nvPr/>
        </p:nvSpPr>
        <p:spPr>
          <a:xfrm>
            <a:off x="5617371" y="1636298"/>
            <a:ext cx="4219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sz="32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</a:p>
        </p:txBody>
      </p:sp>
      <p:sp>
        <p:nvSpPr>
          <p:cNvPr id="15" name="Elipse 14"/>
          <p:cNvSpPr/>
          <p:nvPr/>
        </p:nvSpPr>
        <p:spPr>
          <a:xfrm>
            <a:off x="3351119" y="3501008"/>
            <a:ext cx="2722378" cy="1512168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Competências disponíveis</a:t>
            </a:r>
          </a:p>
        </p:txBody>
      </p:sp>
      <p:sp>
        <p:nvSpPr>
          <p:cNvPr id="16" name="Elipse 15"/>
          <p:cNvSpPr/>
          <p:nvPr/>
        </p:nvSpPr>
        <p:spPr>
          <a:xfrm>
            <a:off x="5807169" y="3501008"/>
            <a:ext cx="2720474" cy="1512168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Competências requeridas</a:t>
            </a:r>
          </a:p>
        </p:txBody>
      </p:sp>
      <p:sp>
        <p:nvSpPr>
          <p:cNvPr id="17" name="Elipse 16"/>
          <p:cNvSpPr/>
          <p:nvPr/>
        </p:nvSpPr>
        <p:spPr>
          <a:xfrm>
            <a:off x="1752473" y="3969695"/>
            <a:ext cx="1991435" cy="6480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 pessoa</a:t>
            </a:r>
          </a:p>
        </p:txBody>
      </p:sp>
      <p:sp>
        <p:nvSpPr>
          <p:cNvPr id="18" name="Elipse 17"/>
          <p:cNvSpPr/>
          <p:nvPr/>
        </p:nvSpPr>
        <p:spPr>
          <a:xfrm>
            <a:off x="8305118" y="3933056"/>
            <a:ext cx="1991435" cy="6480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 trabalho</a:t>
            </a:r>
          </a:p>
        </p:txBody>
      </p:sp>
      <p:sp>
        <p:nvSpPr>
          <p:cNvPr id="19" name="Elipse 18"/>
          <p:cNvSpPr/>
          <p:nvPr/>
        </p:nvSpPr>
        <p:spPr>
          <a:xfrm>
            <a:off x="2867284" y="2889575"/>
            <a:ext cx="6173748" cy="6480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Competências e desempenho</a:t>
            </a:r>
          </a:p>
        </p:txBody>
      </p:sp>
      <p:cxnSp>
        <p:nvCxnSpPr>
          <p:cNvPr id="20" name="Conector de seta reta 19"/>
          <p:cNvCxnSpPr/>
          <p:nvPr/>
        </p:nvCxnSpPr>
        <p:spPr>
          <a:xfrm>
            <a:off x="5954159" y="4221723"/>
            <a:ext cx="0" cy="9721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Elipse 20"/>
          <p:cNvSpPr/>
          <p:nvPr/>
        </p:nvSpPr>
        <p:spPr>
          <a:xfrm>
            <a:off x="4525342" y="5337847"/>
            <a:ext cx="2857633" cy="6480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Gap de competências</a:t>
            </a:r>
          </a:p>
        </p:txBody>
      </p:sp>
    </p:spTree>
    <p:extLst>
      <p:ext uri="{BB962C8B-B14F-4D97-AF65-F5344CB8AC3E}">
        <p14:creationId xmlns:p14="http://schemas.microsoft.com/office/powerpoint/2010/main" val="1727845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COMPETÊNCIAS </a:t>
            </a:r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INDIVIDUAIS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69925" y="2037264"/>
            <a:ext cx="75210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Origem do termo → modelagem de competências (1973)</a:t>
            </a:r>
          </a:p>
          <a:p>
            <a:pPr algn="just"/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Criticou os testes tradicionais de inteligência e traços de personalidade porque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não conseguiam prever o desempenho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fora de contextos educacionais.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Alternativa proposta –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sistema de testagem baseado em “competências”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comportamentos que diferenciam aqueles com bom desempenho daqueles com desempenho inferior, com base em critérios específicos.</a:t>
            </a:r>
          </a:p>
        </p:txBody>
      </p:sp>
      <p:pic>
        <p:nvPicPr>
          <p:cNvPr id="11" name="Picture 2" descr="Resultado de imagem para David McClella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938" y="1772815"/>
            <a:ext cx="2320170" cy="290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9042294" y="4876581"/>
            <a:ext cx="228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David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MacCllelland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  <a:p>
            <a:pPr algn="ctr"/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ctr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Doutor em Psicologia Experimental. Professor –Harvard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University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718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CHA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212725" y="2272434"/>
            <a:ext cx="22734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2862665" y="2293830"/>
            <a:ext cx="18254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Habilidades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343829" y="2293830"/>
            <a:ext cx="1275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Atitudes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7921179" y="2226266"/>
            <a:ext cx="29898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2354333" y="2072379"/>
            <a:ext cx="5083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4688101" y="2093775"/>
            <a:ext cx="5083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7035516" y="2095624"/>
            <a:ext cx="5083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5" y="4578906"/>
            <a:ext cx="346762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 sobre um determinado assunto. </a:t>
            </a:r>
          </a:p>
          <a:p>
            <a:pPr algn="ctr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Know-how a respeito de algo que tenha valor para empresa e para ela mesma. </a:t>
            </a:r>
          </a:p>
          <a:p>
            <a:pPr algn="ctr"/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o saber. </a:t>
            </a:r>
          </a:p>
        </p:txBody>
      </p:sp>
      <p:cxnSp>
        <p:nvCxnSpPr>
          <p:cNvPr id="25" name="Conector em curva 24"/>
          <p:cNvCxnSpPr>
            <a:stCxn id="16" idx="2"/>
            <a:endCxn id="23" idx="0"/>
          </p:cNvCxnSpPr>
          <p:nvPr/>
        </p:nvCxnSpPr>
        <p:spPr>
          <a:xfrm rot="16200000" flipH="1">
            <a:off x="847210" y="3174780"/>
            <a:ext cx="1906362" cy="901890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4942267" y="4117241"/>
            <a:ext cx="34676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Habilidade para produzir resultados com o conhecimento que se possui. </a:t>
            </a:r>
          </a:p>
          <a:p>
            <a:pPr algn="ctr"/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o saber fazer. </a:t>
            </a:r>
          </a:p>
        </p:txBody>
      </p:sp>
      <p:cxnSp>
        <p:nvCxnSpPr>
          <p:cNvPr id="31" name="Conector em curva 30"/>
          <p:cNvCxnSpPr>
            <a:stCxn id="17" idx="2"/>
            <a:endCxn id="27" idx="1"/>
          </p:cNvCxnSpPr>
          <p:nvPr/>
        </p:nvCxnSpPr>
        <p:spPr>
          <a:xfrm rot="16200000" flipH="1">
            <a:off x="3347092" y="3122231"/>
            <a:ext cx="2023466" cy="1166884"/>
          </a:xfrm>
          <a:prstGeom prst="curvedConnector2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7188127" y="3138719"/>
            <a:ext cx="34676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Atitude assertiva e proativa. </a:t>
            </a:r>
          </a:p>
          <a:p>
            <a:pPr algn="ctr"/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o querer fazer.</a:t>
            </a:r>
          </a:p>
        </p:txBody>
      </p:sp>
      <p:cxnSp>
        <p:nvCxnSpPr>
          <p:cNvPr id="33" name="Conector em curva 32"/>
          <p:cNvCxnSpPr>
            <a:stCxn id="18" idx="2"/>
            <a:endCxn id="32" idx="1"/>
          </p:cNvCxnSpPr>
          <p:nvPr/>
        </p:nvCxnSpPr>
        <p:spPr>
          <a:xfrm rot="16200000" flipH="1">
            <a:off x="6200840" y="2474597"/>
            <a:ext cx="767945" cy="1206630"/>
          </a:xfrm>
          <a:prstGeom prst="curvedConnector2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378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CHA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839698" y="2011380"/>
            <a:ext cx="26129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4835552" y="2032776"/>
            <a:ext cx="2098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Habilidades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8887758" y="2050702"/>
            <a:ext cx="14658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Atitudes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3686327" y="1811325"/>
            <a:ext cx="5083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7470123" y="1848110"/>
            <a:ext cx="5083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839697" y="4122405"/>
            <a:ext cx="26129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Conhecimentos técnicos, escolaridade, cursos, especializações, treinamentos, etc.</a:t>
            </a:r>
            <a:endParaRPr lang="pt-BR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4893270" y="3320951"/>
            <a:ext cx="19089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o saber fazer 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8349300" y="3320951"/>
            <a:ext cx="25427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o querer fazer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1279286" y="3320951"/>
            <a:ext cx="1733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o saber 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1892025" y="2528421"/>
            <a:ext cx="508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4426675" y="4280279"/>
            <a:ext cx="29158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Experiência nos conhecimentos técnicos, ter colocado em prática o saber.</a:t>
            </a:r>
            <a:endParaRPr lang="pt-BR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593558" y="2583702"/>
            <a:ext cx="508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9366498" y="2576494"/>
            <a:ext cx="508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8017744" y="4226133"/>
            <a:ext cx="320583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 atitudes compatíveis para atingir eficácia em relação aos conhecimentos e habilidades adquiridas ou a ser adquirido</a:t>
            </a:r>
            <a:endParaRPr lang="pt-BR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9151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EXEMPLO</a:t>
            </a:r>
            <a:endParaRPr lang="pt-BR" sz="4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661342" y="1352550"/>
          <a:ext cx="10837230" cy="460667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612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2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2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2019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Conhecimentos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Habilidades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Atitudes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533"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Conceitos de estratégia empresarial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Relacionamento interpessoal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Postura contributiva x competitiva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533"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Conceitos de mercadologia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Capacidade de trabalhar</a:t>
                      </a:r>
                      <a:r>
                        <a:rPr lang="pt-BR" baseline="0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 em equipe</a:t>
                      </a:r>
                      <a:endParaRPr lang="pt-BR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Postura</a:t>
                      </a:r>
                      <a:r>
                        <a:rPr lang="pt-BR" baseline="0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 individual x coletiva</a:t>
                      </a:r>
                      <a:endParaRPr lang="pt-BR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533"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Conceitos</a:t>
                      </a:r>
                      <a:r>
                        <a:rPr lang="pt-BR" baseline="0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 de finanças</a:t>
                      </a:r>
                      <a:endParaRPr lang="pt-BR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Capacidade</a:t>
                      </a:r>
                      <a:r>
                        <a:rPr lang="pt-BR" baseline="0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 de processar informações</a:t>
                      </a:r>
                      <a:endParaRPr lang="pt-BR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Enfoque nos objetivos e resultados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533"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Conceitos de confiabilidade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Raciocínio</a:t>
                      </a:r>
                      <a:r>
                        <a:rPr lang="pt-BR" baseline="0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 lógico</a:t>
                      </a:r>
                      <a:endParaRPr lang="pt-BR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Postura de questionamento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533"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Conceitos de recursos humanos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Raciocínio</a:t>
                      </a:r>
                      <a:r>
                        <a:rPr lang="pt-BR" baseline="0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 matemático</a:t>
                      </a:r>
                      <a:endParaRPr lang="pt-BR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Flexibilidade e predisposição à mudança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983"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Conceitos de logística e produção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Capacidade de negociação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Enfoque na simplicidade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983">
                <a:tc>
                  <a:txBody>
                    <a:bodyPr/>
                    <a:lstStyle/>
                    <a:p>
                      <a:endParaRPr lang="pt-BR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pt-BR" dirty="0">
                        <a:latin typeface="Open Sans" panose="020B0604020202020204" charset="0"/>
                        <a:ea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Open Sans" panose="020B0604020202020204" charset="0"/>
                          <a:ea typeface="Open Sans" panose="020B0604020202020204" charset="0"/>
                          <a:cs typeface="Open Sans" panose="020B0604020202020204" charset="0"/>
                        </a:rPr>
                        <a:t>Enfoque na complexidade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Retângulo 10"/>
          <p:cNvSpPr/>
          <p:nvPr/>
        </p:nvSpPr>
        <p:spPr>
          <a:xfrm>
            <a:off x="517525" y="6031311"/>
            <a:ext cx="115220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Fonte: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Sauaia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A. C. A. (1995). 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Satisfação e aprendizagem em jogos de empresas - contribuições para a educação gerencial. 294p. Tese de Doutorado em Administração. São Paulo: Universidade de São Paulo. 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7"/>
              </a:rPr>
              <a:t>https://teses.usp.br/teses/disponiveis/12/12134/tde-23112005-193556/pt-br.php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0178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COMPETÊNCIAS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61342" y="1506413"/>
            <a:ext cx="108286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competências são reveladas quando as pessoas </a:t>
            </a:r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agem frente às situações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se deparam no trabalho;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Servem como </a:t>
            </a:r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elo de ligação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entre atributos individuais e a </a:t>
            </a:r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estratégia da organização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Assim, agregam valor, seja ele econômico ou social, a indivíduos e organizações, posto que contribuem para a consecução de objetivos organizacionais (</a:t>
            </a:r>
            <a:r>
              <a:rPr lang="pt-B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Prahalad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 </a:t>
            </a:r>
            <a:r>
              <a:rPr lang="pt-B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Hamel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1990).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1400715" y="4133619"/>
            <a:ext cx="19293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Conhecimentos</a:t>
            </a:r>
          </a:p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Habilidades</a:t>
            </a:r>
          </a:p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Atitudes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1400715" y="3620284"/>
            <a:ext cx="1929338" cy="33855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Insumos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4154911" y="4133618"/>
            <a:ext cx="19293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Comportamentos</a:t>
            </a:r>
          </a:p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Realizações</a:t>
            </a:r>
          </a:p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Resultados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4154911" y="3620283"/>
            <a:ext cx="1929338" cy="33855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Desempenho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7457669" y="3620284"/>
            <a:ext cx="19293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econômico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7615451" y="4671996"/>
            <a:ext cx="19293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social</a:t>
            </a:r>
          </a:p>
        </p:txBody>
      </p:sp>
      <p:sp>
        <p:nvSpPr>
          <p:cNvPr id="2" name="Seta para a direita 1"/>
          <p:cNvSpPr/>
          <p:nvPr/>
        </p:nvSpPr>
        <p:spPr>
          <a:xfrm>
            <a:off x="3330053" y="4291385"/>
            <a:ext cx="655093" cy="51546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" name="Conector de seta reta 3"/>
          <p:cNvCxnSpPr>
            <a:endCxn id="20" idx="1"/>
          </p:cNvCxnSpPr>
          <p:nvPr/>
        </p:nvCxnSpPr>
        <p:spPr>
          <a:xfrm flipV="1">
            <a:off x="6428096" y="3789561"/>
            <a:ext cx="1029573" cy="501824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>
            <a:off x="6428095" y="4477338"/>
            <a:ext cx="1187356" cy="32951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tângulo 31"/>
          <p:cNvSpPr/>
          <p:nvPr/>
        </p:nvSpPr>
        <p:spPr>
          <a:xfrm>
            <a:off x="517525" y="5521324"/>
            <a:ext cx="11522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Fontes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: 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Dutra, J. S. (2004). Competências: Conceitos e instrumentos para a gestão de pessoas na empresa moderna. São Paulo: Atlas.</a:t>
            </a:r>
            <a:endParaRPr lang="en-US" altLang="pt-BR" sz="12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>
              <a:spcBef>
                <a:spcPct val="0"/>
              </a:spcBef>
            </a:pP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Fleury, M. T. L., &amp; Fleury, A. (2001). Construindo o conceito de competência. Revista de administração contemporânea, 5, 183-196.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7"/>
              </a:rPr>
              <a:t>https://www.scielo.br/j/rac/a/C5TyphygpYbyWmdqKJCTMkN/?format=pdf&amp;lang=pt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fr-F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Prahalad, C. K. &amp; Hamel, G. (1990). The Core Competence of the Corporation. Harvard Business Review. </a:t>
            </a:r>
            <a:r>
              <a:rPr lang="fr-F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8"/>
              </a:rPr>
              <a:t>https://edisciplinas.usp.br/pluginfile.php/5245277/mod_folder/content/0/The%20core%20competente_Prahalad%20and%20Hamel%201990.pdf?forcedownload=1</a:t>
            </a:r>
            <a:r>
              <a:rPr lang="fr-F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9387007" y="4549117"/>
            <a:ext cx="2238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Fonte: Adaptado de Fleury &amp; Fleury (2001) e Dutra (2004)</a:t>
            </a:r>
            <a:endParaRPr lang="fr-FR" altLang="pt-BR" sz="12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50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MATRIZ DE </a:t>
            </a:r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COMPETÊNCIAS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0" name="Picture 2" descr="Resultado de imagem para competency matrix sta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103" y="1352550"/>
            <a:ext cx="6581470" cy="458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61341" y="2239958"/>
            <a:ext cx="396525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Utilizada para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estruturar, avaliar e visualizar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distribuição de habilidades ou competências em uma unidade ou empresa.</a:t>
            </a:r>
          </a:p>
        </p:txBody>
      </p:sp>
    </p:spTree>
    <p:extLst>
      <p:ext uri="{BB962C8B-B14F-4D97-AF65-F5344CB8AC3E}">
        <p14:creationId xmlns:p14="http://schemas.microsoft.com/office/powerpoint/2010/main" val="42433695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1" y="620850"/>
            <a:ext cx="10734539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POR QUE UTILIZAR UMA </a:t>
            </a:r>
            <a:r>
              <a:rPr lang="pt-BR" sz="32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MATRIZ DE COMPETÊNCIAS?</a:t>
            </a:r>
            <a:endParaRPr lang="pt-BR" sz="4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69925" y="2461644"/>
            <a:ext cx="72953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matriz possibilita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visualizar as competências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estão faltando ou estão mal distribuídas;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Auxilia na identificação de quais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treinamentos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são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necessários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Ajuda no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recrutamento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novas competências e no seu plano de sucessão;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 maior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distribuição de competências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aumenta a flexibilidade da organização.</a:t>
            </a:r>
          </a:p>
        </p:txBody>
      </p:sp>
      <p:pic>
        <p:nvPicPr>
          <p:cNvPr id="1026" name="Picture 2" descr="C:\Users\rodri\Downloads\Confirmed-amic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645" y="1665027"/>
            <a:ext cx="3820235" cy="382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7578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1" y="620850"/>
            <a:ext cx="10734539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MAPA DE</a:t>
            </a:r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 COMPETÊNCIAS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4100576" y="2151184"/>
            <a:ext cx="729530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sistema métrico é baseado em notas de 0 (zero) a 10:</a:t>
            </a:r>
          </a:p>
          <a:p>
            <a:pPr algn="just"/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Domínio avançado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quer dizer que você conhece bem e sabe usar a competência de forma ampla em seu negócio.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Domínio intermediário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significa que ainda existe como explorar mais a competência para tirar o máximo proveito dela.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Domínio básico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quer dizer que a utilização da competência ainda é tímida. Você tem que se utilizar mais dela para obter bons resultados.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448083"/>
            <a:ext cx="3106088" cy="508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182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42" y="525316"/>
            <a:ext cx="11311482" cy="827234"/>
          </a:xfrm>
        </p:spPr>
        <p:txBody>
          <a:bodyPr>
            <a:noAutofit/>
          </a:bodyPr>
          <a:lstStyle/>
          <a:p>
            <a:pPr algn="l"/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TAREFA DO DIA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69927" y="1718467"/>
            <a:ext cx="103523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 base </a:t>
            </a:r>
            <a:r>
              <a:rPr lang="pt-BR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organização escolhida,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cada grupo deve exemplificar:</a:t>
            </a:r>
          </a:p>
          <a:p>
            <a:pPr algn="just"/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competências organizacionais essenciais para a sobrevivência a longo prazo da organização;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competências individuais essenciais para os colaboradores da organização executarem suas atividades.</a:t>
            </a:r>
          </a:p>
          <a:p>
            <a:pPr algn="just"/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atividade deve ser postada no </a:t>
            </a:r>
            <a:r>
              <a:rPr lang="pt-B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Moodle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033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42" y="525316"/>
            <a:ext cx="9364974" cy="827234"/>
          </a:xfrm>
        </p:spPr>
        <p:txBody>
          <a:bodyPr>
            <a:noAutofit/>
          </a:bodyPr>
          <a:lstStyle/>
          <a:p>
            <a:pPr algn="l"/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O QUE É </a:t>
            </a:r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MATURIDADE</a:t>
            </a: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?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5" y="1645251"/>
            <a:ext cx="1098104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estado, condição (de estrutura, forma, função ou organismo) num  estágio adulto; condição de plenitude em arte, saber ou habilidade  adquirida.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termo último de desenvolvimento.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período da vida compreendido entre a juventude e a velhice.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experiência ou ponderação própria da idade madura.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botânica: estado ou qualidade de maduro.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geologia: o segundo dos três principais estágios num ciclo de erosão ou  numa outra mudança geológica.</a:t>
            </a:r>
          </a:p>
        </p:txBody>
      </p:sp>
    </p:spTree>
    <p:extLst>
      <p:ext uri="{BB962C8B-B14F-4D97-AF65-F5344CB8AC3E}">
        <p14:creationId xmlns:p14="http://schemas.microsoft.com/office/powerpoint/2010/main" val="2718418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object 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41989" y="4677493"/>
            <a:ext cx="3611627" cy="2093615"/>
          </a:xfrm>
          <a:prstGeom prst="rect">
            <a:avLst/>
          </a:prstGeom>
        </p:spPr>
      </p:pic>
      <p:pic>
        <p:nvPicPr>
          <p:cNvPr id="21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63173" y="1404779"/>
            <a:ext cx="2347585" cy="2678490"/>
          </a:xfrm>
          <a:prstGeom prst="rect">
            <a:avLst/>
          </a:prstGeom>
        </p:spPr>
      </p:pic>
      <p:pic>
        <p:nvPicPr>
          <p:cNvPr id="2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10351" y="2566536"/>
            <a:ext cx="2650063" cy="1766708"/>
          </a:xfrm>
          <a:prstGeom prst="rect">
            <a:avLst/>
          </a:prstGeom>
        </p:spPr>
      </p:pic>
      <p:pic>
        <p:nvPicPr>
          <p:cNvPr id="23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7525" y="4333244"/>
            <a:ext cx="3510060" cy="2252768"/>
          </a:xfrm>
          <a:prstGeom prst="rect">
            <a:avLst/>
          </a:prstGeom>
        </p:spPr>
      </p:pic>
      <p:pic>
        <p:nvPicPr>
          <p:cNvPr id="27" name="object 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367047" y="1510815"/>
            <a:ext cx="3828549" cy="2763339"/>
          </a:xfrm>
          <a:prstGeom prst="rect">
            <a:avLst/>
          </a:prstGeom>
        </p:spPr>
      </p:pic>
      <p:sp>
        <p:nvSpPr>
          <p:cNvPr id="31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O QUE É </a:t>
            </a:r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MATURIDADE</a:t>
            </a: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?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641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42" y="525316"/>
            <a:ext cx="9364974" cy="827234"/>
          </a:xfrm>
        </p:spPr>
        <p:txBody>
          <a:bodyPr>
            <a:noAutofit/>
          </a:bodyPr>
          <a:lstStyle/>
          <a:p>
            <a:pPr algn="l"/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MATURIDADE </a:t>
            </a: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ORGANIZAZIONAL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5" y="1645251"/>
            <a:ext cx="1098104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Maturidade significa um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ideal de funcionamento desejável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se possa  implementar na organização;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Surgiu com o 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Total </a:t>
            </a:r>
            <a:r>
              <a:rPr lang="pt-BR" sz="20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Quality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Management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(TQM) ou Melhoria da Qualidade Total;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conceitos de níveis de maturidade foram propostos por Crosby (1979) no  denominado “Aferidor de Maturidade da Gerência de Qualidade” – apontava 5  estágios conforme as práticas organizacionais;</a:t>
            </a:r>
          </a:p>
        </p:txBody>
      </p:sp>
      <p:grpSp>
        <p:nvGrpSpPr>
          <p:cNvPr id="9" name="object 7"/>
          <p:cNvGrpSpPr/>
          <p:nvPr/>
        </p:nvGrpSpPr>
        <p:grpSpPr>
          <a:xfrm>
            <a:off x="693198" y="4062123"/>
            <a:ext cx="1925981" cy="403225"/>
            <a:chOff x="898132" y="3895423"/>
            <a:chExt cx="1385570" cy="403225"/>
          </a:xfrm>
        </p:grpSpPr>
        <p:sp>
          <p:nvSpPr>
            <p:cNvPr id="10" name="object 8"/>
            <p:cNvSpPr/>
            <p:nvPr/>
          </p:nvSpPr>
          <p:spPr>
            <a:xfrm>
              <a:off x="898132" y="3895423"/>
              <a:ext cx="1385570" cy="403225"/>
            </a:xfrm>
            <a:custGeom>
              <a:avLst/>
              <a:gdLst/>
              <a:ahLst/>
              <a:cxnLst/>
              <a:rect l="l" t="t" r="r" b="b"/>
              <a:pathLst>
                <a:path w="1385570" h="403225">
                  <a:moveTo>
                    <a:pt x="1385210" y="0"/>
                  </a:moveTo>
                  <a:lnTo>
                    <a:pt x="0" y="0"/>
                  </a:lnTo>
                  <a:lnTo>
                    <a:pt x="0" y="403199"/>
                  </a:lnTo>
                  <a:lnTo>
                    <a:pt x="1385210" y="403199"/>
                  </a:lnTo>
                  <a:lnTo>
                    <a:pt x="1385210" y="0"/>
                  </a:lnTo>
                  <a:close/>
                </a:path>
              </a:pathLst>
            </a:custGeom>
            <a:solidFill>
              <a:srgbClr val="9BBB59"/>
            </a:solidFill>
          </p:spPr>
          <p:txBody>
            <a:bodyPr wrap="square" lIns="0" tIns="0" rIns="0" bIns="0" rtlCol="0"/>
            <a:lstStyle/>
            <a:p>
              <a:endParaRPr sz="16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11" name="object 9"/>
            <p:cNvSpPr/>
            <p:nvPr/>
          </p:nvSpPr>
          <p:spPr>
            <a:xfrm>
              <a:off x="898132" y="3895423"/>
              <a:ext cx="1385570" cy="403225"/>
            </a:xfrm>
            <a:custGeom>
              <a:avLst/>
              <a:gdLst/>
              <a:ahLst/>
              <a:cxnLst/>
              <a:rect l="l" t="t" r="r" b="b"/>
              <a:pathLst>
                <a:path w="1385570" h="403225">
                  <a:moveTo>
                    <a:pt x="0" y="0"/>
                  </a:moveTo>
                  <a:lnTo>
                    <a:pt x="1385211" y="0"/>
                  </a:lnTo>
                  <a:lnTo>
                    <a:pt x="1385211" y="403200"/>
                  </a:lnTo>
                  <a:lnTo>
                    <a:pt x="0" y="4032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9BBB59"/>
              </a:solidFill>
            </a:ln>
          </p:spPr>
          <p:txBody>
            <a:bodyPr wrap="square" lIns="0" tIns="0" rIns="0" bIns="0" rtlCol="0"/>
            <a:lstStyle/>
            <a:p>
              <a:endParaRPr sz="16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</p:grpSp>
      <p:sp>
        <p:nvSpPr>
          <p:cNvPr id="13" name="object 11"/>
          <p:cNvSpPr txBox="1"/>
          <p:nvPr/>
        </p:nvSpPr>
        <p:spPr>
          <a:xfrm>
            <a:off x="680499" y="4049423"/>
            <a:ext cx="1961288" cy="337913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Estágio</a:t>
            </a:r>
            <a:r>
              <a:rPr sz="1600" b="1" spc="-45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1</a:t>
            </a:r>
            <a:endParaRPr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680499" y="4478024"/>
            <a:ext cx="1961288" cy="283411"/>
          </a:xfrm>
          <a:prstGeom prst="rect">
            <a:avLst/>
          </a:prstGeom>
          <a:solidFill>
            <a:srgbClr val="DEE7D1">
              <a:alpha val="90199"/>
            </a:srgbClr>
          </a:solidFill>
        </p:spPr>
        <p:txBody>
          <a:bodyPr vert="horz" wrap="square" lIns="0" tIns="3683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201930" algn="l"/>
              </a:tabLst>
            </a:pPr>
            <a:r>
              <a:rPr sz="16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Incerteza</a:t>
            </a:r>
            <a:endParaRPr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15" name="object 13"/>
          <p:cNvGrpSpPr/>
          <p:nvPr/>
        </p:nvGrpSpPr>
        <p:grpSpPr>
          <a:xfrm>
            <a:off x="2977449" y="4062123"/>
            <a:ext cx="1948588" cy="403225"/>
            <a:chOff x="2477273" y="3895423"/>
            <a:chExt cx="1385570" cy="403225"/>
          </a:xfrm>
        </p:grpSpPr>
        <p:sp>
          <p:nvSpPr>
            <p:cNvPr id="16" name="object 14"/>
            <p:cNvSpPr/>
            <p:nvPr/>
          </p:nvSpPr>
          <p:spPr>
            <a:xfrm>
              <a:off x="2477273" y="3895423"/>
              <a:ext cx="1385570" cy="403225"/>
            </a:xfrm>
            <a:custGeom>
              <a:avLst/>
              <a:gdLst/>
              <a:ahLst/>
              <a:cxnLst/>
              <a:rect l="l" t="t" r="r" b="b"/>
              <a:pathLst>
                <a:path w="1385570" h="403225">
                  <a:moveTo>
                    <a:pt x="1385210" y="0"/>
                  </a:moveTo>
                  <a:lnTo>
                    <a:pt x="0" y="0"/>
                  </a:lnTo>
                  <a:lnTo>
                    <a:pt x="0" y="403199"/>
                  </a:lnTo>
                  <a:lnTo>
                    <a:pt x="1385210" y="403199"/>
                  </a:lnTo>
                  <a:lnTo>
                    <a:pt x="1385210" y="0"/>
                  </a:lnTo>
                  <a:close/>
                </a:path>
              </a:pathLst>
            </a:custGeom>
            <a:solidFill>
              <a:srgbClr val="5CB565"/>
            </a:solidFill>
          </p:spPr>
          <p:txBody>
            <a:bodyPr wrap="square" lIns="0" tIns="0" rIns="0" bIns="0" rtlCol="0"/>
            <a:lstStyle/>
            <a:p>
              <a:endParaRPr sz="16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17" name="object 15"/>
            <p:cNvSpPr/>
            <p:nvPr/>
          </p:nvSpPr>
          <p:spPr>
            <a:xfrm>
              <a:off x="2477273" y="3895423"/>
              <a:ext cx="1385570" cy="403225"/>
            </a:xfrm>
            <a:custGeom>
              <a:avLst/>
              <a:gdLst/>
              <a:ahLst/>
              <a:cxnLst/>
              <a:rect l="l" t="t" r="r" b="b"/>
              <a:pathLst>
                <a:path w="1385570" h="403225">
                  <a:moveTo>
                    <a:pt x="0" y="0"/>
                  </a:moveTo>
                  <a:lnTo>
                    <a:pt x="1385211" y="0"/>
                  </a:lnTo>
                  <a:lnTo>
                    <a:pt x="1385211" y="403200"/>
                  </a:lnTo>
                  <a:lnTo>
                    <a:pt x="0" y="4032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5CB565"/>
              </a:solidFill>
            </a:ln>
          </p:spPr>
          <p:txBody>
            <a:bodyPr wrap="square" lIns="0" tIns="0" rIns="0" bIns="0" rtlCol="0"/>
            <a:lstStyle/>
            <a:p>
              <a:endParaRPr sz="16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</p:grpSp>
      <p:sp>
        <p:nvSpPr>
          <p:cNvPr id="20" name="object 17"/>
          <p:cNvSpPr txBox="1"/>
          <p:nvPr/>
        </p:nvSpPr>
        <p:spPr>
          <a:xfrm>
            <a:off x="2964748" y="4049423"/>
            <a:ext cx="1984309" cy="337913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Estágio</a:t>
            </a:r>
            <a:r>
              <a:rPr sz="1600" b="1" spc="-45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2</a:t>
            </a:r>
            <a:endParaRPr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21" name="object 18"/>
          <p:cNvSpPr txBox="1"/>
          <p:nvPr/>
        </p:nvSpPr>
        <p:spPr>
          <a:xfrm>
            <a:off x="2964748" y="4478024"/>
            <a:ext cx="1984309" cy="283411"/>
          </a:xfrm>
          <a:prstGeom prst="rect">
            <a:avLst/>
          </a:prstGeom>
          <a:solidFill>
            <a:srgbClr val="D2E5D5">
              <a:alpha val="90199"/>
            </a:srgbClr>
          </a:solidFill>
        </p:spPr>
        <p:txBody>
          <a:bodyPr vert="horz" wrap="square" lIns="0" tIns="3683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201930" algn="l"/>
              </a:tabLst>
            </a:pPr>
            <a:r>
              <a:rPr sz="1600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Despertar</a:t>
            </a:r>
            <a:endParaRPr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22" name="object 19"/>
          <p:cNvGrpSpPr/>
          <p:nvPr/>
        </p:nvGrpSpPr>
        <p:grpSpPr>
          <a:xfrm>
            <a:off x="5266541" y="4074799"/>
            <a:ext cx="1913511" cy="403225"/>
            <a:chOff x="4056415" y="3895423"/>
            <a:chExt cx="1385570" cy="403225"/>
          </a:xfrm>
        </p:grpSpPr>
        <p:sp>
          <p:nvSpPr>
            <p:cNvPr id="23" name="object 20"/>
            <p:cNvSpPr/>
            <p:nvPr/>
          </p:nvSpPr>
          <p:spPr>
            <a:xfrm>
              <a:off x="4056415" y="3895423"/>
              <a:ext cx="1385570" cy="403225"/>
            </a:xfrm>
            <a:custGeom>
              <a:avLst/>
              <a:gdLst/>
              <a:ahLst/>
              <a:cxnLst/>
              <a:rect l="l" t="t" r="r" b="b"/>
              <a:pathLst>
                <a:path w="1385570" h="403225">
                  <a:moveTo>
                    <a:pt x="1385210" y="0"/>
                  </a:moveTo>
                  <a:lnTo>
                    <a:pt x="0" y="0"/>
                  </a:lnTo>
                  <a:lnTo>
                    <a:pt x="0" y="403199"/>
                  </a:lnTo>
                  <a:lnTo>
                    <a:pt x="1385210" y="403199"/>
                  </a:lnTo>
                  <a:lnTo>
                    <a:pt x="1385210" y="0"/>
                  </a:lnTo>
                  <a:close/>
                </a:path>
              </a:pathLst>
            </a:custGeom>
            <a:solidFill>
              <a:srgbClr val="5EAFA6"/>
            </a:solidFill>
          </p:spPr>
          <p:txBody>
            <a:bodyPr wrap="square" lIns="0" tIns="0" rIns="0" bIns="0" rtlCol="0"/>
            <a:lstStyle/>
            <a:p>
              <a:endParaRPr sz="16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25" name="object 21"/>
            <p:cNvSpPr/>
            <p:nvPr/>
          </p:nvSpPr>
          <p:spPr>
            <a:xfrm>
              <a:off x="4056415" y="3895423"/>
              <a:ext cx="1385570" cy="403225"/>
            </a:xfrm>
            <a:custGeom>
              <a:avLst/>
              <a:gdLst/>
              <a:ahLst/>
              <a:cxnLst/>
              <a:rect l="l" t="t" r="r" b="b"/>
              <a:pathLst>
                <a:path w="1385570" h="403225">
                  <a:moveTo>
                    <a:pt x="0" y="0"/>
                  </a:moveTo>
                  <a:lnTo>
                    <a:pt x="1385211" y="0"/>
                  </a:lnTo>
                  <a:lnTo>
                    <a:pt x="1385211" y="403200"/>
                  </a:lnTo>
                  <a:lnTo>
                    <a:pt x="0" y="4032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5EAFA6"/>
              </a:solidFill>
            </a:ln>
          </p:spPr>
          <p:txBody>
            <a:bodyPr wrap="square" lIns="0" tIns="0" rIns="0" bIns="0" rtlCol="0"/>
            <a:lstStyle/>
            <a:p>
              <a:endParaRPr sz="16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</p:grpSp>
      <p:sp>
        <p:nvSpPr>
          <p:cNvPr id="31" name="object 23"/>
          <p:cNvSpPr txBox="1"/>
          <p:nvPr/>
        </p:nvSpPr>
        <p:spPr>
          <a:xfrm>
            <a:off x="5253842" y="4062099"/>
            <a:ext cx="1931050" cy="337913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Estágio</a:t>
            </a:r>
            <a:r>
              <a:rPr sz="1600" b="1" spc="-45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3</a:t>
            </a:r>
            <a:endParaRPr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32" name="object 24"/>
          <p:cNvSpPr txBox="1"/>
          <p:nvPr/>
        </p:nvSpPr>
        <p:spPr>
          <a:xfrm>
            <a:off x="5253841" y="4490700"/>
            <a:ext cx="1926211" cy="283411"/>
          </a:xfrm>
          <a:prstGeom prst="rect">
            <a:avLst/>
          </a:prstGeom>
          <a:solidFill>
            <a:srgbClr val="D2E4E2">
              <a:alpha val="90199"/>
            </a:srgbClr>
          </a:solidFill>
        </p:spPr>
        <p:txBody>
          <a:bodyPr vert="horz" wrap="square" lIns="0" tIns="3683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201930" algn="l"/>
              </a:tabLst>
            </a:pPr>
            <a:r>
              <a:rPr sz="16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Esclarecimento</a:t>
            </a:r>
            <a:endParaRPr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33" name="object 25"/>
          <p:cNvGrpSpPr/>
          <p:nvPr/>
        </p:nvGrpSpPr>
        <p:grpSpPr>
          <a:xfrm>
            <a:off x="7523800" y="4074798"/>
            <a:ext cx="1925981" cy="403225"/>
            <a:chOff x="5635556" y="3895423"/>
            <a:chExt cx="1385570" cy="403225"/>
          </a:xfrm>
        </p:grpSpPr>
        <p:sp>
          <p:nvSpPr>
            <p:cNvPr id="34" name="object 26"/>
            <p:cNvSpPr/>
            <p:nvPr/>
          </p:nvSpPr>
          <p:spPr>
            <a:xfrm>
              <a:off x="5635556" y="3895423"/>
              <a:ext cx="1385570" cy="403225"/>
            </a:xfrm>
            <a:custGeom>
              <a:avLst/>
              <a:gdLst/>
              <a:ahLst/>
              <a:cxnLst/>
              <a:rect l="l" t="t" r="r" b="b"/>
              <a:pathLst>
                <a:path w="1385570" h="403225">
                  <a:moveTo>
                    <a:pt x="1385210" y="0"/>
                  </a:moveTo>
                  <a:lnTo>
                    <a:pt x="0" y="0"/>
                  </a:lnTo>
                  <a:lnTo>
                    <a:pt x="0" y="403199"/>
                  </a:lnTo>
                  <a:lnTo>
                    <a:pt x="1385210" y="403199"/>
                  </a:lnTo>
                  <a:lnTo>
                    <a:pt x="1385210" y="0"/>
                  </a:lnTo>
                  <a:close/>
                </a:path>
              </a:pathLst>
            </a:custGeom>
            <a:solidFill>
              <a:srgbClr val="6179A8"/>
            </a:solidFill>
          </p:spPr>
          <p:txBody>
            <a:bodyPr wrap="square" lIns="0" tIns="0" rIns="0" bIns="0" rtlCol="0"/>
            <a:lstStyle/>
            <a:p>
              <a:endParaRPr sz="16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35" name="object 27"/>
            <p:cNvSpPr/>
            <p:nvPr/>
          </p:nvSpPr>
          <p:spPr>
            <a:xfrm>
              <a:off x="5635556" y="3895423"/>
              <a:ext cx="1385570" cy="403225"/>
            </a:xfrm>
            <a:custGeom>
              <a:avLst/>
              <a:gdLst/>
              <a:ahLst/>
              <a:cxnLst/>
              <a:rect l="l" t="t" r="r" b="b"/>
              <a:pathLst>
                <a:path w="1385570" h="403225">
                  <a:moveTo>
                    <a:pt x="0" y="0"/>
                  </a:moveTo>
                  <a:lnTo>
                    <a:pt x="1385211" y="0"/>
                  </a:lnTo>
                  <a:lnTo>
                    <a:pt x="1385211" y="403200"/>
                  </a:lnTo>
                  <a:lnTo>
                    <a:pt x="0" y="4032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6179A8"/>
              </a:solidFill>
            </a:ln>
          </p:spPr>
          <p:txBody>
            <a:bodyPr wrap="square" lIns="0" tIns="0" rIns="0" bIns="0" rtlCol="0"/>
            <a:lstStyle/>
            <a:p>
              <a:endParaRPr sz="16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</p:grpSp>
      <p:sp>
        <p:nvSpPr>
          <p:cNvPr id="37" name="object 29"/>
          <p:cNvSpPr txBox="1"/>
          <p:nvPr/>
        </p:nvSpPr>
        <p:spPr>
          <a:xfrm>
            <a:off x="7511101" y="4062098"/>
            <a:ext cx="1961288" cy="337913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Estágio</a:t>
            </a:r>
            <a:r>
              <a:rPr sz="1600" b="1" spc="-45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4</a:t>
            </a:r>
            <a:endParaRPr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38" name="object 30"/>
          <p:cNvSpPr txBox="1"/>
          <p:nvPr/>
        </p:nvSpPr>
        <p:spPr>
          <a:xfrm>
            <a:off x="7511101" y="4490699"/>
            <a:ext cx="1961288" cy="283411"/>
          </a:xfrm>
          <a:prstGeom prst="rect">
            <a:avLst/>
          </a:prstGeom>
          <a:solidFill>
            <a:srgbClr val="D2D8E2">
              <a:alpha val="90199"/>
            </a:srgbClr>
          </a:solidFill>
        </p:spPr>
        <p:txBody>
          <a:bodyPr vert="horz" wrap="square" lIns="0" tIns="3683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201930" algn="l"/>
              </a:tabLst>
            </a:pPr>
            <a:r>
              <a:rPr sz="1600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Sabedoria</a:t>
            </a:r>
            <a:endParaRPr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39" name="object 31"/>
          <p:cNvGrpSpPr/>
          <p:nvPr/>
        </p:nvGrpSpPr>
        <p:grpSpPr>
          <a:xfrm>
            <a:off x="9778928" y="4074799"/>
            <a:ext cx="1903781" cy="403225"/>
            <a:chOff x="7214697" y="3895423"/>
            <a:chExt cx="1385570" cy="403225"/>
          </a:xfrm>
        </p:grpSpPr>
        <p:sp>
          <p:nvSpPr>
            <p:cNvPr id="40" name="object 32"/>
            <p:cNvSpPr/>
            <p:nvPr/>
          </p:nvSpPr>
          <p:spPr>
            <a:xfrm>
              <a:off x="7214697" y="3895423"/>
              <a:ext cx="1385570" cy="403225"/>
            </a:xfrm>
            <a:custGeom>
              <a:avLst/>
              <a:gdLst/>
              <a:ahLst/>
              <a:cxnLst/>
              <a:rect l="l" t="t" r="r" b="b"/>
              <a:pathLst>
                <a:path w="1385570" h="403225">
                  <a:moveTo>
                    <a:pt x="1385210" y="0"/>
                  </a:moveTo>
                  <a:lnTo>
                    <a:pt x="0" y="0"/>
                  </a:lnTo>
                  <a:lnTo>
                    <a:pt x="0" y="403199"/>
                  </a:lnTo>
                  <a:lnTo>
                    <a:pt x="1385210" y="403199"/>
                  </a:lnTo>
                  <a:lnTo>
                    <a:pt x="1385210" y="0"/>
                  </a:lnTo>
                  <a:close/>
                </a:path>
              </a:pathLst>
            </a:custGeom>
            <a:solidFill>
              <a:srgbClr val="8064A2"/>
            </a:solidFill>
          </p:spPr>
          <p:txBody>
            <a:bodyPr wrap="square" lIns="0" tIns="0" rIns="0" bIns="0" rtlCol="0"/>
            <a:lstStyle/>
            <a:p>
              <a:endParaRPr sz="16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41" name="object 33"/>
            <p:cNvSpPr/>
            <p:nvPr/>
          </p:nvSpPr>
          <p:spPr>
            <a:xfrm>
              <a:off x="7214697" y="3895423"/>
              <a:ext cx="1385570" cy="403225"/>
            </a:xfrm>
            <a:custGeom>
              <a:avLst/>
              <a:gdLst/>
              <a:ahLst/>
              <a:cxnLst/>
              <a:rect l="l" t="t" r="r" b="b"/>
              <a:pathLst>
                <a:path w="1385570" h="403225">
                  <a:moveTo>
                    <a:pt x="0" y="0"/>
                  </a:moveTo>
                  <a:lnTo>
                    <a:pt x="1385211" y="0"/>
                  </a:lnTo>
                  <a:lnTo>
                    <a:pt x="1385211" y="403200"/>
                  </a:lnTo>
                  <a:lnTo>
                    <a:pt x="0" y="4032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8064A2"/>
              </a:solidFill>
            </a:ln>
          </p:spPr>
          <p:txBody>
            <a:bodyPr wrap="square" lIns="0" tIns="0" rIns="0" bIns="0" rtlCol="0"/>
            <a:lstStyle/>
            <a:p>
              <a:endParaRPr sz="160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</p:grpSp>
      <p:sp>
        <p:nvSpPr>
          <p:cNvPr id="43" name="object 35"/>
          <p:cNvSpPr txBox="1"/>
          <p:nvPr/>
        </p:nvSpPr>
        <p:spPr>
          <a:xfrm>
            <a:off x="9757071" y="4062099"/>
            <a:ext cx="1938681" cy="337913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Estágio</a:t>
            </a:r>
            <a:r>
              <a:rPr sz="1600" b="1" spc="-45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5</a:t>
            </a:r>
            <a:endParaRPr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44" name="object 36"/>
          <p:cNvSpPr txBox="1"/>
          <p:nvPr/>
        </p:nvSpPr>
        <p:spPr>
          <a:xfrm>
            <a:off x="9757071" y="4490700"/>
            <a:ext cx="1938681" cy="283411"/>
          </a:xfrm>
          <a:prstGeom prst="rect">
            <a:avLst/>
          </a:prstGeom>
          <a:solidFill>
            <a:srgbClr val="D8D3E0">
              <a:alpha val="90199"/>
            </a:srgbClr>
          </a:solidFill>
        </p:spPr>
        <p:txBody>
          <a:bodyPr vert="horz" wrap="square" lIns="0" tIns="3683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201930" algn="l"/>
              </a:tabLst>
            </a:pPr>
            <a:r>
              <a:rPr sz="16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Certeza</a:t>
            </a:r>
            <a:endParaRPr sz="16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564D802-7F14-8A87-01C1-42EC3FC4AAC1}"/>
              </a:ext>
            </a:extLst>
          </p:cNvPr>
          <p:cNvSpPr txBox="1"/>
          <p:nvPr/>
        </p:nvSpPr>
        <p:spPr>
          <a:xfrm>
            <a:off x="661342" y="1054203"/>
            <a:ext cx="7600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Métodos para Avaliação de Maturidade em Gestão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61342" y="5170728"/>
            <a:ext cx="109810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Categorias de medida: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Compreensão e atitude da gerência, Status da Qualidade na Empresa, Resolução de Problemas, Medidas de Melhoria da Qualidade, Sumário das responsabilidades da  companhia na área da Qualidade.</a:t>
            </a:r>
          </a:p>
        </p:txBody>
      </p:sp>
    </p:spTree>
    <p:extLst>
      <p:ext uri="{BB962C8B-B14F-4D97-AF65-F5344CB8AC3E}">
        <p14:creationId xmlns:p14="http://schemas.microsoft.com/office/powerpoint/2010/main" val="4071877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42" y="525316"/>
            <a:ext cx="9364974" cy="827234"/>
          </a:xfrm>
        </p:spPr>
        <p:txBody>
          <a:bodyPr>
            <a:noAutofit/>
          </a:bodyPr>
          <a:lstStyle/>
          <a:p>
            <a:pPr algn="l"/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MATURIDADE </a:t>
            </a: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ORGANIZAZIONAL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5" y="1645251"/>
            <a:ext cx="10981048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1986, estes níveis foram adaptados pelo SEI – Software </a:t>
            </a:r>
            <a:r>
              <a:rPr lang="pt-B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Engineering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Institute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na 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Carnegie </a:t>
            </a:r>
            <a:r>
              <a:rPr lang="pt-BR" sz="20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Mellon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0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University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para criar o 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CMM (</a:t>
            </a:r>
            <a:r>
              <a:rPr lang="pt-BR" sz="20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Capability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0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Maturity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0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 utilizado para avaliar o processo de desenvolvimento de software.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Depois o conceito surgiu em outras áreas de conhecimento.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564D802-7F14-8A87-01C1-42EC3FC4AAC1}"/>
              </a:ext>
            </a:extLst>
          </p:cNvPr>
          <p:cNvSpPr txBox="1"/>
          <p:nvPr/>
        </p:nvSpPr>
        <p:spPr>
          <a:xfrm>
            <a:off x="661342" y="1054203"/>
            <a:ext cx="7600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Métodos para Avaliação de Maturidade em Gestão</a:t>
            </a:r>
          </a:p>
        </p:txBody>
      </p:sp>
      <p:sp>
        <p:nvSpPr>
          <p:cNvPr id="36" name="object 7"/>
          <p:cNvSpPr txBox="1"/>
          <p:nvPr/>
        </p:nvSpPr>
        <p:spPr>
          <a:xfrm>
            <a:off x="683047" y="4077072"/>
            <a:ext cx="10815526" cy="1401089"/>
          </a:xfrm>
          <a:prstGeom prst="rect">
            <a:avLst/>
          </a:prstGeom>
          <a:solidFill>
            <a:srgbClr val="DCE6F2"/>
          </a:solidFill>
          <a:ln w="25400">
            <a:solidFill>
              <a:srgbClr val="4F81BD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1800" b="1" spc="-5" dirty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Maturidade</a:t>
            </a:r>
            <a:endParaRPr sz="1800" b="1" dirty="0">
              <a:solidFill>
                <a:srgbClr val="0070C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224154" marR="220345" indent="3810" algn="ctr">
              <a:lnSpc>
                <a:spcPct val="99400"/>
              </a:lnSpc>
            </a:pPr>
            <a:r>
              <a:rPr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É um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objetivo</a:t>
            </a:r>
            <a:r>
              <a:rPr sz="1800" spc="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móvel,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permite</a:t>
            </a:r>
            <a:r>
              <a:rPr sz="1800" spc="1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identificar</a:t>
            </a:r>
            <a:r>
              <a:rPr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em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que</a:t>
            </a:r>
            <a:r>
              <a:rPr sz="1800" spc="1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etapas</a:t>
            </a:r>
            <a:r>
              <a:rPr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de</a:t>
            </a:r>
            <a:r>
              <a:rPr sz="1800" spc="1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um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processo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 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desenvolvimento</a:t>
            </a:r>
            <a:r>
              <a:rPr sz="1800" spc="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existiriam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lacunas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às</a:t>
            </a:r>
            <a:r>
              <a:rPr sz="1800" spc="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quais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devem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ser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agregadas</a:t>
            </a:r>
            <a:r>
              <a:rPr sz="1800" spc="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informações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 </a:t>
            </a:r>
            <a:r>
              <a:rPr sz="1800" spc="-39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5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conhecimento</a:t>
            </a:r>
            <a:r>
              <a:rPr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pt-BR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→</a:t>
            </a:r>
            <a:r>
              <a:rPr sz="1800" spc="-4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gerar</a:t>
            </a:r>
            <a:r>
              <a:rPr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reais</a:t>
            </a:r>
            <a:r>
              <a:rPr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possibilidades</a:t>
            </a:r>
            <a:r>
              <a:rPr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de</a:t>
            </a:r>
            <a:r>
              <a:rPr sz="1800" spc="5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sz="1800" spc="-1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crescimento</a:t>
            </a:r>
            <a:r>
              <a:rPr lang="pt-BR" sz="1800" spc="-1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</a:t>
            </a:r>
            <a:endParaRPr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188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5" y="1945498"/>
            <a:ext cx="9036091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Possibilita um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primeiro retrato do contexto organizacional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como  os colaboradores percebem a GC no seu ambiente.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Há diferentes métodos de avaliação de maturidade em GC desenvolvidos por diferentes organizações: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MÉTODOS PARA AVALIAÇÃO DA </a:t>
            </a:r>
            <a:r>
              <a:rPr lang="pt-BR" sz="36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MATURIDADE EM GC</a:t>
            </a:r>
            <a:endParaRPr lang="pt-BR" sz="48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67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131371" y="1665028"/>
            <a:ext cx="1865011" cy="4868064"/>
          </a:xfrm>
          <a:prstGeom prst="rect">
            <a:avLst/>
          </a:prstGeom>
        </p:spPr>
      </p:pic>
      <p:pic>
        <p:nvPicPr>
          <p:cNvPr id="68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52174" y="4345212"/>
            <a:ext cx="1088430" cy="1028925"/>
          </a:xfrm>
          <a:prstGeom prst="rect">
            <a:avLst/>
          </a:prstGeom>
        </p:spPr>
      </p:pic>
      <p:pic>
        <p:nvPicPr>
          <p:cNvPr id="70" name="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879990" y="4345212"/>
            <a:ext cx="1088430" cy="1028925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745798" y="5470991"/>
            <a:ext cx="14783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OKA (2006)</a:t>
            </a:r>
          </a:p>
        </p:txBody>
      </p:sp>
      <p:sp>
        <p:nvSpPr>
          <p:cNvPr id="72" name="Retângulo 71"/>
          <p:cNvSpPr/>
          <p:nvPr/>
        </p:nvSpPr>
        <p:spPr>
          <a:xfrm>
            <a:off x="2417982" y="5470219"/>
            <a:ext cx="147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CAF</a:t>
            </a:r>
          </a:p>
          <a:p>
            <a:pPr algn="ctr"/>
            <a:r>
              <a:rPr lang="pt-BR" sz="14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(2000)</a:t>
            </a:r>
          </a:p>
        </p:txBody>
      </p:sp>
      <p:pic>
        <p:nvPicPr>
          <p:cNvPr id="73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79508" y="4345212"/>
            <a:ext cx="1088430" cy="1028925"/>
          </a:xfrm>
          <a:prstGeom prst="rect">
            <a:avLst/>
          </a:prstGeom>
        </p:spPr>
      </p:pic>
      <p:sp>
        <p:nvSpPr>
          <p:cNvPr id="74" name="Retângulo 73"/>
          <p:cNvSpPr/>
          <p:nvPr/>
        </p:nvSpPr>
        <p:spPr>
          <a:xfrm>
            <a:off x="5045316" y="5470991"/>
            <a:ext cx="147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APQC </a:t>
            </a:r>
          </a:p>
          <a:p>
            <a:pPr algn="ctr"/>
            <a:r>
              <a:rPr lang="pt-BR" sz="14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(2007)</a:t>
            </a:r>
          </a:p>
        </p:txBody>
      </p:sp>
      <p:pic>
        <p:nvPicPr>
          <p:cNvPr id="75" name="object 5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566029" y="4345212"/>
            <a:ext cx="1088430" cy="1028925"/>
          </a:xfrm>
          <a:prstGeom prst="rect">
            <a:avLst/>
          </a:prstGeom>
        </p:spPr>
      </p:pic>
      <p:sp>
        <p:nvSpPr>
          <p:cNvPr id="76" name="Retângulo 75"/>
          <p:cNvSpPr/>
          <p:nvPr/>
        </p:nvSpPr>
        <p:spPr>
          <a:xfrm>
            <a:off x="6431837" y="5470219"/>
            <a:ext cx="147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APO </a:t>
            </a:r>
          </a:p>
          <a:p>
            <a:pPr algn="ctr"/>
            <a:r>
              <a:rPr lang="pt-BR" sz="14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(2009)</a:t>
            </a:r>
          </a:p>
        </p:txBody>
      </p:sp>
    </p:spTree>
    <p:extLst>
      <p:ext uri="{BB962C8B-B14F-4D97-AF65-F5344CB8AC3E}">
        <p14:creationId xmlns:p14="http://schemas.microsoft.com/office/powerpoint/2010/main" val="1312808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4" y="4951341"/>
            <a:ext cx="10742889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Ferramenta inspirada no Modelo de Excelência da Fundação Europeia para a Gestão  da Qualidade no ano 2000. 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Resultado da cooperação entre os ministros da União Europeia responsáveis  pela gestão pública (Grupo dos Serviços Públicos Inovadores - </a:t>
            </a:r>
            <a:r>
              <a:rPr lang="pt-BR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Innovative</a:t>
            </a:r>
            <a:r>
              <a:rPr lang="pt-BR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</a:t>
            </a:r>
            <a:r>
              <a:rPr lang="pt-BR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Service </a:t>
            </a:r>
            <a:r>
              <a:rPr lang="pt-BR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Group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1" y="525316"/>
            <a:ext cx="10837231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MÉTODOS PARA AVALIAÇÃO DA MATURIDADE EM GC –</a:t>
            </a:r>
            <a:r>
              <a:rPr lang="pt-BR" sz="32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 THE CAF MODEL</a:t>
            </a:r>
            <a:endParaRPr lang="pt-BR" sz="4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699111" y="1683959"/>
            <a:ext cx="8223000" cy="3024523"/>
            <a:chOff x="1699111" y="1683959"/>
            <a:chExt cx="8223000" cy="3024523"/>
          </a:xfrm>
        </p:grpSpPr>
        <p:sp>
          <p:nvSpPr>
            <p:cNvPr id="2" name="Retângulo 1"/>
            <p:cNvSpPr/>
            <p:nvPr/>
          </p:nvSpPr>
          <p:spPr>
            <a:xfrm>
              <a:off x="1719623" y="2524837"/>
              <a:ext cx="1433015" cy="181515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Leadership</a:t>
              </a:r>
              <a:endParaRPr lang="pt-B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68" name="Retângulo 67"/>
            <p:cNvSpPr/>
            <p:nvPr/>
          </p:nvSpPr>
          <p:spPr>
            <a:xfrm>
              <a:off x="3398298" y="2524837"/>
              <a:ext cx="1433015" cy="5322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People</a:t>
              </a:r>
            </a:p>
          </p:txBody>
        </p:sp>
        <p:sp>
          <p:nvSpPr>
            <p:cNvPr id="69" name="Retângulo 68"/>
            <p:cNvSpPr/>
            <p:nvPr/>
          </p:nvSpPr>
          <p:spPr>
            <a:xfrm>
              <a:off x="3398298" y="3166281"/>
              <a:ext cx="1433015" cy="5322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Strategy</a:t>
              </a:r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 &amp; </a:t>
              </a: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planning</a:t>
              </a:r>
              <a:endParaRPr lang="pt-B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70" name="Retângulo 69"/>
            <p:cNvSpPr/>
            <p:nvPr/>
          </p:nvSpPr>
          <p:spPr>
            <a:xfrm>
              <a:off x="3398297" y="3807727"/>
              <a:ext cx="1433015" cy="5322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Partnership</a:t>
              </a:r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 &amp; </a:t>
              </a: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resources</a:t>
              </a:r>
              <a:endParaRPr lang="pt-B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71" name="Retângulo 70"/>
            <p:cNvSpPr/>
            <p:nvPr/>
          </p:nvSpPr>
          <p:spPr>
            <a:xfrm>
              <a:off x="4995816" y="2524837"/>
              <a:ext cx="1433015" cy="181515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Processes</a:t>
              </a:r>
            </a:p>
          </p:txBody>
        </p:sp>
        <p:sp>
          <p:nvSpPr>
            <p:cNvPr id="72" name="Retângulo 71"/>
            <p:cNvSpPr/>
            <p:nvPr/>
          </p:nvSpPr>
          <p:spPr>
            <a:xfrm>
              <a:off x="6891578" y="2524837"/>
              <a:ext cx="1433015" cy="53226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People </a:t>
              </a: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results</a:t>
              </a:r>
              <a:endParaRPr lang="pt-B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73" name="Retângulo 72"/>
            <p:cNvSpPr/>
            <p:nvPr/>
          </p:nvSpPr>
          <p:spPr>
            <a:xfrm>
              <a:off x="6891578" y="3166281"/>
              <a:ext cx="1433015" cy="53226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Citizen</a:t>
              </a:r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/</a:t>
              </a: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Customer-oriented</a:t>
              </a:r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 </a:t>
              </a: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results</a:t>
              </a:r>
              <a:endParaRPr lang="pt-B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74" name="Retângulo 73"/>
            <p:cNvSpPr/>
            <p:nvPr/>
          </p:nvSpPr>
          <p:spPr>
            <a:xfrm>
              <a:off x="6891577" y="3807727"/>
              <a:ext cx="1433015" cy="53226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Social </a:t>
              </a: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responsibility</a:t>
              </a:r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 </a:t>
              </a: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results</a:t>
              </a:r>
              <a:endParaRPr lang="pt-B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sp>
          <p:nvSpPr>
            <p:cNvPr id="75" name="Retângulo 74"/>
            <p:cNvSpPr/>
            <p:nvPr/>
          </p:nvSpPr>
          <p:spPr>
            <a:xfrm>
              <a:off x="8489096" y="2524837"/>
              <a:ext cx="1433015" cy="18151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Key performance </a:t>
              </a: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results</a:t>
              </a:r>
              <a:endParaRPr lang="pt-B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endParaRPr>
            </a:p>
          </p:txBody>
        </p:sp>
        <p:cxnSp>
          <p:nvCxnSpPr>
            <p:cNvPr id="4" name="Conector de seta reta 3"/>
            <p:cNvCxnSpPr/>
            <p:nvPr/>
          </p:nvCxnSpPr>
          <p:spPr>
            <a:xfrm flipV="1">
              <a:off x="1719623" y="2361067"/>
              <a:ext cx="4709208" cy="13648"/>
            </a:xfrm>
            <a:prstGeom prst="straightConnector1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D3519EC1-ED7D-4540-EE6D-5009C8653C3F}"/>
                </a:ext>
              </a:extLst>
            </p:cNvPr>
            <p:cNvSpPr txBox="1"/>
            <p:nvPr/>
          </p:nvSpPr>
          <p:spPr>
            <a:xfrm>
              <a:off x="3460304" y="2036161"/>
              <a:ext cx="130900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Enablers</a:t>
              </a:r>
              <a:endParaRPr lang="pt-B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77" name="Conector de seta reta 76"/>
            <p:cNvCxnSpPr/>
            <p:nvPr/>
          </p:nvCxnSpPr>
          <p:spPr>
            <a:xfrm flipV="1">
              <a:off x="6789365" y="2347419"/>
              <a:ext cx="3132746" cy="1364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CaixaDeTexto 77">
              <a:extLst>
                <a:ext uri="{FF2B5EF4-FFF2-40B4-BE49-F238E27FC236}">
                  <a16:creationId xmlns:a16="http://schemas.microsoft.com/office/drawing/2014/main" id="{D3519EC1-ED7D-4540-EE6D-5009C8653C3F}"/>
                </a:ext>
              </a:extLst>
            </p:cNvPr>
            <p:cNvSpPr txBox="1"/>
            <p:nvPr/>
          </p:nvSpPr>
          <p:spPr>
            <a:xfrm>
              <a:off x="7701238" y="2036161"/>
              <a:ext cx="130900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Results</a:t>
              </a:r>
              <a:endParaRPr lang="pt-B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79" name="Conector de seta reta 78"/>
            <p:cNvCxnSpPr/>
            <p:nvPr/>
          </p:nvCxnSpPr>
          <p:spPr>
            <a:xfrm flipV="1">
              <a:off x="1719623" y="4694834"/>
              <a:ext cx="8202488" cy="13648"/>
            </a:xfrm>
            <a:prstGeom prst="straightConnector1">
              <a:avLst/>
            </a:prstGeom>
            <a:ln>
              <a:solidFill>
                <a:srgbClr val="CC5B4B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CaixaDeTexto 79">
              <a:extLst>
                <a:ext uri="{FF2B5EF4-FFF2-40B4-BE49-F238E27FC236}">
                  <a16:creationId xmlns:a16="http://schemas.microsoft.com/office/drawing/2014/main" id="{D3519EC1-ED7D-4540-EE6D-5009C8653C3F}"/>
                </a:ext>
              </a:extLst>
            </p:cNvPr>
            <p:cNvSpPr txBox="1"/>
            <p:nvPr/>
          </p:nvSpPr>
          <p:spPr>
            <a:xfrm>
              <a:off x="4507797" y="4372568"/>
              <a:ext cx="276234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Innovation</a:t>
              </a:r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and</a:t>
              </a:r>
              <a:r>
                <a:rPr lang="pt-B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learning</a:t>
              </a:r>
            </a:p>
          </p:txBody>
        </p:sp>
        <p:cxnSp>
          <p:nvCxnSpPr>
            <p:cNvPr id="81" name="Conector de seta reta 80"/>
            <p:cNvCxnSpPr/>
            <p:nvPr/>
          </p:nvCxnSpPr>
          <p:spPr>
            <a:xfrm flipV="1">
              <a:off x="1699111" y="2022513"/>
              <a:ext cx="8223000" cy="13648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CaixaDeTexto 81">
              <a:extLst>
                <a:ext uri="{FF2B5EF4-FFF2-40B4-BE49-F238E27FC236}">
                  <a16:creationId xmlns:a16="http://schemas.microsoft.com/office/drawing/2014/main" id="{D3519EC1-ED7D-4540-EE6D-5009C8653C3F}"/>
                </a:ext>
              </a:extLst>
            </p:cNvPr>
            <p:cNvSpPr txBox="1"/>
            <p:nvPr/>
          </p:nvSpPr>
          <p:spPr>
            <a:xfrm>
              <a:off x="1719623" y="1683959"/>
              <a:ext cx="820248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The CAF Model - Common Assessment Framework for better Quality in Public Administration </a:t>
              </a:r>
              <a:endPara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9" name="Conector reto 8"/>
            <p:cNvCxnSpPr>
              <a:stCxn id="68" idx="1"/>
            </p:cNvCxnSpPr>
            <p:nvPr/>
          </p:nvCxnSpPr>
          <p:spPr>
            <a:xfrm flipH="1" flipV="1">
              <a:off x="3152638" y="2790968"/>
              <a:ext cx="245660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/>
            <p:cNvCxnSpPr>
              <a:stCxn id="69" idx="1"/>
              <a:endCxn id="2" idx="3"/>
            </p:cNvCxnSpPr>
            <p:nvPr/>
          </p:nvCxnSpPr>
          <p:spPr>
            <a:xfrm flipH="1">
              <a:off x="3152638" y="3432413"/>
              <a:ext cx="245660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to 35"/>
            <p:cNvCxnSpPr>
              <a:stCxn id="70" idx="1"/>
            </p:cNvCxnSpPr>
            <p:nvPr/>
          </p:nvCxnSpPr>
          <p:spPr>
            <a:xfrm flipH="1" flipV="1">
              <a:off x="3152638" y="4073858"/>
              <a:ext cx="245659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to 83"/>
            <p:cNvCxnSpPr>
              <a:stCxn id="68" idx="3"/>
            </p:cNvCxnSpPr>
            <p:nvPr/>
          </p:nvCxnSpPr>
          <p:spPr>
            <a:xfrm flipV="1">
              <a:off x="4831313" y="2790968"/>
              <a:ext cx="164503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reto 85"/>
            <p:cNvCxnSpPr>
              <a:stCxn id="69" idx="3"/>
              <a:endCxn id="71" idx="1"/>
            </p:cNvCxnSpPr>
            <p:nvPr/>
          </p:nvCxnSpPr>
          <p:spPr>
            <a:xfrm>
              <a:off x="4831313" y="3432413"/>
              <a:ext cx="164503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to 87"/>
            <p:cNvCxnSpPr>
              <a:stCxn id="70" idx="3"/>
            </p:cNvCxnSpPr>
            <p:nvPr/>
          </p:nvCxnSpPr>
          <p:spPr>
            <a:xfrm flipV="1">
              <a:off x="4831312" y="4073858"/>
              <a:ext cx="164504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 reto 89"/>
            <p:cNvCxnSpPr>
              <a:stCxn id="71" idx="3"/>
              <a:endCxn id="73" idx="1"/>
            </p:cNvCxnSpPr>
            <p:nvPr/>
          </p:nvCxnSpPr>
          <p:spPr>
            <a:xfrm flipV="1">
              <a:off x="6428831" y="3432413"/>
              <a:ext cx="462747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ctor reto 91"/>
            <p:cNvCxnSpPr>
              <a:stCxn id="72" idx="1"/>
            </p:cNvCxnSpPr>
            <p:nvPr/>
          </p:nvCxnSpPr>
          <p:spPr>
            <a:xfrm flipH="1" flipV="1">
              <a:off x="6428831" y="2790968"/>
              <a:ext cx="462747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ector reto 93"/>
            <p:cNvCxnSpPr>
              <a:stCxn id="74" idx="1"/>
            </p:cNvCxnSpPr>
            <p:nvPr/>
          </p:nvCxnSpPr>
          <p:spPr>
            <a:xfrm flipH="1" flipV="1">
              <a:off x="6428831" y="4073858"/>
              <a:ext cx="46274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to 95"/>
            <p:cNvCxnSpPr>
              <a:stCxn id="72" idx="3"/>
            </p:cNvCxnSpPr>
            <p:nvPr/>
          </p:nvCxnSpPr>
          <p:spPr>
            <a:xfrm>
              <a:off x="8324593" y="2790969"/>
              <a:ext cx="16450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ector reto 97"/>
            <p:cNvCxnSpPr>
              <a:stCxn id="75" idx="1"/>
              <a:endCxn id="73" idx="3"/>
            </p:cNvCxnSpPr>
            <p:nvPr/>
          </p:nvCxnSpPr>
          <p:spPr>
            <a:xfrm flipH="1" flipV="1">
              <a:off x="8324593" y="3432413"/>
              <a:ext cx="164503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ector reto 99"/>
            <p:cNvCxnSpPr>
              <a:stCxn id="74" idx="3"/>
            </p:cNvCxnSpPr>
            <p:nvPr/>
          </p:nvCxnSpPr>
          <p:spPr>
            <a:xfrm flipV="1">
              <a:off x="8324592" y="4073858"/>
              <a:ext cx="164504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Retângulo 100"/>
          <p:cNvSpPr/>
          <p:nvPr/>
        </p:nvSpPr>
        <p:spPr>
          <a:xfrm>
            <a:off x="605376" y="6312827"/>
            <a:ext cx="83165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Fonte: 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7"/>
              </a:rPr>
              <a:t>https://www.caf-network.eu/CAF_Model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495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69925" y="2605925"/>
            <a:ext cx="63473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Desenvolvido por Fonseca (2006) com o apoio do Instituto do Banco Mundial  e especialistas em GC;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 por objetivo quantificar as capacidades organizacionais para mobilizar informações, conhecimento, experiência e intuição para o alcance de objetivos estratégicos e para agregar valor;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Possui 14 dimensões que são avaliadas por meio de 205 perguntas.</a:t>
            </a:r>
          </a:p>
        </p:txBody>
      </p:sp>
      <p:sp>
        <p:nvSpPr>
          <p:cNvPr id="101" name="Retângulo 100"/>
          <p:cNvSpPr/>
          <p:nvPr/>
        </p:nvSpPr>
        <p:spPr>
          <a:xfrm>
            <a:off x="605376" y="5755946"/>
            <a:ext cx="108931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Fontes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: Batista, F. F. (2011).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Diagnóstico do Grau de Maturidade do IPEA em Gestão do Conhecimento: Relatório Final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 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Instituto de Pesquisa Econômica Aplicada. </a:t>
            </a:r>
          </a:p>
          <a:p>
            <a:pPr algn="just">
              <a:spcBef>
                <a:spcPct val="0"/>
              </a:spcBef>
            </a:pP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da Fonseca, A. F., Pessoa, J., Torres, M. D. F. P., &amp; Garcia, J. C. R. (s. d.). Definição de Referências e Adequação do Uso do Método OKA (</a:t>
            </a:r>
            <a:r>
              <a:rPr lang="pt-BR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Organizational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pt-BR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Knowledge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pt-BR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Assessment</a:t>
            </a: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 na Medição dos Elementos Necessários para Gestão do Conhecimento em Organizações de Pequeno e Médio Porte.</a:t>
            </a:r>
            <a:endParaRPr lang="en-US" altLang="pt-BR" sz="12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40" name="Subtítulo 2">
            <a:extLst>
              <a:ext uri="{FF2B5EF4-FFF2-40B4-BE49-F238E27FC236}">
                <a16:creationId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1" y="525316"/>
            <a:ext cx="10837231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MÉTODOS PARA AVALIAÇÃO DA MATURIDADE EM GC – </a:t>
            </a:r>
            <a:r>
              <a:rPr lang="en-US" sz="32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OKA (ORGANIZATIONAL KNOWLEDGE ASSESSMENT)</a:t>
            </a:r>
          </a:p>
          <a:p>
            <a:pPr algn="l"/>
            <a:endParaRPr lang="pt-BR" sz="4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0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50226" y="1746914"/>
            <a:ext cx="4048346" cy="3487008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7855300" y="5208143"/>
            <a:ext cx="323819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pt-B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da Fonseca, Pessoa, Torres &amp; Garcia (s. d.)</a:t>
            </a:r>
            <a:endParaRPr lang="en-US" altLang="pt-BR" sz="12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8832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4436</TotalTime>
  <Words>2634</Words>
  <Application>Microsoft Macintosh PowerPoint</Application>
  <PresentationFormat>Widescreen</PresentationFormat>
  <Paragraphs>331</Paragraphs>
  <Slides>29</Slides>
  <Notes>27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Calibri</vt:lpstr>
      <vt:lpstr>Open Sans</vt:lpstr>
      <vt:lpstr>Calibri Light</vt:lpstr>
      <vt:lpstr>Arial</vt:lpstr>
      <vt:lpstr>Franklin Gothic Heavy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Wánderson Araújo</dc:creator>
  <cp:lastModifiedBy>gregorio varvakis</cp:lastModifiedBy>
  <cp:revision>265</cp:revision>
  <dcterms:created xsi:type="dcterms:W3CDTF">2022-05-16T13:27:19Z</dcterms:created>
  <dcterms:modified xsi:type="dcterms:W3CDTF">2026-06-12T00:29:18Z</dcterms:modified>
</cp:coreProperties>
</file>