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426" r:id="rId4"/>
    <p:sldId id="459" r:id="rId5"/>
    <p:sldId id="451" r:id="rId6"/>
    <p:sldId id="476" r:id="rId7"/>
    <p:sldId id="437" r:id="rId8"/>
    <p:sldId id="458" r:id="rId9"/>
    <p:sldId id="461" r:id="rId10"/>
    <p:sldId id="457" r:id="rId11"/>
    <p:sldId id="462" r:id="rId12"/>
    <p:sldId id="456" r:id="rId13"/>
    <p:sldId id="464" r:id="rId14"/>
    <p:sldId id="455" r:id="rId15"/>
    <p:sldId id="465" r:id="rId16"/>
    <p:sldId id="467" r:id="rId17"/>
    <p:sldId id="454" r:id="rId18"/>
    <p:sldId id="466" r:id="rId19"/>
    <p:sldId id="453" r:id="rId20"/>
    <p:sldId id="469" r:id="rId21"/>
    <p:sldId id="470" r:id="rId22"/>
    <p:sldId id="471" r:id="rId23"/>
    <p:sldId id="452" r:id="rId24"/>
    <p:sldId id="473" r:id="rId25"/>
    <p:sldId id="472" r:id="rId26"/>
    <p:sldId id="475" r:id="rId27"/>
    <p:sldId id="474" r:id="rId28"/>
    <p:sldId id="477" r:id="rId29"/>
    <p:sldId id="478" r:id="rId30"/>
    <p:sldId id="301" r:id="rId31"/>
    <p:sldId id="302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Franklin Gothic Heavy" panose="020B0903020102020204" pitchFamily="34" charset="0"/>
      <p:regular r:id="rId38"/>
      <p:italic r:id="rId39"/>
    </p:embeddedFont>
    <p:embeddedFont>
      <p:font typeface="Open Sans" panose="020B0604020202020204" charset="0"/>
      <p:regular r:id="rId40"/>
      <p:bold r:id="rId41"/>
      <p:italic r:id="rId42"/>
      <p:boldItalic r:id="rId43"/>
    </p:embeddedFont>
    <p:embeddedFont>
      <p:font typeface="Cambria Math" panose="02040503050406030204" pitchFamily="18" charset="0"/>
      <p:regular r:id="rId44"/>
    </p:embeddedFont>
    <p:embeddedFont>
      <p:font typeface="Calibri Light" panose="020F0302020204030204" pitchFamily="34" charset="0"/>
      <p:regular r:id="rId45"/>
      <p:italic r:id="rId46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A001"/>
    <a:srgbClr val="00A1D7"/>
    <a:srgbClr val="345574"/>
    <a:srgbClr val="CC5B4B"/>
    <a:srgbClr val="5353A0"/>
    <a:srgbClr val="73A2C7"/>
    <a:srgbClr val="53A069"/>
    <a:srgbClr val="CC634B"/>
    <a:srgbClr val="FCA601"/>
    <a:srgbClr val="7EB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128" autoAdjust="0"/>
  </p:normalViewPr>
  <p:slideViewPr>
    <p:cSldViewPr snapToGrid="0">
      <p:cViewPr>
        <p:scale>
          <a:sx n="70" d="100"/>
          <a:sy n="70" d="100"/>
        </p:scale>
        <p:origin x="-74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3E471-058B-4BE1-99C6-0654034B8004}" type="datetimeFigureOut">
              <a:rPr lang="pt-BR" smtClean="0"/>
              <a:t>14/07/2022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4E3A6-EAC1-42D4-9375-D30239DAE2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9558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319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319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319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319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3199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3199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O que torna uma empresa competitiva é o equilíbrio entre a relação necessidades dos clientes e recursos utilizados. Atender a este equilíbrio é ser enxuto, e ser enxuto é entregar valor (BAUCH, 2004; WOMACK; JONES, 2004; WARD, 2007; LOCHER, 2008; PINTO, 2009). </a:t>
            </a:r>
            <a:endParaRPr lang="en-US" dirty="0" smtClean="0"/>
          </a:p>
          <a:p>
            <a:endParaRPr lang="pt-BR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 smtClean="0"/>
              <a:t>Womack</a:t>
            </a:r>
            <a:r>
              <a:rPr lang="pt-BR" dirty="0" smtClean="0"/>
              <a:t> e Jones (2004) discutem o valor como sendo uma função da experiência total obtida em relação a um produto, desde a aquisição até o descarte.</a:t>
            </a:r>
            <a:r>
              <a:rPr lang="en-US" dirty="0" smtClean="0"/>
              <a:t> </a:t>
            </a:r>
          </a:p>
          <a:p>
            <a:endParaRPr lang="pt-BR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 smtClean="0"/>
              <a:t>Murman</a:t>
            </a:r>
            <a:r>
              <a:rPr lang="pt-BR" dirty="0" smtClean="0"/>
              <a:t> (2002) também traz uma visão econômica de valor, definindo que o valor para cada </a:t>
            </a:r>
            <a:r>
              <a:rPr lang="pt-BR" i="1" dirty="0" err="1" smtClean="0"/>
              <a:t>stakeholder</a:t>
            </a:r>
            <a:r>
              <a:rPr lang="pt-BR" dirty="0" smtClean="0"/>
              <a:t> está relacionado em como eles percebem a recompensa em troca de sua respectiva contribuição, ou seja, o retorno financeiro, a utilidade, o benefício.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 smtClean="0"/>
              <a:t>Murman</a:t>
            </a:r>
            <a:r>
              <a:rPr lang="pt-BR" dirty="0" smtClean="0"/>
              <a:t> (2002) afirma que ser enxuto significa eliminar o desperdício com o objetivo de criar valor. Mas, quem cria valor, cria valor a alguém. E quem seria este alguém? Este alguém são os </a:t>
            </a:r>
            <a:r>
              <a:rPr lang="pt-BR" i="1" dirty="0" err="1" smtClean="0"/>
              <a:t>stakeholders</a:t>
            </a:r>
            <a:r>
              <a:rPr lang="pt-BR" i="1" dirty="0" smtClean="0"/>
              <a:t>, </a:t>
            </a:r>
            <a:r>
              <a:rPr lang="pt-BR" dirty="0" smtClean="0"/>
              <a:t>é</a:t>
            </a:r>
            <a:r>
              <a:rPr lang="pt-BR" i="1" dirty="0" smtClean="0"/>
              <a:t> </a:t>
            </a:r>
            <a:r>
              <a:rPr lang="pt-BR" dirty="0" smtClean="0"/>
              <a:t>para eles que se cria valor. 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O desperdício está justamente na contramão do valor, em entregar um bem ou serviço que não atenda as necessidades dos </a:t>
            </a:r>
            <a:r>
              <a:rPr lang="pt-BR" i="1" dirty="0" err="1" smtClean="0"/>
              <a:t>stakeholders</a:t>
            </a:r>
            <a:r>
              <a:rPr lang="pt-BR" dirty="0" smtClean="0"/>
              <a:t> e/ou utilizar em demasia recursos relacionados à entrega desses bens ou serviços.</a:t>
            </a:r>
            <a:r>
              <a:rPr lang="en-US" dirty="0" smtClean="0"/>
              <a:t>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3199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3199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3199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29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319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319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319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349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4E3A6-EAC1-42D4-9375-D30239DAE20D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3319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4C6111-E85B-DEBB-F794-4353A170A2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97F325E-66A5-2050-D280-014E33698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F43386A-3356-B5ED-73F1-DF08C1373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14/07/2022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1973768-E9C6-7D72-076B-405B5D6FD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BF0560F-4190-AB88-BD0C-C41C979D6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980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6E020C7-FEE1-4F2C-A515-FD1171CB6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87FB8AF3-ADFE-621C-F2B1-CE704419DF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1DDDB77-09AB-3C12-FD2A-BA670E34F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14/07/2022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AB3CBAB-9D8D-8820-039C-47AF33C11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9195B8F-1A14-7CA3-AC23-4E8C0654E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716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FA7F9F56-80A3-D137-F3E6-8AD63028FD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9963D9D-FCA0-B756-EFB6-949EDA63D4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02F49A4-837C-5FAC-6E55-D276C5839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14/07/2022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52F6803-074A-8355-566E-9F541E0CB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E76CC50-9F01-D315-2C3C-0E370A10C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1101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BA7F76-CB71-CE2A-7351-836791EA0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E1B49A9-CB5C-43D7-1089-27AE767CF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F375397-EF2D-A734-A488-5C4653E00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14/07/2022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97E03AB-7CC1-A729-97B9-689D27B84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293AA2D-CA00-A3EF-1447-BA3BADD64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4649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E3A973-B544-B090-58AA-6DD0F365B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D5AED8A-1057-B1A5-F8EB-3DDDEB757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1D9248F-AEED-D689-BD26-DAA561A13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14/07/2022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EB0461B-81D9-94DB-6A2E-5BCBD34A4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C7B1C9A-8307-5191-965D-A3409D712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5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F280FF-38BE-B82B-A084-08CD57461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6B6F9F2-0775-0CD5-48FC-8AD182F9D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7442A09-E8D1-7CE8-51DF-2DF6CEDB0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136DB1C2-0BCB-CEAF-B9C3-DFEE54C5D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14/07/2022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FFA3DEF5-1C4B-4C9B-4E48-81AD18745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AD9B3CD-4FA5-5FE4-EE7A-181712CE7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109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1D2BF00-635C-C8AE-2AD6-B1332B4D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6F8DA40-5868-14CC-9EF5-04E4BA870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E3B0C916-8B65-5941-3F33-F262E70DE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5C38B91B-F0F0-794E-EBCC-12C6764CFC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E94B74BF-1A90-C227-3928-70FE2F2956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DD71409F-00F8-C9C3-F8C0-0F71529CC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14/07/2022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6DE34E03-01D0-1A4F-F43D-7FFA2180C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B57EE371-AA08-4FB4-91A7-3B20387B0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21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B3BEB56-DCCE-280A-E0A8-D0A1175B1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DB8993B8-33AF-2780-8E81-1CFF4AC34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14/07/2022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040F101C-70A5-DF1C-5506-CFE93D3D5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3F70BB14-4DAB-C552-F4F6-1F15BC38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740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138BE552-FD4F-E610-BB37-2C349377C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14/07/2022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3D3D983F-D363-8387-D707-D99FF8DF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B5C53098-8884-4317-5757-E99A69DD6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5072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141E55-598E-49C6-99F5-B35F425F1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56EABF3-02F2-3D95-2555-2B77591CB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81EC4E57-2618-7CE7-C8FC-2DAFDFD02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E6721E6-284D-7655-E7B2-7DF49413D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14/07/2022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10AB9FB-17E5-F7B3-A039-00726F6E6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1E062E0-EED9-107B-D5EB-F3CFF4F9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386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B6DB82-EB01-FF38-E454-23234E33B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2022EC9-9D9F-DA79-30F9-39A15C0FF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D2BEF72A-4648-A71C-CB4D-ED94E1B454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4025B5E-089F-4BFA-7237-6F7E5418E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E665-1538-45A8-96FA-93C5A022A9D4}" type="datetimeFigureOut">
              <a:rPr lang="pt-BR" smtClean="0"/>
              <a:t>14/07/2022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3A0227C-9887-573F-EA55-9F5F91413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CF507C0-C48B-44F2-528F-A1B0D034D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1188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5049C835-0F91-8FED-F11C-1E092AEE2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93B0DC2-34CD-7FB1-0963-F80C38AB6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91C2187-17C1-86ED-3814-3C1EF9BACF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1E665-1538-45A8-96FA-93C5A022A9D4}" type="datetimeFigureOut">
              <a:rPr lang="pt-BR" smtClean="0"/>
              <a:t>14/07/2022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E5B1447-E685-C303-4AA9-4D1F16F16E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3441637-82E6-2FF8-2315-45DBEFCD37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56154-416D-4D29-B378-16B8FD57CF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2364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svg"/><Relationship Id="rId3" Type="http://schemas.openxmlformats.org/officeDocument/2006/relationships/image" Target="../media/image5.png"/><Relationship Id="rId34" Type="http://schemas.openxmlformats.org/officeDocument/2006/relationships/image" Target="../media/image14.png"/><Relationship Id="rId21" Type="http://schemas.openxmlformats.org/officeDocument/2006/relationships/image" Target="../media/image25.sv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33" Type="http://schemas.openxmlformats.org/officeDocument/2006/relationships/image" Target="../media/image13.svg"/><Relationship Id="rId17" Type="http://schemas.openxmlformats.org/officeDocument/2006/relationships/image" Target="../media/image21.svg"/><Relationship Id="rId38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.png"/><Relationship Id="rId20" Type="http://schemas.openxmlformats.org/officeDocument/2006/relationships/image" Target="../media/image10.pn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5.svg"/><Relationship Id="rId32" Type="http://schemas.openxmlformats.org/officeDocument/2006/relationships/image" Target="../media/image13.png"/><Relationship Id="rId37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19.svg"/><Relationship Id="rId28" Type="http://schemas.openxmlformats.org/officeDocument/2006/relationships/image" Target="../media/image11.png"/><Relationship Id="rId23" Type="http://schemas.openxmlformats.org/officeDocument/2006/relationships/image" Target="../media/image27.svg"/><Relationship Id="rId36" Type="http://schemas.openxmlformats.org/officeDocument/2006/relationships/image" Target="../media/image16.png"/><Relationship Id="rId19" Type="http://schemas.openxmlformats.org/officeDocument/2006/relationships/image" Target="../media/image23.svg"/><Relationship Id="rId31" Type="http://schemas.openxmlformats.org/officeDocument/2006/relationships/image" Target="../media/image12.png"/><Relationship Id="rId4" Type="http://schemas.openxmlformats.org/officeDocument/2006/relationships/image" Target="../media/image7.svg"/><Relationship Id="rId27" Type="http://schemas.openxmlformats.org/officeDocument/2006/relationships/image" Target="../media/image31.svg"/><Relationship Id="rId30" Type="http://schemas.openxmlformats.org/officeDocument/2006/relationships/image" Target="../media/image2.png"/><Relationship Id="rId35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.svg"/><Relationship Id="rId3" Type="http://schemas.openxmlformats.org/officeDocument/2006/relationships/image" Target="../media/image69.svg"/><Relationship Id="rId7" Type="http://schemas.openxmlformats.org/officeDocument/2006/relationships/image" Target="../media/image63.svg"/><Relationship Id="rId12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67.svg"/><Relationship Id="rId5" Type="http://schemas.openxmlformats.org/officeDocument/2006/relationships/image" Target="../media/image61.svg"/><Relationship Id="rId15" Type="http://schemas.openxmlformats.org/officeDocument/2006/relationships/image" Target="../media/image12.pn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65.svg"/><Relationship Id="rId1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svg"/><Relationship Id="rId3" Type="http://schemas.openxmlformats.org/officeDocument/2006/relationships/image" Target="../media/image5.png"/><Relationship Id="rId34" Type="http://schemas.openxmlformats.org/officeDocument/2006/relationships/image" Target="../media/image14.png"/><Relationship Id="rId21" Type="http://schemas.openxmlformats.org/officeDocument/2006/relationships/image" Target="../media/image25.sv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33" Type="http://schemas.openxmlformats.org/officeDocument/2006/relationships/image" Target="../media/image13.svg"/><Relationship Id="rId17" Type="http://schemas.openxmlformats.org/officeDocument/2006/relationships/image" Target="../media/image21.svg"/><Relationship Id="rId38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9.png"/><Relationship Id="rId20" Type="http://schemas.openxmlformats.org/officeDocument/2006/relationships/image" Target="../media/image10.pn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5.svg"/><Relationship Id="rId32" Type="http://schemas.openxmlformats.org/officeDocument/2006/relationships/image" Target="../media/image13.png"/><Relationship Id="rId37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19.svg"/><Relationship Id="rId28" Type="http://schemas.openxmlformats.org/officeDocument/2006/relationships/image" Target="../media/image11.png"/><Relationship Id="rId23" Type="http://schemas.openxmlformats.org/officeDocument/2006/relationships/image" Target="../media/image27.svg"/><Relationship Id="rId36" Type="http://schemas.openxmlformats.org/officeDocument/2006/relationships/image" Target="../media/image16.png"/><Relationship Id="rId19" Type="http://schemas.openxmlformats.org/officeDocument/2006/relationships/image" Target="../media/image23.svg"/><Relationship Id="rId31" Type="http://schemas.openxmlformats.org/officeDocument/2006/relationships/image" Target="../media/image12.png"/><Relationship Id="rId4" Type="http://schemas.openxmlformats.org/officeDocument/2006/relationships/image" Target="../media/image7.svg"/><Relationship Id="rId27" Type="http://schemas.openxmlformats.org/officeDocument/2006/relationships/image" Target="../media/image31.svg"/><Relationship Id="rId30" Type="http://schemas.openxmlformats.org/officeDocument/2006/relationships/image" Target="../media/image2.png"/><Relationship Id="rId35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7.jpe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31" Type="http://schemas.openxmlformats.org/officeDocument/2006/relationships/image" Target="../media/image12.png"/><Relationship Id="rId30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svg"/><Relationship Id="rId3" Type="http://schemas.openxmlformats.org/officeDocument/2006/relationships/image" Target="../media/image5.png"/><Relationship Id="rId34" Type="http://schemas.openxmlformats.org/officeDocument/2006/relationships/image" Target="../media/image14.png"/><Relationship Id="rId21" Type="http://schemas.openxmlformats.org/officeDocument/2006/relationships/image" Target="../media/image25.sv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33" Type="http://schemas.openxmlformats.org/officeDocument/2006/relationships/image" Target="../media/image13.svg"/><Relationship Id="rId17" Type="http://schemas.openxmlformats.org/officeDocument/2006/relationships/image" Target="../media/image21.svg"/><Relationship Id="rId38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9.png"/><Relationship Id="rId20" Type="http://schemas.openxmlformats.org/officeDocument/2006/relationships/image" Target="../media/image10.pn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5.svg"/><Relationship Id="rId32" Type="http://schemas.openxmlformats.org/officeDocument/2006/relationships/image" Target="../media/image13.png"/><Relationship Id="rId37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19.svg"/><Relationship Id="rId28" Type="http://schemas.openxmlformats.org/officeDocument/2006/relationships/image" Target="../media/image11.png"/><Relationship Id="rId23" Type="http://schemas.openxmlformats.org/officeDocument/2006/relationships/image" Target="../media/image27.svg"/><Relationship Id="rId36" Type="http://schemas.openxmlformats.org/officeDocument/2006/relationships/image" Target="../media/image16.png"/><Relationship Id="rId19" Type="http://schemas.openxmlformats.org/officeDocument/2006/relationships/image" Target="../media/image23.svg"/><Relationship Id="rId31" Type="http://schemas.openxmlformats.org/officeDocument/2006/relationships/image" Target="../media/image12.png"/><Relationship Id="rId4" Type="http://schemas.openxmlformats.org/officeDocument/2006/relationships/image" Target="../media/image7.svg"/><Relationship Id="rId27" Type="http://schemas.openxmlformats.org/officeDocument/2006/relationships/image" Target="../media/image31.svg"/><Relationship Id="rId30" Type="http://schemas.openxmlformats.org/officeDocument/2006/relationships/image" Target="../media/image2.png"/><Relationship Id="rId35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svg"/><Relationship Id="rId3" Type="http://schemas.openxmlformats.org/officeDocument/2006/relationships/image" Target="../media/image5.png"/><Relationship Id="rId34" Type="http://schemas.openxmlformats.org/officeDocument/2006/relationships/image" Target="../media/image14.png"/><Relationship Id="rId21" Type="http://schemas.openxmlformats.org/officeDocument/2006/relationships/image" Target="../media/image25.sv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33" Type="http://schemas.openxmlformats.org/officeDocument/2006/relationships/image" Target="../media/image13.svg"/><Relationship Id="rId17" Type="http://schemas.openxmlformats.org/officeDocument/2006/relationships/image" Target="../media/image21.svg"/><Relationship Id="rId38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9.png"/><Relationship Id="rId20" Type="http://schemas.openxmlformats.org/officeDocument/2006/relationships/image" Target="../media/image10.pn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5.svg"/><Relationship Id="rId32" Type="http://schemas.openxmlformats.org/officeDocument/2006/relationships/image" Target="../media/image13.png"/><Relationship Id="rId37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19.svg"/><Relationship Id="rId28" Type="http://schemas.openxmlformats.org/officeDocument/2006/relationships/image" Target="../media/image11.png"/><Relationship Id="rId23" Type="http://schemas.openxmlformats.org/officeDocument/2006/relationships/image" Target="../media/image27.svg"/><Relationship Id="rId36" Type="http://schemas.openxmlformats.org/officeDocument/2006/relationships/image" Target="../media/image16.png"/><Relationship Id="rId19" Type="http://schemas.openxmlformats.org/officeDocument/2006/relationships/image" Target="../media/image23.svg"/><Relationship Id="rId31" Type="http://schemas.openxmlformats.org/officeDocument/2006/relationships/image" Target="../media/image12.png"/><Relationship Id="rId4" Type="http://schemas.openxmlformats.org/officeDocument/2006/relationships/image" Target="../media/image7.svg"/><Relationship Id="rId27" Type="http://schemas.openxmlformats.org/officeDocument/2006/relationships/image" Target="../media/image31.svg"/><Relationship Id="rId30" Type="http://schemas.openxmlformats.org/officeDocument/2006/relationships/image" Target="../media/image2.png"/><Relationship Id="rId35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10" Type="http://schemas.openxmlformats.org/officeDocument/2006/relationships/hyperlink" Target="https://www.ipea.gov.br/portal/images/stories/PDFs/TDs/td_1022.pdf" TargetMode="External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svg"/><Relationship Id="rId3" Type="http://schemas.openxmlformats.org/officeDocument/2006/relationships/image" Target="../media/image5.png"/><Relationship Id="rId34" Type="http://schemas.openxmlformats.org/officeDocument/2006/relationships/image" Target="../media/image14.png"/><Relationship Id="rId21" Type="http://schemas.openxmlformats.org/officeDocument/2006/relationships/image" Target="../media/image25.sv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33" Type="http://schemas.openxmlformats.org/officeDocument/2006/relationships/image" Target="../media/image13.svg"/><Relationship Id="rId17" Type="http://schemas.openxmlformats.org/officeDocument/2006/relationships/image" Target="../media/image21.svg"/><Relationship Id="rId38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9.png"/><Relationship Id="rId20" Type="http://schemas.openxmlformats.org/officeDocument/2006/relationships/image" Target="../media/image10.pn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5.svg"/><Relationship Id="rId32" Type="http://schemas.openxmlformats.org/officeDocument/2006/relationships/image" Target="../media/image13.png"/><Relationship Id="rId37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19.svg"/><Relationship Id="rId28" Type="http://schemas.openxmlformats.org/officeDocument/2006/relationships/image" Target="../media/image11.png"/><Relationship Id="rId23" Type="http://schemas.openxmlformats.org/officeDocument/2006/relationships/image" Target="../media/image27.svg"/><Relationship Id="rId36" Type="http://schemas.openxmlformats.org/officeDocument/2006/relationships/image" Target="../media/image16.png"/><Relationship Id="rId19" Type="http://schemas.openxmlformats.org/officeDocument/2006/relationships/image" Target="../media/image23.svg"/><Relationship Id="rId31" Type="http://schemas.openxmlformats.org/officeDocument/2006/relationships/image" Target="../media/image12.png"/><Relationship Id="rId4" Type="http://schemas.openxmlformats.org/officeDocument/2006/relationships/image" Target="../media/image7.svg"/><Relationship Id="rId27" Type="http://schemas.openxmlformats.org/officeDocument/2006/relationships/image" Target="../media/image31.svg"/><Relationship Id="rId30" Type="http://schemas.openxmlformats.org/officeDocument/2006/relationships/image" Target="../media/image2.png"/><Relationship Id="rId35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svg"/><Relationship Id="rId3" Type="http://schemas.openxmlformats.org/officeDocument/2006/relationships/image" Target="../media/image5.png"/><Relationship Id="rId34" Type="http://schemas.openxmlformats.org/officeDocument/2006/relationships/image" Target="../media/image14.png"/><Relationship Id="rId21" Type="http://schemas.openxmlformats.org/officeDocument/2006/relationships/image" Target="../media/image25.sv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33" Type="http://schemas.openxmlformats.org/officeDocument/2006/relationships/image" Target="../media/image13.svg"/><Relationship Id="rId17" Type="http://schemas.openxmlformats.org/officeDocument/2006/relationships/image" Target="../media/image21.svg"/><Relationship Id="rId38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20" Type="http://schemas.openxmlformats.org/officeDocument/2006/relationships/image" Target="../media/image10.pn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5.svg"/><Relationship Id="rId32" Type="http://schemas.openxmlformats.org/officeDocument/2006/relationships/image" Target="../media/image13.png"/><Relationship Id="rId37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19.svg"/><Relationship Id="rId28" Type="http://schemas.openxmlformats.org/officeDocument/2006/relationships/image" Target="../media/image11.png"/><Relationship Id="rId23" Type="http://schemas.openxmlformats.org/officeDocument/2006/relationships/image" Target="../media/image27.svg"/><Relationship Id="rId36" Type="http://schemas.openxmlformats.org/officeDocument/2006/relationships/image" Target="../media/image16.png"/><Relationship Id="rId19" Type="http://schemas.openxmlformats.org/officeDocument/2006/relationships/image" Target="../media/image23.svg"/><Relationship Id="rId31" Type="http://schemas.openxmlformats.org/officeDocument/2006/relationships/image" Target="../media/image12.png"/><Relationship Id="rId4" Type="http://schemas.openxmlformats.org/officeDocument/2006/relationships/image" Target="../media/image7.svg"/><Relationship Id="rId27" Type="http://schemas.openxmlformats.org/officeDocument/2006/relationships/image" Target="../media/image31.svg"/><Relationship Id="rId30" Type="http://schemas.openxmlformats.org/officeDocument/2006/relationships/image" Target="../media/image2.png"/><Relationship Id="rId35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28.png"/><Relationship Id="rId9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svg"/><Relationship Id="rId3" Type="http://schemas.openxmlformats.org/officeDocument/2006/relationships/image" Target="../media/image5.png"/><Relationship Id="rId34" Type="http://schemas.openxmlformats.org/officeDocument/2006/relationships/image" Target="../media/image14.png"/><Relationship Id="rId21" Type="http://schemas.openxmlformats.org/officeDocument/2006/relationships/image" Target="../media/image25.sv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33" Type="http://schemas.openxmlformats.org/officeDocument/2006/relationships/image" Target="../media/image13.svg"/><Relationship Id="rId17" Type="http://schemas.openxmlformats.org/officeDocument/2006/relationships/image" Target="../media/image21.svg"/><Relationship Id="rId38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9.png"/><Relationship Id="rId20" Type="http://schemas.openxmlformats.org/officeDocument/2006/relationships/image" Target="../media/image10.pn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5.svg"/><Relationship Id="rId32" Type="http://schemas.openxmlformats.org/officeDocument/2006/relationships/image" Target="../media/image13.png"/><Relationship Id="rId37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19.svg"/><Relationship Id="rId28" Type="http://schemas.openxmlformats.org/officeDocument/2006/relationships/image" Target="../media/image11.png"/><Relationship Id="rId23" Type="http://schemas.openxmlformats.org/officeDocument/2006/relationships/image" Target="../media/image27.svg"/><Relationship Id="rId36" Type="http://schemas.openxmlformats.org/officeDocument/2006/relationships/image" Target="../media/image16.png"/><Relationship Id="rId19" Type="http://schemas.openxmlformats.org/officeDocument/2006/relationships/image" Target="../media/image23.svg"/><Relationship Id="rId31" Type="http://schemas.openxmlformats.org/officeDocument/2006/relationships/image" Target="../media/image12.png"/><Relationship Id="rId4" Type="http://schemas.openxmlformats.org/officeDocument/2006/relationships/image" Target="../media/image7.svg"/><Relationship Id="rId27" Type="http://schemas.openxmlformats.org/officeDocument/2006/relationships/image" Target="../media/image31.svg"/><Relationship Id="rId30" Type="http://schemas.openxmlformats.org/officeDocument/2006/relationships/image" Target="../media/image2.png"/><Relationship Id="rId35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11" Type="http://schemas.openxmlformats.org/officeDocument/2006/relationships/hyperlink" Target="http://btd.egc.ufsc.br/wp-content/uploads/2011/10/Helio-Ferenhof.pdf" TargetMode="External"/><Relationship Id="rId10" Type="http://schemas.openxmlformats.org/officeDocument/2006/relationships/hyperlink" Target="https://repositorio.ufsc.br/bitstream/handle/123456789/135770/335761.pdf?sequence=1&amp;isAllowed=y" TargetMode="External"/><Relationship Id="rId9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svg"/><Relationship Id="rId3" Type="http://schemas.openxmlformats.org/officeDocument/2006/relationships/image" Target="../media/image5.png"/><Relationship Id="rId34" Type="http://schemas.openxmlformats.org/officeDocument/2006/relationships/image" Target="../media/image14.png"/><Relationship Id="rId21" Type="http://schemas.openxmlformats.org/officeDocument/2006/relationships/image" Target="../media/image25.sv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33" Type="http://schemas.openxmlformats.org/officeDocument/2006/relationships/image" Target="../media/image13.svg"/><Relationship Id="rId17" Type="http://schemas.openxmlformats.org/officeDocument/2006/relationships/image" Target="../media/image21.svg"/><Relationship Id="rId38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9.png"/><Relationship Id="rId20" Type="http://schemas.openxmlformats.org/officeDocument/2006/relationships/image" Target="../media/image10.pn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5.svg"/><Relationship Id="rId32" Type="http://schemas.openxmlformats.org/officeDocument/2006/relationships/image" Target="../media/image13.png"/><Relationship Id="rId37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19.svg"/><Relationship Id="rId28" Type="http://schemas.openxmlformats.org/officeDocument/2006/relationships/image" Target="../media/image11.png"/><Relationship Id="rId23" Type="http://schemas.openxmlformats.org/officeDocument/2006/relationships/image" Target="../media/image27.svg"/><Relationship Id="rId36" Type="http://schemas.openxmlformats.org/officeDocument/2006/relationships/image" Target="../media/image16.png"/><Relationship Id="rId19" Type="http://schemas.openxmlformats.org/officeDocument/2006/relationships/image" Target="../media/image23.svg"/><Relationship Id="rId31" Type="http://schemas.openxmlformats.org/officeDocument/2006/relationships/image" Target="../media/image12.png"/><Relationship Id="rId4" Type="http://schemas.openxmlformats.org/officeDocument/2006/relationships/image" Target="../media/image7.svg"/><Relationship Id="rId27" Type="http://schemas.openxmlformats.org/officeDocument/2006/relationships/image" Target="../media/image31.svg"/><Relationship Id="rId30" Type="http://schemas.openxmlformats.org/officeDocument/2006/relationships/image" Target="../media/image2.png"/><Relationship Id="rId35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29.png"/><Relationship Id="rId9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svg"/><Relationship Id="rId3" Type="http://schemas.openxmlformats.org/officeDocument/2006/relationships/image" Target="../media/image5.png"/><Relationship Id="rId34" Type="http://schemas.openxmlformats.org/officeDocument/2006/relationships/image" Target="../media/image14.png"/><Relationship Id="rId21" Type="http://schemas.openxmlformats.org/officeDocument/2006/relationships/image" Target="../media/image25.sv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33" Type="http://schemas.openxmlformats.org/officeDocument/2006/relationships/image" Target="../media/image13.svg"/><Relationship Id="rId17" Type="http://schemas.openxmlformats.org/officeDocument/2006/relationships/image" Target="../media/image21.svg"/><Relationship Id="rId38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9.png"/><Relationship Id="rId20" Type="http://schemas.openxmlformats.org/officeDocument/2006/relationships/image" Target="../media/image10.pn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5.svg"/><Relationship Id="rId32" Type="http://schemas.openxmlformats.org/officeDocument/2006/relationships/image" Target="../media/image13.png"/><Relationship Id="rId37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19.svg"/><Relationship Id="rId28" Type="http://schemas.openxmlformats.org/officeDocument/2006/relationships/image" Target="../media/image11.png"/><Relationship Id="rId23" Type="http://schemas.openxmlformats.org/officeDocument/2006/relationships/image" Target="../media/image27.svg"/><Relationship Id="rId36" Type="http://schemas.openxmlformats.org/officeDocument/2006/relationships/image" Target="../media/image16.png"/><Relationship Id="rId19" Type="http://schemas.openxmlformats.org/officeDocument/2006/relationships/image" Target="../media/image23.svg"/><Relationship Id="rId31" Type="http://schemas.openxmlformats.org/officeDocument/2006/relationships/image" Target="../media/image12.png"/><Relationship Id="rId4" Type="http://schemas.openxmlformats.org/officeDocument/2006/relationships/image" Target="../media/image7.svg"/><Relationship Id="rId27" Type="http://schemas.openxmlformats.org/officeDocument/2006/relationships/image" Target="../media/image31.svg"/><Relationship Id="rId30" Type="http://schemas.openxmlformats.org/officeDocument/2006/relationships/image" Target="../media/image2.png"/><Relationship Id="rId35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svg"/><Relationship Id="rId3" Type="http://schemas.openxmlformats.org/officeDocument/2006/relationships/image" Target="../media/image5.png"/><Relationship Id="rId34" Type="http://schemas.openxmlformats.org/officeDocument/2006/relationships/image" Target="../media/image14.png"/><Relationship Id="rId21" Type="http://schemas.openxmlformats.org/officeDocument/2006/relationships/image" Target="../media/image25.sv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33" Type="http://schemas.openxmlformats.org/officeDocument/2006/relationships/image" Target="../media/image13.svg"/><Relationship Id="rId17" Type="http://schemas.openxmlformats.org/officeDocument/2006/relationships/image" Target="../media/image21.svg"/><Relationship Id="rId38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9.png"/><Relationship Id="rId20" Type="http://schemas.openxmlformats.org/officeDocument/2006/relationships/image" Target="../media/image10.pn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5.svg"/><Relationship Id="rId32" Type="http://schemas.openxmlformats.org/officeDocument/2006/relationships/image" Target="../media/image13.png"/><Relationship Id="rId37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19.svg"/><Relationship Id="rId28" Type="http://schemas.openxmlformats.org/officeDocument/2006/relationships/image" Target="../media/image11.png"/><Relationship Id="rId23" Type="http://schemas.openxmlformats.org/officeDocument/2006/relationships/image" Target="../media/image27.svg"/><Relationship Id="rId36" Type="http://schemas.openxmlformats.org/officeDocument/2006/relationships/image" Target="../media/image16.png"/><Relationship Id="rId19" Type="http://schemas.openxmlformats.org/officeDocument/2006/relationships/image" Target="../media/image23.svg"/><Relationship Id="rId31" Type="http://schemas.openxmlformats.org/officeDocument/2006/relationships/image" Target="../media/image12.png"/><Relationship Id="rId4" Type="http://schemas.openxmlformats.org/officeDocument/2006/relationships/image" Target="../media/image7.svg"/><Relationship Id="rId27" Type="http://schemas.openxmlformats.org/officeDocument/2006/relationships/image" Target="../media/image31.svg"/><Relationship Id="rId30" Type="http://schemas.openxmlformats.org/officeDocument/2006/relationships/image" Target="../media/image2.png"/><Relationship Id="rId35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10" Type="http://schemas.openxmlformats.org/officeDocument/2006/relationships/hyperlink" Target="https://edisciplinas.usp.br/pluginfile.php/5245277/mod_folder/content/0/The%20core%20competente_Prahalad%20and%20Hamel%201990.pdf?forcedownload=1" TargetMode="External"/><Relationship Id="rId9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3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32" Type="http://schemas.openxmlformats.org/officeDocument/2006/relationships/image" Target="../media/image30.png"/><Relationship Id="rId31" Type="http://schemas.openxmlformats.org/officeDocument/2006/relationships/image" Target="../media/image12.png"/><Relationship Id="rId30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9.png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svg"/><Relationship Id="rId7" Type="http://schemas.openxmlformats.org/officeDocument/2006/relationships/image" Target="../media/image3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1.png"/><Relationship Id="rId10" Type="http://schemas.openxmlformats.org/officeDocument/2006/relationships/image" Target="../media/image20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svg"/><Relationship Id="rId3" Type="http://schemas.openxmlformats.org/officeDocument/2006/relationships/image" Target="../media/image5.png"/><Relationship Id="rId34" Type="http://schemas.openxmlformats.org/officeDocument/2006/relationships/image" Target="../media/image14.png"/><Relationship Id="rId21" Type="http://schemas.openxmlformats.org/officeDocument/2006/relationships/image" Target="../media/image25.sv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33" Type="http://schemas.openxmlformats.org/officeDocument/2006/relationships/image" Target="../media/image13.svg"/><Relationship Id="rId17" Type="http://schemas.openxmlformats.org/officeDocument/2006/relationships/image" Target="../media/image21.svg"/><Relationship Id="rId38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9.png"/><Relationship Id="rId20" Type="http://schemas.openxmlformats.org/officeDocument/2006/relationships/image" Target="../media/image10.pn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5.svg"/><Relationship Id="rId32" Type="http://schemas.openxmlformats.org/officeDocument/2006/relationships/image" Target="../media/image13.png"/><Relationship Id="rId37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19.svg"/><Relationship Id="rId28" Type="http://schemas.openxmlformats.org/officeDocument/2006/relationships/image" Target="../media/image11.png"/><Relationship Id="rId23" Type="http://schemas.openxmlformats.org/officeDocument/2006/relationships/image" Target="../media/image27.svg"/><Relationship Id="rId36" Type="http://schemas.openxmlformats.org/officeDocument/2006/relationships/image" Target="../media/image16.png"/><Relationship Id="rId19" Type="http://schemas.openxmlformats.org/officeDocument/2006/relationships/image" Target="../media/image23.svg"/><Relationship Id="rId31" Type="http://schemas.openxmlformats.org/officeDocument/2006/relationships/image" Target="../media/image12.png"/><Relationship Id="rId4" Type="http://schemas.openxmlformats.org/officeDocument/2006/relationships/image" Target="../media/image7.svg"/><Relationship Id="rId27" Type="http://schemas.openxmlformats.org/officeDocument/2006/relationships/image" Target="../media/image31.svg"/><Relationship Id="rId30" Type="http://schemas.openxmlformats.org/officeDocument/2006/relationships/image" Target="../media/image2.png"/><Relationship Id="rId35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svg"/><Relationship Id="rId3" Type="http://schemas.openxmlformats.org/officeDocument/2006/relationships/image" Target="../media/image5.png"/><Relationship Id="rId34" Type="http://schemas.openxmlformats.org/officeDocument/2006/relationships/image" Target="../media/image14.png"/><Relationship Id="rId21" Type="http://schemas.openxmlformats.org/officeDocument/2006/relationships/image" Target="../media/image25.sv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33" Type="http://schemas.openxmlformats.org/officeDocument/2006/relationships/image" Target="../media/image13.svg"/><Relationship Id="rId17" Type="http://schemas.openxmlformats.org/officeDocument/2006/relationships/image" Target="../media/image21.svg"/><Relationship Id="rId38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.png"/><Relationship Id="rId20" Type="http://schemas.openxmlformats.org/officeDocument/2006/relationships/image" Target="../media/image10.pn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5.svg"/><Relationship Id="rId32" Type="http://schemas.openxmlformats.org/officeDocument/2006/relationships/image" Target="../media/image13.png"/><Relationship Id="rId37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openxmlformats.org/officeDocument/2006/relationships/image" Target="../media/image19.svg"/><Relationship Id="rId28" Type="http://schemas.openxmlformats.org/officeDocument/2006/relationships/image" Target="../media/image11.png"/><Relationship Id="rId23" Type="http://schemas.openxmlformats.org/officeDocument/2006/relationships/image" Target="../media/image27.svg"/><Relationship Id="rId36" Type="http://schemas.openxmlformats.org/officeDocument/2006/relationships/image" Target="../media/image16.png"/><Relationship Id="rId19" Type="http://schemas.openxmlformats.org/officeDocument/2006/relationships/image" Target="../media/image23.svg"/><Relationship Id="rId31" Type="http://schemas.openxmlformats.org/officeDocument/2006/relationships/image" Target="../media/image12.png"/><Relationship Id="rId4" Type="http://schemas.openxmlformats.org/officeDocument/2006/relationships/image" Target="../media/image7.svg"/><Relationship Id="rId27" Type="http://schemas.openxmlformats.org/officeDocument/2006/relationships/image" Target="../media/image31.svg"/><Relationship Id="rId30" Type="http://schemas.openxmlformats.org/officeDocument/2006/relationships/image" Target="../media/image2.png"/><Relationship Id="rId35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xmlns="" id="{7C516ACE-A600-157F-8132-93CE157EA9C8}"/>
              </a:ext>
            </a:extLst>
          </p:cNvPr>
          <p:cNvSpPr/>
          <p:nvPr/>
        </p:nvSpPr>
        <p:spPr>
          <a:xfrm>
            <a:off x="346747" y="6116087"/>
            <a:ext cx="4243717" cy="369332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683A0C6-81E2-53FF-0E40-4D92E5B2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6748" y="2297658"/>
            <a:ext cx="7270939" cy="1933147"/>
          </a:xfrm>
        </p:spPr>
        <p:txBody>
          <a:bodyPr>
            <a:noAutofit/>
          </a:bodyPr>
          <a:lstStyle/>
          <a:p>
            <a:pPr algn="l"/>
            <a:r>
              <a:rPr lang="pt-BR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GESTÃO DO </a:t>
            </a:r>
            <a:r>
              <a:rPr lang="pt-BR" sz="48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CONHECIMENTO </a:t>
            </a:r>
            <a:r>
              <a:rPr lang="pt-BR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NAS ORGANIZAÇÕES</a:t>
            </a:r>
          </a:p>
          <a:p>
            <a:pPr algn="l"/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xmlns="" id="{B7D136CE-47C6-3330-607F-62D6F771F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67144" y="402061"/>
            <a:ext cx="1821876" cy="398147"/>
          </a:xfrm>
          <a:prstGeom prst="rect">
            <a:avLst/>
          </a:prstGeom>
        </p:spPr>
      </p:pic>
      <p:pic>
        <p:nvPicPr>
          <p:cNvPr id="9" name="Picture 2" descr="Menu de Navegação">
            <a:extLst>
              <a:ext uri="{FF2B5EF4-FFF2-40B4-BE49-F238E27FC236}">
                <a16:creationId xmlns:a16="http://schemas.microsoft.com/office/drawing/2014/main" xmlns="" id="{ABDAA7FF-FA2C-4E4B-B042-14EC074A49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3311242" y="415151"/>
            <a:ext cx="762003" cy="40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otícias da UFSC">
            <a:extLst>
              <a:ext uri="{FF2B5EF4-FFF2-40B4-BE49-F238E27FC236}">
                <a16:creationId xmlns:a16="http://schemas.microsoft.com/office/drawing/2014/main" xmlns="" id="{E25C5048-FBAE-FCEE-DB14-1581F1F8B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859" y="467207"/>
            <a:ext cx="900544" cy="26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xmlns="" id="{E23AFB0E-89E4-B88E-52D3-E8545A30DDDD}"/>
              </a:ext>
            </a:extLst>
          </p:cNvPr>
          <p:cNvSpPr txBox="1">
            <a:spLocks/>
          </p:cNvSpPr>
          <p:nvPr/>
        </p:nvSpPr>
        <p:spPr>
          <a:xfrm>
            <a:off x="367144" y="4455270"/>
            <a:ext cx="4726676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Trilha do conhecimento</a:t>
            </a: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endParaRPr lang="pt-BR" sz="11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58139225-CC30-EEBB-F711-5AF9F2EB751B}"/>
              </a:ext>
            </a:extLst>
          </p:cNvPr>
          <p:cNvSpPr txBox="1"/>
          <p:nvPr/>
        </p:nvSpPr>
        <p:spPr>
          <a:xfrm>
            <a:off x="442068" y="2058449"/>
            <a:ext cx="1188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EGC5013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7D51F29E-29FB-5ED4-251E-E5FA8B26FA6A}"/>
              </a:ext>
            </a:extLst>
          </p:cNvPr>
          <p:cNvSpPr txBox="1">
            <a:spLocks/>
          </p:cNvSpPr>
          <p:nvPr/>
        </p:nvSpPr>
        <p:spPr>
          <a:xfrm>
            <a:off x="407050" y="6087272"/>
            <a:ext cx="4183304" cy="3981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Professor Gregório Varvakis, Ph.D.</a:t>
            </a:r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xmlns="" id="{1142E69F-722F-8D79-D592-3B069E5136DC}"/>
              </a:ext>
            </a:extLst>
          </p:cNvPr>
          <p:cNvCxnSpPr>
            <a:cxnSpLocks/>
          </p:cNvCxnSpPr>
          <p:nvPr/>
        </p:nvCxnSpPr>
        <p:spPr>
          <a:xfrm>
            <a:off x="506520" y="4359018"/>
            <a:ext cx="5773964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Diagrama&#10;&#10;Descrição gerada automaticamente">
            <a:extLst>
              <a:ext uri="{FF2B5EF4-FFF2-40B4-BE49-F238E27FC236}">
                <a16:creationId xmlns:a16="http://schemas.microsoft.com/office/drawing/2014/main" xmlns="" id="{AD65C3E8-9FF7-719D-E305-ACD73CC999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003" y="1165077"/>
            <a:ext cx="5108249" cy="5136062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99107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luxograma: Conector 83">
            <a:extLst>
              <a:ext uri="{FF2B5EF4-FFF2-40B4-BE49-F238E27FC236}">
                <a16:creationId xmlns:a16="http://schemas.microsoft.com/office/drawing/2014/main" xmlns="" id="{EA3B04C7-2700-5DDE-112A-9B80383AA491}"/>
              </a:ext>
            </a:extLst>
          </p:cNvPr>
          <p:cNvSpPr/>
          <p:nvPr/>
        </p:nvSpPr>
        <p:spPr>
          <a:xfrm rot="10800000">
            <a:off x="9721801" y="3074894"/>
            <a:ext cx="686783" cy="686783"/>
          </a:xfrm>
          <a:prstGeom prst="flowChartConnector">
            <a:avLst/>
          </a:prstGeom>
          <a:solidFill>
            <a:srgbClr val="00A1D7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CA00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022D421-A232-18B7-9BD4-AC28869B066D}"/>
              </a:ext>
            </a:extLst>
          </p:cNvPr>
          <p:cNvSpPr txBox="1"/>
          <p:nvPr/>
        </p:nvSpPr>
        <p:spPr>
          <a:xfrm>
            <a:off x="1063826" y="4675451"/>
            <a:ext cx="1419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e Função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01986BEE-1ABE-1D1D-2AC7-C51F30349870}"/>
              </a:ext>
            </a:extLst>
          </p:cNvPr>
          <p:cNvGrpSpPr/>
          <p:nvPr/>
        </p:nvGrpSpPr>
        <p:grpSpPr>
          <a:xfrm>
            <a:off x="1280745" y="3214966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Fluxograma: Conector 3">
              <a:extLst>
                <a:ext uri="{FF2B5EF4-FFF2-40B4-BE49-F238E27FC236}">
                  <a16:creationId xmlns:a16="http://schemas.microsoft.com/office/drawing/2014/main" xmlns="" id="{2772BF41-B173-77A0-9705-C0840A51C6E8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" name="Fluxograma: Conector 11">
              <a:extLst>
                <a:ext uri="{FF2B5EF4-FFF2-40B4-BE49-F238E27FC236}">
                  <a16:creationId xmlns:a16="http://schemas.microsoft.com/office/drawing/2014/main" xmlns="" id="{FAE10C14-AD43-221A-85CC-DEABEFD4884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xmlns="" id="{37677FF6-05A4-C8DE-714F-2FE83568D995}"/>
                </a:ext>
              </a:extLst>
            </p:cNvPr>
            <p:cNvCxnSpPr>
              <a:stCxn id="1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xmlns="" id="{16DC84AA-F252-A8C8-F73C-CA2C5C3DB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b="17660"/>
            <a:stretch/>
          </p:blipFill>
          <p:spPr>
            <a:xfrm>
              <a:off x="945356" y="2723039"/>
              <a:ext cx="765676" cy="630451"/>
            </a:xfrm>
            <a:prstGeom prst="rect">
              <a:avLst/>
            </a:prstGeom>
          </p:spPr>
        </p:pic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CD2B8D4-782D-3DD8-6C28-E1F730F14785}"/>
              </a:ext>
            </a:extLst>
          </p:cNvPr>
          <p:cNvSpPr txBox="1"/>
          <p:nvPr/>
        </p:nvSpPr>
        <p:spPr>
          <a:xfrm>
            <a:off x="1851853" y="1929568"/>
            <a:ext cx="1527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Processos, Bens e Serviços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2808403" y="326773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" name="Fluxograma: Conector 3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4" name="Fluxograma: Conector 3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420A0B96-E53F-7161-6709-756845D1F3F4}"/>
              </a:ext>
            </a:extLst>
          </p:cNvPr>
          <p:cNvSpPr txBox="1"/>
          <p:nvPr/>
        </p:nvSpPr>
        <p:spPr>
          <a:xfrm>
            <a:off x="2483007" y="4701366"/>
            <a:ext cx="1774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9B4292B-C992-DB72-8B7C-97B3F0A3FAE9}"/>
              </a:ext>
            </a:extLst>
          </p:cNvPr>
          <p:cNvSpPr txBox="1"/>
          <p:nvPr/>
        </p:nvSpPr>
        <p:spPr>
          <a:xfrm>
            <a:off x="3262098" y="1925224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Conversão do Conhecimento</a:t>
            </a: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800F805D-FA74-EB0C-2C9F-6BAD21707A09}"/>
              </a:ext>
            </a:extLst>
          </p:cNvPr>
          <p:cNvGrpSpPr/>
          <p:nvPr/>
        </p:nvGrpSpPr>
        <p:grpSpPr>
          <a:xfrm>
            <a:off x="2068800" y="2484440"/>
            <a:ext cx="985350" cy="1276400"/>
            <a:chOff x="1668077" y="2522658"/>
            <a:chExt cx="1198706" cy="15527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xmlns="" id="{1A8F1AC3-6C0D-C102-E766-97DDE822B23E}"/>
                </a:ext>
              </a:extLst>
            </p:cNvPr>
            <p:cNvGrpSpPr/>
            <p:nvPr/>
          </p:nvGrpSpPr>
          <p:grpSpPr>
            <a:xfrm rot="10800000">
              <a:off x="1668077" y="2522658"/>
              <a:ext cx="1198706" cy="1552777"/>
              <a:chOff x="564360" y="2274429"/>
              <a:chExt cx="1527675" cy="1978916"/>
            </a:xfrm>
          </p:grpSpPr>
          <p:sp>
            <p:nvSpPr>
              <p:cNvPr id="23" name="Fluxograma: Conector 22">
                <a:extLst>
                  <a:ext uri="{FF2B5EF4-FFF2-40B4-BE49-F238E27FC236}">
                    <a16:creationId xmlns:a16="http://schemas.microsoft.com/office/drawing/2014/main" xmlns="" id="{DB5916BB-2426-085B-CD98-44DC388C15BF}"/>
                  </a:ext>
                </a:extLst>
              </p:cNvPr>
              <p:cNvSpPr/>
              <p:nvPr/>
            </p:nvSpPr>
            <p:spPr>
              <a:xfrm>
                <a:off x="795805" y="2505875"/>
                <a:ext cx="1064781" cy="1064781"/>
              </a:xfrm>
              <a:prstGeom prst="flowChartConnector">
                <a:avLst/>
              </a:prstGeom>
              <a:solidFill>
                <a:srgbClr val="00A1D7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rgbClr val="FCA001"/>
                  </a:solidFill>
                </a:endParaRPr>
              </a:p>
            </p:txBody>
          </p:sp>
          <p:sp>
            <p:nvSpPr>
              <p:cNvPr id="24" name="Fluxograma: Conector 23">
                <a:extLst>
                  <a:ext uri="{FF2B5EF4-FFF2-40B4-BE49-F238E27FC236}">
                    <a16:creationId xmlns:a16="http://schemas.microsoft.com/office/drawing/2014/main" xmlns="" id="{7CF4828B-4AA2-2CE5-2C4C-E8B7EDDF1EFA}"/>
                  </a:ext>
                </a:extLst>
              </p:cNvPr>
              <p:cNvSpPr/>
              <p:nvPr/>
            </p:nvSpPr>
            <p:spPr>
              <a:xfrm>
                <a:off x="564360" y="2274429"/>
                <a:ext cx="1527675" cy="1527675"/>
              </a:xfrm>
              <a:prstGeom prst="flowChartConnector">
                <a:avLst/>
              </a:prstGeom>
              <a:noFill/>
              <a:ln w="28575">
                <a:solidFill>
                  <a:srgbClr val="3455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xmlns="" id="{65B04631-4AD1-A106-884F-E8B1E2C47477}"/>
                  </a:ext>
                </a:extLst>
              </p:cNvPr>
              <p:cNvCxnSpPr>
                <a:stCxn id="24" idx="4"/>
              </p:cNvCxnSpPr>
              <p:nvPr/>
            </p:nvCxnSpPr>
            <p:spPr>
              <a:xfrm flipH="1">
                <a:off x="1328196" y="3802104"/>
                <a:ext cx="2" cy="451241"/>
              </a:xfrm>
              <a:prstGeom prst="line">
                <a:avLst/>
              </a:prstGeom>
              <a:ln w="28575">
                <a:solidFill>
                  <a:srgbClr val="345574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xmlns="" id="{E9968350-0604-8F96-E912-BB780342D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l="10428" r="9532" b="24153"/>
            <a:stretch/>
          </p:blipFill>
          <p:spPr>
            <a:xfrm>
              <a:off x="1975026" y="3123565"/>
              <a:ext cx="620987" cy="588463"/>
            </a:xfrm>
            <a:prstGeom prst="rect">
              <a:avLst/>
            </a:prstGeom>
          </p:spPr>
        </p:pic>
      </p:grpSp>
      <p:grpSp>
        <p:nvGrpSpPr>
          <p:cNvPr id="125" name="Agrupar 124">
            <a:extLst>
              <a:ext uri="{FF2B5EF4-FFF2-40B4-BE49-F238E27FC236}">
                <a16:creationId xmlns:a16="http://schemas.microsoft.com/office/drawing/2014/main" xmlns="" id="{4E73296B-4E76-0263-455C-41959E782212}"/>
              </a:ext>
            </a:extLst>
          </p:cNvPr>
          <p:cNvGrpSpPr/>
          <p:nvPr/>
        </p:nvGrpSpPr>
        <p:grpSpPr>
          <a:xfrm rot="10800000">
            <a:off x="3557479" y="2475753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7" name="Fluxograma: Conector 126">
              <a:extLst>
                <a:ext uri="{FF2B5EF4-FFF2-40B4-BE49-F238E27FC236}">
                  <a16:creationId xmlns:a16="http://schemas.microsoft.com/office/drawing/2014/main" xmlns="" id="{722CE032-0B90-0080-CEAE-79ABEADB0F5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FCA001"/>
            </a:solidFill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8" name="Fluxograma: Conector 127">
              <a:extLst>
                <a:ext uri="{FF2B5EF4-FFF2-40B4-BE49-F238E27FC236}">
                  <a16:creationId xmlns:a16="http://schemas.microsoft.com/office/drawing/2014/main" xmlns="" id="{6E1CDB62-1437-86BE-F643-9606C8FB3AA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29" name="Conector reto 128">
              <a:extLst>
                <a:ext uri="{FF2B5EF4-FFF2-40B4-BE49-F238E27FC236}">
                  <a16:creationId xmlns:a16="http://schemas.microsoft.com/office/drawing/2014/main" xmlns="" id="{CAFB6A72-16CA-BFA1-E883-E7F2F043679C}"/>
                </a:ext>
              </a:extLst>
            </p:cNvPr>
            <p:cNvCxnSpPr>
              <a:stCxn id="128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FCA00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xmlns="" id="{2B167CF8-87E7-2F99-9BFB-5C3835169AC1}"/>
              </a:ext>
            </a:extLst>
          </p:cNvPr>
          <p:cNvGrpSpPr/>
          <p:nvPr/>
        </p:nvGrpSpPr>
        <p:grpSpPr>
          <a:xfrm>
            <a:off x="4266805" y="3315979"/>
            <a:ext cx="985350" cy="1276400"/>
            <a:chOff x="564360" y="2274429"/>
            <a:chExt cx="1527675" cy="1978916"/>
          </a:xfrm>
        </p:grpSpPr>
        <p:sp>
          <p:nvSpPr>
            <p:cNvPr id="131" name="Fluxograma: Conector 130">
              <a:extLst>
                <a:ext uri="{FF2B5EF4-FFF2-40B4-BE49-F238E27FC236}">
                  <a16:creationId xmlns:a16="http://schemas.microsoft.com/office/drawing/2014/main" xmlns="" id="{CFFBB506-A63F-7846-7604-3C577404998C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2" name="Fluxograma: Conector 131">
              <a:extLst>
                <a:ext uri="{FF2B5EF4-FFF2-40B4-BE49-F238E27FC236}">
                  <a16:creationId xmlns:a16="http://schemas.microsoft.com/office/drawing/2014/main" xmlns="" id="{AC0EBD3C-C1D3-80A1-EA19-81DA62BC3FE4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3" name="Conector reto 132">
              <a:extLst>
                <a:ext uri="{FF2B5EF4-FFF2-40B4-BE49-F238E27FC236}">
                  <a16:creationId xmlns:a16="http://schemas.microsoft.com/office/drawing/2014/main" xmlns="" id="{F8BBEDF6-2B4A-AF77-AEDF-9486CC13F117}"/>
                </a:ext>
              </a:extLst>
            </p:cNvPr>
            <p:cNvCxnSpPr>
              <a:stCxn id="13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xmlns="" id="{72D72F9D-4EE6-7C97-F973-41254BD73851}"/>
              </a:ext>
            </a:extLst>
          </p:cNvPr>
          <p:cNvGrpSpPr/>
          <p:nvPr/>
        </p:nvGrpSpPr>
        <p:grpSpPr>
          <a:xfrm>
            <a:off x="5794463" y="3368750"/>
            <a:ext cx="985350" cy="1276400"/>
            <a:chOff x="564360" y="2274429"/>
            <a:chExt cx="1527675" cy="1978916"/>
          </a:xfrm>
        </p:grpSpPr>
        <p:sp>
          <p:nvSpPr>
            <p:cNvPr id="136" name="Fluxograma: Conector 135">
              <a:extLst>
                <a:ext uri="{FF2B5EF4-FFF2-40B4-BE49-F238E27FC236}">
                  <a16:creationId xmlns:a16="http://schemas.microsoft.com/office/drawing/2014/main" xmlns="" id="{E646C96D-0B4C-DA5D-91C1-9D1A2078BB0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7" name="Fluxograma: Conector 136">
              <a:extLst>
                <a:ext uri="{FF2B5EF4-FFF2-40B4-BE49-F238E27FC236}">
                  <a16:creationId xmlns:a16="http://schemas.microsoft.com/office/drawing/2014/main" xmlns="" id="{42F43138-4761-188A-C5EE-AA70DE658CB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8" name="Conector reto 137">
              <a:extLst>
                <a:ext uri="{FF2B5EF4-FFF2-40B4-BE49-F238E27FC236}">
                  <a16:creationId xmlns:a16="http://schemas.microsoft.com/office/drawing/2014/main" xmlns="" id="{6C17911C-B94A-1E2B-7468-97891BCEB4FB}"/>
                </a:ext>
              </a:extLst>
            </p:cNvPr>
            <p:cNvCxnSpPr>
              <a:cxnSpLocks/>
              <a:stCxn id="13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xmlns="" id="{57436421-9AAF-3925-77B4-B5E87E08D17D}"/>
              </a:ext>
            </a:extLst>
          </p:cNvPr>
          <p:cNvGrpSpPr/>
          <p:nvPr/>
        </p:nvGrpSpPr>
        <p:grpSpPr>
          <a:xfrm rot="10800000">
            <a:off x="5054860" y="2585453"/>
            <a:ext cx="985350" cy="1276400"/>
            <a:chOff x="564360" y="2274429"/>
            <a:chExt cx="1527675" cy="1978916"/>
          </a:xfrm>
        </p:grpSpPr>
        <p:sp>
          <p:nvSpPr>
            <p:cNvPr id="142" name="Fluxograma: Conector 141">
              <a:extLst>
                <a:ext uri="{FF2B5EF4-FFF2-40B4-BE49-F238E27FC236}">
                  <a16:creationId xmlns:a16="http://schemas.microsoft.com/office/drawing/2014/main" xmlns="" id="{340570EB-408D-E632-F1F8-EFD2309A50D2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43" name="Fluxograma: Conector 142">
              <a:extLst>
                <a:ext uri="{FF2B5EF4-FFF2-40B4-BE49-F238E27FC236}">
                  <a16:creationId xmlns:a16="http://schemas.microsoft.com/office/drawing/2014/main" xmlns="" id="{0E6D8B6F-ED55-C86F-8672-4868A7222A5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44" name="Conector reto 143">
              <a:extLst>
                <a:ext uri="{FF2B5EF4-FFF2-40B4-BE49-F238E27FC236}">
                  <a16:creationId xmlns:a16="http://schemas.microsoft.com/office/drawing/2014/main" xmlns="" id="{59896A00-6B75-5681-EB07-2561798FC14E}"/>
                </a:ext>
              </a:extLst>
            </p:cNvPr>
            <p:cNvCxnSpPr>
              <a:stCxn id="14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6" name="CaixaDeTexto 175">
            <a:extLst>
              <a:ext uri="{FF2B5EF4-FFF2-40B4-BE49-F238E27FC236}">
                <a16:creationId xmlns:a16="http://schemas.microsoft.com/office/drawing/2014/main" xmlns="" id="{5DDC8531-5759-6251-CB9D-1D324CA6B261}"/>
              </a:ext>
            </a:extLst>
          </p:cNvPr>
          <p:cNvSpPr txBox="1"/>
          <p:nvPr/>
        </p:nvSpPr>
        <p:spPr>
          <a:xfrm>
            <a:off x="3944130" y="4712005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de GC</a:t>
            </a:r>
          </a:p>
        </p:txBody>
      </p:sp>
      <p:sp>
        <p:nvSpPr>
          <p:cNvPr id="177" name="CaixaDeTexto 176">
            <a:extLst>
              <a:ext uri="{FF2B5EF4-FFF2-40B4-BE49-F238E27FC236}">
                <a16:creationId xmlns:a16="http://schemas.microsoft.com/office/drawing/2014/main" xmlns="" id="{F3F7A765-B967-8819-E888-5A64A2F767A0}"/>
              </a:ext>
            </a:extLst>
          </p:cNvPr>
          <p:cNvSpPr txBox="1"/>
          <p:nvPr/>
        </p:nvSpPr>
        <p:spPr>
          <a:xfrm>
            <a:off x="4759479" y="1988573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Aprendizagem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Organizacional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D9CB6566-C8D3-92BA-3B6C-841D0EC26429}"/>
              </a:ext>
            </a:extLst>
          </p:cNvPr>
          <p:cNvSpPr txBox="1"/>
          <p:nvPr/>
        </p:nvSpPr>
        <p:spPr>
          <a:xfrm>
            <a:off x="5420648" y="4747276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Práticas de GC</a:t>
            </a:r>
          </a:p>
        </p:txBody>
      </p:sp>
      <p:pic>
        <p:nvPicPr>
          <p:cNvPr id="190" name="Gráfico 189">
            <a:extLst>
              <a:ext uri="{FF2B5EF4-FFF2-40B4-BE49-F238E27FC236}">
                <a16:creationId xmlns:a16="http://schemas.microsoft.com/office/drawing/2014/main" xmlns="" id="{6D342F16-9502-E624-E490-94E83DD2200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19722" b="38615"/>
          <a:stretch/>
        </p:blipFill>
        <p:spPr>
          <a:xfrm rot="10800000">
            <a:off x="3720656" y="3094907"/>
            <a:ext cx="649522" cy="270604"/>
          </a:xfrm>
          <a:prstGeom prst="rect">
            <a:avLst/>
          </a:prstGeom>
        </p:spPr>
      </p:pic>
      <p:pic>
        <p:nvPicPr>
          <p:cNvPr id="194" name="Gráfico 193">
            <a:extLst>
              <a:ext uri="{FF2B5EF4-FFF2-40B4-BE49-F238E27FC236}">
                <a16:creationId xmlns:a16="http://schemas.microsoft.com/office/drawing/2014/main" xmlns="" id="{C9FE798A-88B7-859A-9933-D69A1C27012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l="7477" r="9386" b="20000"/>
          <a:stretch/>
        </p:blipFill>
        <p:spPr>
          <a:xfrm>
            <a:off x="5298108" y="3138093"/>
            <a:ext cx="471544" cy="453749"/>
          </a:xfrm>
          <a:prstGeom prst="rect">
            <a:avLst/>
          </a:prstGeom>
        </p:spPr>
      </p:pic>
      <p:pic>
        <p:nvPicPr>
          <p:cNvPr id="198" name="Gráfico 197">
            <a:extLst>
              <a:ext uri="{FF2B5EF4-FFF2-40B4-BE49-F238E27FC236}">
                <a16:creationId xmlns:a16="http://schemas.microsoft.com/office/drawing/2014/main" xmlns="" id="{5A7631CD-110B-B03B-99C4-E27C0DEDD69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b="17612"/>
          <a:stretch/>
        </p:blipFill>
        <p:spPr>
          <a:xfrm>
            <a:off x="6040210" y="3638479"/>
            <a:ext cx="521160" cy="429374"/>
          </a:xfrm>
          <a:prstGeom prst="rect">
            <a:avLst/>
          </a:prstGeom>
        </p:spPr>
      </p:pic>
      <p:pic>
        <p:nvPicPr>
          <p:cNvPr id="206" name="Gráfico 205">
            <a:extLst>
              <a:ext uri="{FF2B5EF4-FFF2-40B4-BE49-F238E27FC236}">
                <a16:creationId xmlns:a16="http://schemas.microsoft.com/office/drawing/2014/main" xmlns="" id="{D3B61624-1EE3-9C6F-0033-44EF42CA3C85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 b="20398"/>
          <a:stretch/>
        </p:blipFill>
        <p:spPr>
          <a:xfrm>
            <a:off x="2964993" y="3467593"/>
            <a:ext cx="649521" cy="517032"/>
          </a:xfrm>
          <a:prstGeom prst="rect">
            <a:avLst/>
          </a:prstGeom>
        </p:spPr>
      </p:pic>
      <p:pic>
        <p:nvPicPr>
          <p:cNvPr id="208" name="Gráfico 207">
            <a:extLst>
              <a:ext uri="{FF2B5EF4-FFF2-40B4-BE49-F238E27FC236}">
                <a16:creationId xmlns:a16="http://schemas.microsoft.com/office/drawing/2014/main" xmlns="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09" name="Picture 2" descr="Menu de Navegação">
            <a:extLst>
              <a:ext uri="{FF2B5EF4-FFF2-40B4-BE49-F238E27FC236}">
                <a16:creationId xmlns:a16="http://schemas.microsoft.com/office/drawing/2014/main" xmlns="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" descr="Notícias da UFSC">
            <a:extLst>
              <a:ext uri="{FF2B5EF4-FFF2-40B4-BE49-F238E27FC236}">
                <a16:creationId xmlns:a16="http://schemas.microsoft.com/office/drawing/2014/main" xmlns="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4271341" y="330762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3" name="Fluxograma: Conector 21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214" name="Fluxograma: Conector 21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215" name="Conector reto 21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21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6" name="Gráfico 187">
            <a:extLst>
              <a:ext uri="{FF2B5EF4-FFF2-40B4-BE49-F238E27FC236}">
                <a16:creationId xmlns:a16="http://schemas.microsoft.com/office/drawing/2014/main" xmlns="" id="{0319DC2E-5AC4-D44C-BA2B-54BF3BD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 l="12568" r="13268" b="22174"/>
          <a:stretch/>
        </p:blipFill>
        <p:spPr>
          <a:xfrm>
            <a:off x="4495899" y="3517802"/>
            <a:ext cx="536234" cy="562696"/>
          </a:xfrm>
          <a:prstGeom prst="rect">
            <a:avLst/>
          </a:prstGeom>
        </p:spPr>
      </p:pic>
      <p:grpSp>
        <p:nvGrpSpPr>
          <p:cNvPr id="317" name="Agrupar 145">
            <a:extLst>
              <a:ext uri="{FF2B5EF4-FFF2-40B4-BE49-F238E27FC236}">
                <a16:creationId xmlns:a16="http://schemas.microsoft.com/office/drawing/2014/main" xmlns="" id="{2DA6D785-76D2-2B9D-4023-26023FA12EDC}"/>
              </a:ext>
            </a:extLst>
          </p:cNvPr>
          <p:cNvGrpSpPr/>
          <p:nvPr/>
        </p:nvGrpSpPr>
        <p:grpSpPr>
          <a:xfrm rot="10800000">
            <a:off x="6543539" y="2576766"/>
            <a:ext cx="985350" cy="1276400"/>
            <a:chOff x="564360" y="2274429"/>
            <a:chExt cx="1527675" cy="1978916"/>
          </a:xfrm>
        </p:grpSpPr>
        <p:sp>
          <p:nvSpPr>
            <p:cNvPr id="318" name="Fluxograma: Conector 317">
              <a:extLst>
                <a:ext uri="{FF2B5EF4-FFF2-40B4-BE49-F238E27FC236}">
                  <a16:creationId xmlns:a16="http://schemas.microsoft.com/office/drawing/2014/main" xmlns="" id="{4AEA98D7-394A-312D-85E2-2E647A4F2BD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19" name="Fluxograma: Conector 318">
              <a:extLst>
                <a:ext uri="{FF2B5EF4-FFF2-40B4-BE49-F238E27FC236}">
                  <a16:creationId xmlns:a16="http://schemas.microsoft.com/office/drawing/2014/main" xmlns="" id="{D6173D47-0B62-1922-9731-20D01ACA0779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0" name="Conector reto 319">
              <a:extLst>
                <a:ext uri="{FF2B5EF4-FFF2-40B4-BE49-F238E27FC236}">
                  <a16:creationId xmlns:a16="http://schemas.microsoft.com/office/drawing/2014/main" xmlns="" id="{B209F09E-CDD9-F2FA-5523-6B0BECA0CBCB}"/>
                </a:ext>
              </a:extLst>
            </p:cNvPr>
            <p:cNvCxnSpPr>
              <a:stCxn id="319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Agrupar 150">
            <a:extLst>
              <a:ext uri="{FF2B5EF4-FFF2-40B4-BE49-F238E27FC236}">
                <a16:creationId xmlns:a16="http://schemas.microsoft.com/office/drawing/2014/main" xmlns="" id="{8E7524D0-9B59-308F-C202-A76FB0AD7450}"/>
              </a:ext>
            </a:extLst>
          </p:cNvPr>
          <p:cNvGrpSpPr/>
          <p:nvPr/>
        </p:nvGrpSpPr>
        <p:grpSpPr>
          <a:xfrm>
            <a:off x="7295782" y="3373773"/>
            <a:ext cx="985350" cy="1276400"/>
            <a:chOff x="564360" y="2274429"/>
            <a:chExt cx="1527675" cy="1978916"/>
          </a:xfrm>
        </p:grpSpPr>
        <p:sp>
          <p:nvSpPr>
            <p:cNvPr id="322" name="Fluxograma: Conector 321">
              <a:extLst>
                <a:ext uri="{FF2B5EF4-FFF2-40B4-BE49-F238E27FC236}">
                  <a16:creationId xmlns:a16="http://schemas.microsoft.com/office/drawing/2014/main" xmlns="" id="{70D5DB28-D6BF-DF31-5DFC-3DD7AC4D623E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3" name="Fluxograma: Conector 322">
              <a:extLst>
                <a:ext uri="{FF2B5EF4-FFF2-40B4-BE49-F238E27FC236}">
                  <a16:creationId xmlns:a16="http://schemas.microsoft.com/office/drawing/2014/main" xmlns="" id="{68C59233-71D5-E113-52FF-65867BBD3976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4" name="Conector reto 323">
              <a:extLst>
                <a:ext uri="{FF2B5EF4-FFF2-40B4-BE49-F238E27FC236}">
                  <a16:creationId xmlns:a16="http://schemas.microsoft.com/office/drawing/2014/main" xmlns="" id="{2A31B45B-01EB-81C9-946E-2A7B62086CC7}"/>
                </a:ext>
              </a:extLst>
            </p:cNvPr>
            <p:cNvCxnSpPr>
              <a:cxnSpLocks/>
              <a:stCxn id="32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5" name="Agrupar 155">
            <a:extLst>
              <a:ext uri="{FF2B5EF4-FFF2-40B4-BE49-F238E27FC236}">
                <a16:creationId xmlns:a16="http://schemas.microsoft.com/office/drawing/2014/main" xmlns="" id="{46EC5899-BEBA-6F48-73FC-F61CEA2301D4}"/>
              </a:ext>
            </a:extLst>
          </p:cNvPr>
          <p:cNvGrpSpPr/>
          <p:nvPr/>
        </p:nvGrpSpPr>
        <p:grpSpPr>
          <a:xfrm>
            <a:off x="8823440" y="3426544"/>
            <a:ext cx="985350" cy="1276400"/>
            <a:chOff x="564360" y="2274429"/>
            <a:chExt cx="1527675" cy="1978916"/>
          </a:xfrm>
        </p:grpSpPr>
        <p:sp>
          <p:nvSpPr>
            <p:cNvPr id="326" name="Fluxograma: Conector 325">
              <a:extLst>
                <a:ext uri="{FF2B5EF4-FFF2-40B4-BE49-F238E27FC236}">
                  <a16:creationId xmlns:a16="http://schemas.microsoft.com/office/drawing/2014/main" xmlns="" id="{8B6E90D3-EDD5-B66A-F7E5-AE965A2BF7D3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7" name="Fluxograma: Conector 326">
              <a:extLst>
                <a:ext uri="{FF2B5EF4-FFF2-40B4-BE49-F238E27FC236}">
                  <a16:creationId xmlns:a16="http://schemas.microsoft.com/office/drawing/2014/main" xmlns="" id="{6717A211-A1C4-2F5E-BD1A-5AF17E62F5C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8" name="Conector reto 327">
              <a:extLst>
                <a:ext uri="{FF2B5EF4-FFF2-40B4-BE49-F238E27FC236}">
                  <a16:creationId xmlns:a16="http://schemas.microsoft.com/office/drawing/2014/main" xmlns="" id="{5E0D8A01-B550-8BB7-CC98-C1EEBAE5CC9E}"/>
                </a:ext>
              </a:extLst>
            </p:cNvPr>
            <p:cNvCxnSpPr>
              <a:cxnSpLocks/>
              <a:stCxn id="32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9" name="Agrupar 160">
            <a:extLst>
              <a:ext uri="{FF2B5EF4-FFF2-40B4-BE49-F238E27FC236}">
                <a16:creationId xmlns:a16="http://schemas.microsoft.com/office/drawing/2014/main" xmlns="" id="{2573BDC5-4188-FE9C-B4BB-62110B96EED4}"/>
              </a:ext>
            </a:extLst>
          </p:cNvPr>
          <p:cNvGrpSpPr/>
          <p:nvPr/>
        </p:nvGrpSpPr>
        <p:grpSpPr>
          <a:xfrm rot="10800000">
            <a:off x="8097485" y="2643247"/>
            <a:ext cx="985350" cy="1276400"/>
            <a:chOff x="564360" y="2274429"/>
            <a:chExt cx="1527675" cy="1978916"/>
          </a:xfrm>
        </p:grpSpPr>
        <p:sp>
          <p:nvSpPr>
            <p:cNvPr id="330" name="Fluxograma: Conector 329">
              <a:extLst>
                <a:ext uri="{FF2B5EF4-FFF2-40B4-BE49-F238E27FC236}">
                  <a16:creationId xmlns:a16="http://schemas.microsoft.com/office/drawing/2014/main" xmlns="" id="{F4DB7FED-A200-EE25-3075-B276D4DFBAD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31" name="Fluxograma: Conector 330">
              <a:extLst>
                <a:ext uri="{FF2B5EF4-FFF2-40B4-BE49-F238E27FC236}">
                  <a16:creationId xmlns:a16="http://schemas.microsoft.com/office/drawing/2014/main" xmlns="" id="{24C3D4E6-8902-6F05-6EC0-399B0044702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32" name="Conector reto 331">
              <a:extLst>
                <a:ext uri="{FF2B5EF4-FFF2-40B4-BE49-F238E27FC236}">
                  <a16:creationId xmlns:a16="http://schemas.microsoft.com/office/drawing/2014/main" xmlns="" id="{662BCB6E-9DA9-3CBC-2AB9-9BE2651DACA9}"/>
                </a:ext>
              </a:extLst>
            </p:cNvPr>
            <p:cNvCxnSpPr>
              <a:stCxn id="331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5" name="CaixaDeTexto 334">
            <a:extLst>
              <a:ext uri="{FF2B5EF4-FFF2-40B4-BE49-F238E27FC236}">
                <a16:creationId xmlns:a16="http://schemas.microsoft.com/office/drawing/2014/main" xmlns="" id="{468DE037-6509-8F3F-95CF-D6DD56A4456D}"/>
              </a:ext>
            </a:extLst>
          </p:cNvPr>
          <p:cNvSpPr txBox="1"/>
          <p:nvPr/>
        </p:nvSpPr>
        <p:spPr>
          <a:xfrm>
            <a:off x="771002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Modelos de Maturidade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GC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6" name="CaixaDeTexto 335">
            <a:extLst>
              <a:ext uri="{FF2B5EF4-FFF2-40B4-BE49-F238E27FC236}">
                <a16:creationId xmlns:a16="http://schemas.microsoft.com/office/drawing/2014/main" xmlns="" id="{12F3FBD8-F583-208C-8AD2-215B571A6666}"/>
              </a:ext>
            </a:extLst>
          </p:cNvPr>
          <p:cNvSpPr txBox="1"/>
          <p:nvPr/>
        </p:nvSpPr>
        <p:spPr>
          <a:xfrm>
            <a:off x="919870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 Organizacionais</a:t>
            </a:r>
          </a:p>
        </p:txBody>
      </p:sp>
      <p:pic>
        <p:nvPicPr>
          <p:cNvPr id="339" name="Gráfico 195">
            <a:extLst>
              <a:ext uri="{FF2B5EF4-FFF2-40B4-BE49-F238E27FC236}">
                <a16:creationId xmlns:a16="http://schemas.microsoft.com/office/drawing/2014/main" xmlns="" id="{474081FF-3A9F-1DEE-FDFD-4A20880069AE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 b="20199"/>
          <a:stretch/>
        </p:blipFill>
        <p:spPr>
          <a:xfrm>
            <a:off x="9827026" y="3229565"/>
            <a:ext cx="494748" cy="394814"/>
          </a:xfrm>
          <a:prstGeom prst="rect">
            <a:avLst/>
          </a:prstGeom>
        </p:spPr>
      </p:pic>
      <p:pic>
        <p:nvPicPr>
          <p:cNvPr id="341" name="Gráfico 201">
            <a:extLst>
              <a:ext uri="{FF2B5EF4-FFF2-40B4-BE49-F238E27FC236}">
                <a16:creationId xmlns:a16="http://schemas.microsoft.com/office/drawing/2014/main" xmlns="" id="{39C23CAC-AF63-2047-2AB9-BE3328795AEE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 b="22174"/>
          <a:stretch/>
        </p:blipFill>
        <p:spPr>
          <a:xfrm>
            <a:off x="8265965" y="3130804"/>
            <a:ext cx="658841" cy="512747"/>
          </a:xfrm>
          <a:prstGeom prst="rect">
            <a:avLst/>
          </a:prstGeom>
        </p:spPr>
      </p:pic>
      <p:sp>
        <p:nvSpPr>
          <p:cNvPr id="77" name="CaixaDeTexto 76">
            <a:extLst>
              <a:ext uri="{FF2B5EF4-FFF2-40B4-BE49-F238E27FC236}">
                <a16:creationId xmlns:a16="http://schemas.microsoft.com/office/drawing/2014/main" xmlns="" id="{6A025FAD-7C9E-5E90-147A-B01EDBD9CFD5}"/>
              </a:ext>
            </a:extLst>
          </p:cNvPr>
          <p:cNvSpPr txBox="1"/>
          <p:nvPr/>
        </p:nvSpPr>
        <p:spPr>
          <a:xfrm>
            <a:off x="6184057" y="195425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Absortiva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xmlns="" id="{6E47CACA-B339-125E-635E-31FA821ACB85}"/>
              </a:ext>
            </a:extLst>
          </p:cNvPr>
          <p:cNvSpPr txBox="1"/>
          <p:nvPr/>
        </p:nvSpPr>
        <p:spPr>
          <a:xfrm>
            <a:off x="6921967" y="475817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Desperdício 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9" name="Gráfico 185">
            <a:extLst>
              <a:ext uri="{FF2B5EF4-FFF2-40B4-BE49-F238E27FC236}">
                <a16:creationId xmlns:a16="http://schemas.microsoft.com/office/drawing/2014/main" xmlns="" id="{CFB4468F-4456-7648-E792-2B508C0D864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0308" r="19733" b="22174"/>
          <a:stretch/>
        </p:blipFill>
        <p:spPr>
          <a:xfrm>
            <a:off x="7620657" y="3548819"/>
            <a:ext cx="426137" cy="553116"/>
          </a:xfrm>
          <a:prstGeom prst="rect">
            <a:avLst/>
          </a:prstGeom>
        </p:spPr>
      </p:pic>
      <p:pic>
        <p:nvPicPr>
          <p:cNvPr id="80" name="Gráfico 191">
            <a:extLst>
              <a:ext uri="{FF2B5EF4-FFF2-40B4-BE49-F238E27FC236}">
                <a16:creationId xmlns:a16="http://schemas.microsoft.com/office/drawing/2014/main" xmlns="" id="{58B06E31-66E5-84A8-6DFD-5CE3DA1A738F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21804" t="12339" r="23142" b="31868"/>
          <a:stretch/>
        </p:blipFill>
        <p:spPr>
          <a:xfrm>
            <a:off x="6779813" y="3108665"/>
            <a:ext cx="460969" cy="467162"/>
          </a:xfrm>
          <a:prstGeom prst="rect">
            <a:avLst/>
          </a:prstGeom>
        </p:spPr>
      </p:pic>
      <p:sp>
        <p:nvSpPr>
          <p:cNvPr id="85" name="Fluxograma: Conector 84">
            <a:extLst>
              <a:ext uri="{FF2B5EF4-FFF2-40B4-BE49-F238E27FC236}">
                <a16:creationId xmlns:a16="http://schemas.microsoft.com/office/drawing/2014/main" xmlns="" id="{80A49F99-73D8-E79C-2ABB-8EF9EC519935}"/>
              </a:ext>
            </a:extLst>
          </p:cNvPr>
          <p:cNvSpPr/>
          <p:nvPr/>
        </p:nvSpPr>
        <p:spPr>
          <a:xfrm rot="10800000">
            <a:off x="9572516" y="2925610"/>
            <a:ext cx="985350" cy="985350"/>
          </a:xfrm>
          <a:prstGeom prst="flowChartConnector">
            <a:avLst/>
          </a:prstGeom>
          <a:noFill/>
          <a:ln w="28575">
            <a:solidFill>
              <a:srgbClr val="3455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A81177FD-BB0E-7F1E-AFD5-89CFEE5539C3}"/>
              </a:ext>
            </a:extLst>
          </p:cNvPr>
          <p:cNvCxnSpPr>
            <a:stCxn id="85" idx="4"/>
          </p:cNvCxnSpPr>
          <p:nvPr/>
        </p:nvCxnSpPr>
        <p:spPr>
          <a:xfrm rot="10800000" flipH="1">
            <a:off x="10065191" y="2634560"/>
            <a:ext cx="1" cy="291050"/>
          </a:xfrm>
          <a:prstGeom prst="line">
            <a:avLst/>
          </a:prstGeom>
          <a:ln w="28575">
            <a:solidFill>
              <a:srgbClr val="34557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>
            <a:extLst>
              <a:ext uri="{FF2B5EF4-FFF2-40B4-BE49-F238E27FC236}">
                <a16:creationId xmlns:a16="http://schemas.microsoft.com/office/drawing/2014/main" xmlns="" id="{1C78F669-8132-0203-1F07-3C7E31A19BFA}"/>
              </a:ext>
            </a:extLst>
          </p:cNvPr>
          <p:cNvSpPr txBox="1"/>
          <p:nvPr/>
        </p:nvSpPr>
        <p:spPr>
          <a:xfrm>
            <a:off x="8449627" y="4764562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Resiliência Organizacional</a:t>
            </a:r>
          </a:p>
        </p:txBody>
      </p:sp>
      <p:pic>
        <p:nvPicPr>
          <p:cNvPr id="88" name="Gráfico 199">
            <a:extLst>
              <a:ext uri="{FF2B5EF4-FFF2-40B4-BE49-F238E27FC236}">
                <a16:creationId xmlns:a16="http://schemas.microsoft.com/office/drawing/2014/main" xmlns="" id="{D24A2327-A795-01D3-10B0-8BB29BDC1DC9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 b="22015"/>
          <a:stretch/>
        </p:blipFill>
        <p:spPr>
          <a:xfrm>
            <a:off x="8973479" y="3664266"/>
            <a:ext cx="591996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áfico 46">
            <a:extLst>
              <a:ext uri="{FF2B5EF4-FFF2-40B4-BE49-F238E27FC236}">
                <a16:creationId xmlns:a16="http://schemas.microsoft.com/office/drawing/2014/main" xmlns="" id="{8759C10B-E90C-37F4-6116-98E59F3CE7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10829" r="8446" b="15140"/>
          <a:stretch/>
        </p:blipFill>
        <p:spPr>
          <a:xfrm rot="20871456">
            <a:off x="3995870" y="1263564"/>
            <a:ext cx="4658814" cy="489738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EADE64A0-5A30-56BC-32EF-7812B258F990}"/>
              </a:ext>
            </a:extLst>
          </p:cNvPr>
          <p:cNvSpPr txBox="1"/>
          <p:nvPr/>
        </p:nvSpPr>
        <p:spPr>
          <a:xfrm>
            <a:off x="3586588" y="677208"/>
            <a:ext cx="1551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rgbClr val="FCA00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socialização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AD86E27-543F-9FFD-F4B4-DF771D462B97}"/>
              </a:ext>
            </a:extLst>
          </p:cNvPr>
          <p:cNvSpPr txBox="1"/>
          <p:nvPr/>
        </p:nvSpPr>
        <p:spPr>
          <a:xfrm>
            <a:off x="7031406" y="3967159"/>
            <a:ext cx="17787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CA35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combinação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72513533-EF60-D264-DA4B-556F7FD7E3A0}"/>
              </a:ext>
            </a:extLst>
          </p:cNvPr>
          <p:cNvSpPr txBox="1"/>
          <p:nvPr/>
        </p:nvSpPr>
        <p:spPr>
          <a:xfrm>
            <a:off x="7031406" y="677208"/>
            <a:ext cx="19119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rgbClr val="DA55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externalização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865260C-1712-CE7F-190C-8D5597F1F3BF}"/>
              </a:ext>
            </a:extLst>
          </p:cNvPr>
          <p:cNvSpPr txBox="1"/>
          <p:nvPr/>
        </p:nvSpPr>
        <p:spPr>
          <a:xfrm>
            <a:off x="3406474" y="3965732"/>
            <a:ext cx="1911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rgbClr val="2764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internalização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xmlns="" id="{D24423CD-167B-9CB7-E233-1519E52E80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28001" y="1015667"/>
            <a:ext cx="1911990" cy="191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xmlns="" id="{3DFBA35A-ED9B-71F9-FE29-14559E502E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t="12623" b="11776"/>
          <a:stretch/>
        </p:blipFill>
        <p:spPr>
          <a:xfrm>
            <a:off x="8973911" y="1021994"/>
            <a:ext cx="2201668" cy="16645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xmlns="" id="{E14E95A2-7E4B-D0D9-D9FB-930A91BA052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260870" y="4500896"/>
            <a:ext cx="1778758" cy="17787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xmlns="" id="{F873C066-7E62-C36E-C5D8-8B750EE4AF1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244497" y="4451130"/>
            <a:ext cx="1778758" cy="17787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xmlns="" id="{6B336771-DC66-BDD4-80AE-C8DFFC45FC2B}"/>
              </a:ext>
            </a:extLst>
          </p:cNvPr>
          <p:cNvCxnSpPr/>
          <p:nvPr/>
        </p:nvCxnSpPr>
        <p:spPr>
          <a:xfrm>
            <a:off x="6096000" y="677208"/>
            <a:ext cx="0" cy="5418792"/>
          </a:xfrm>
          <a:prstGeom prst="line">
            <a:avLst/>
          </a:prstGeom>
          <a:ln w="57150">
            <a:solidFill>
              <a:srgbClr val="849FA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xmlns="" id="{0890271D-A8DA-B930-42C3-E4DAF731F638}"/>
              </a:ext>
            </a:extLst>
          </p:cNvPr>
          <p:cNvCxnSpPr>
            <a:cxnSpLocks/>
          </p:cNvCxnSpPr>
          <p:nvPr/>
        </p:nvCxnSpPr>
        <p:spPr>
          <a:xfrm>
            <a:off x="1447800" y="3638550"/>
            <a:ext cx="9067800" cy="0"/>
          </a:xfrm>
          <a:prstGeom prst="line">
            <a:avLst/>
          </a:prstGeom>
          <a:ln w="57150">
            <a:solidFill>
              <a:srgbClr val="849FAD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2D3494B5-31C7-9FB2-07A6-AEC2D5D37CCA}"/>
              </a:ext>
            </a:extLst>
          </p:cNvPr>
          <p:cNvSpPr txBox="1"/>
          <p:nvPr/>
        </p:nvSpPr>
        <p:spPr>
          <a:xfrm>
            <a:off x="3100234" y="1460999"/>
            <a:ext cx="27273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o processo de conversão do conhecimento tácito em novo conhecimento </a:t>
            </a:r>
            <a:r>
              <a:rPr lang="pt-B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tácito. Ou 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seja, experiências e modelos mentais são compartilhadas e o conhecimento tácito e habilidades técnicas são criados. </a:t>
            </a: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3F079B3-98C9-2DAE-6F64-9F0B255A4900}"/>
              </a:ext>
            </a:extLst>
          </p:cNvPr>
          <p:cNvSpPr txBox="1"/>
          <p:nvPr/>
        </p:nvSpPr>
        <p:spPr>
          <a:xfrm>
            <a:off x="2815905" y="921616"/>
            <a:ext cx="31248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 compartilhado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09617F31-E7F6-585A-3B80-487770E2DB10}"/>
              </a:ext>
            </a:extLst>
          </p:cNvPr>
          <p:cNvSpPr txBox="1"/>
          <p:nvPr/>
        </p:nvSpPr>
        <p:spPr>
          <a:xfrm>
            <a:off x="6513849" y="1469294"/>
            <a:ext cx="30466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o modo de conversão mais importante para criação de conhecimento, por facilitar a transformação dos conhecimentos tácitos, que são pessoais, específicos aos contextos e de difícil formalização, em novos e explícitos conceitos.</a:t>
            </a: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1C31517A-00B6-EE47-E253-40C3A92F29F3}"/>
              </a:ext>
            </a:extLst>
          </p:cNvPr>
          <p:cNvSpPr txBox="1"/>
          <p:nvPr/>
        </p:nvSpPr>
        <p:spPr>
          <a:xfrm>
            <a:off x="6822793" y="921616"/>
            <a:ext cx="23292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 conceitual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DDB34868-B2B3-8F63-FD52-AA6A988EDF9E}"/>
              </a:ext>
            </a:extLst>
          </p:cNvPr>
          <p:cNvSpPr txBox="1"/>
          <p:nvPr/>
        </p:nvSpPr>
        <p:spPr>
          <a:xfrm>
            <a:off x="6513849" y="4579051"/>
            <a:ext cx="304662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significa a combinação de vários conjuntos de conhecimento explícito, como documentos, reuniões, conversas ao telefone, redes de comunicação computadorizadas, que podem levar a novos conhecimentos.</a:t>
            </a: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xmlns="" id="{0BC33227-DF4A-3CB5-91BF-4DB5A7C163BD}"/>
              </a:ext>
            </a:extLst>
          </p:cNvPr>
          <p:cNvSpPr txBox="1"/>
          <p:nvPr/>
        </p:nvSpPr>
        <p:spPr>
          <a:xfrm>
            <a:off x="6873537" y="4223897"/>
            <a:ext cx="21008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 sistêmico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xmlns="" id="{916074EA-DBC5-5F5B-D4A5-CFC08E878EC8}"/>
              </a:ext>
            </a:extLst>
          </p:cNvPr>
          <p:cNvSpPr txBox="1"/>
          <p:nvPr/>
        </p:nvSpPr>
        <p:spPr>
          <a:xfrm>
            <a:off x="3039991" y="4432568"/>
            <a:ext cx="314475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nesse caso, o conhecimento explícito existente é reformulado pelo indivíduo e internalizado como novo conhecimento tácito. Pela </a:t>
            </a:r>
            <a:r>
              <a:rPr lang="pt-B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externalização, 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transformamos atitudes; pela </a:t>
            </a:r>
            <a:r>
              <a:rPr lang="pt-B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internalização, transformamos 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essas atitudes em habilidades.</a:t>
            </a: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xmlns="" id="{58C0AB6C-61BD-8EB7-F7B5-8A19AE232CB2}"/>
              </a:ext>
            </a:extLst>
          </p:cNvPr>
          <p:cNvSpPr txBox="1"/>
          <p:nvPr/>
        </p:nvSpPr>
        <p:spPr>
          <a:xfrm>
            <a:off x="3317294" y="4213837"/>
            <a:ext cx="22222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 operacional</a:t>
            </a:r>
          </a:p>
        </p:txBody>
      </p:sp>
      <p:cxnSp>
        <p:nvCxnSpPr>
          <p:cNvPr id="49" name="Conector de Seta Reta 48">
            <a:extLst>
              <a:ext uri="{FF2B5EF4-FFF2-40B4-BE49-F238E27FC236}">
                <a16:creationId xmlns:a16="http://schemas.microsoft.com/office/drawing/2014/main" xmlns="" id="{3846A317-8813-D253-F63E-846FA630579D}"/>
              </a:ext>
            </a:extLst>
          </p:cNvPr>
          <p:cNvCxnSpPr/>
          <p:nvPr/>
        </p:nvCxnSpPr>
        <p:spPr>
          <a:xfrm>
            <a:off x="753979" y="481263"/>
            <a:ext cx="10812379" cy="0"/>
          </a:xfrm>
          <a:prstGeom prst="straightConnector1">
            <a:avLst/>
          </a:prstGeom>
          <a:ln w="57150">
            <a:solidFill>
              <a:srgbClr val="849F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de Seta Reta 49">
            <a:extLst>
              <a:ext uri="{FF2B5EF4-FFF2-40B4-BE49-F238E27FC236}">
                <a16:creationId xmlns:a16="http://schemas.microsoft.com/office/drawing/2014/main" xmlns="" id="{E9DA50A1-E541-72ED-7BB8-9DD9B04B8A13}"/>
              </a:ext>
            </a:extLst>
          </p:cNvPr>
          <p:cNvCxnSpPr>
            <a:cxnSpLocks/>
          </p:cNvCxnSpPr>
          <p:nvPr/>
        </p:nvCxnSpPr>
        <p:spPr>
          <a:xfrm flipH="1">
            <a:off x="575510" y="6542172"/>
            <a:ext cx="10812379" cy="0"/>
          </a:xfrm>
          <a:prstGeom prst="straightConnector1">
            <a:avLst/>
          </a:prstGeom>
          <a:ln w="57150">
            <a:solidFill>
              <a:srgbClr val="849F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de Seta Reta 50">
            <a:extLst>
              <a:ext uri="{FF2B5EF4-FFF2-40B4-BE49-F238E27FC236}">
                <a16:creationId xmlns:a16="http://schemas.microsoft.com/office/drawing/2014/main" xmlns="" id="{44CD35C8-4D46-E1E9-008E-D679E572561D}"/>
              </a:ext>
            </a:extLst>
          </p:cNvPr>
          <p:cNvCxnSpPr>
            <a:cxnSpLocks/>
          </p:cNvCxnSpPr>
          <p:nvPr/>
        </p:nvCxnSpPr>
        <p:spPr>
          <a:xfrm flipH="1">
            <a:off x="11769337" y="677208"/>
            <a:ext cx="3762" cy="5830172"/>
          </a:xfrm>
          <a:prstGeom prst="straightConnector1">
            <a:avLst/>
          </a:prstGeom>
          <a:ln w="57150">
            <a:solidFill>
              <a:srgbClr val="849F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de Seta Reta 58">
            <a:extLst>
              <a:ext uri="{FF2B5EF4-FFF2-40B4-BE49-F238E27FC236}">
                <a16:creationId xmlns:a16="http://schemas.microsoft.com/office/drawing/2014/main" xmlns="" id="{D0BD31AC-4163-5814-F84D-A0CA60731479}"/>
              </a:ext>
            </a:extLst>
          </p:cNvPr>
          <p:cNvCxnSpPr>
            <a:cxnSpLocks/>
          </p:cNvCxnSpPr>
          <p:nvPr/>
        </p:nvCxnSpPr>
        <p:spPr>
          <a:xfrm flipH="1" flipV="1">
            <a:off x="418901" y="611906"/>
            <a:ext cx="48060" cy="5930266"/>
          </a:xfrm>
          <a:prstGeom prst="straightConnector1">
            <a:avLst/>
          </a:prstGeom>
          <a:ln w="57150">
            <a:solidFill>
              <a:srgbClr val="849FA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tângulo: Cantos Arredondados 61">
            <a:extLst>
              <a:ext uri="{FF2B5EF4-FFF2-40B4-BE49-F238E27FC236}">
                <a16:creationId xmlns:a16="http://schemas.microsoft.com/office/drawing/2014/main" xmlns="" id="{EED72F6F-FA29-CB6E-9610-EBF35BC3B76B}"/>
              </a:ext>
            </a:extLst>
          </p:cNvPr>
          <p:cNvSpPr/>
          <p:nvPr/>
        </p:nvSpPr>
        <p:spPr>
          <a:xfrm rot="16200000">
            <a:off x="88299" y="4953287"/>
            <a:ext cx="709265" cy="214098"/>
          </a:xfrm>
          <a:prstGeom prst="roundRect">
            <a:avLst/>
          </a:prstGeom>
          <a:solidFill>
            <a:srgbClr val="F2F2F2"/>
          </a:solidFill>
          <a:ln w="28575">
            <a:solidFill>
              <a:srgbClr val="849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tácito</a:t>
            </a:r>
          </a:p>
        </p:txBody>
      </p:sp>
      <p:sp>
        <p:nvSpPr>
          <p:cNvPr id="63" name="Retângulo: Cantos Arredondados 62">
            <a:extLst>
              <a:ext uri="{FF2B5EF4-FFF2-40B4-BE49-F238E27FC236}">
                <a16:creationId xmlns:a16="http://schemas.microsoft.com/office/drawing/2014/main" xmlns="" id="{76209B30-E396-A72B-92F3-8B77F614B565}"/>
              </a:ext>
            </a:extLst>
          </p:cNvPr>
          <p:cNvSpPr/>
          <p:nvPr/>
        </p:nvSpPr>
        <p:spPr>
          <a:xfrm rot="16200000">
            <a:off x="64269" y="1907258"/>
            <a:ext cx="709265" cy="214098"/>
          </a:xfrm>
          <a:prstGeom prst="roundRect">
            <a:avLst/>
          </a:prstGeom>
          <a:solidFill>
            <a:srgbClr val="F2F2F2"/>
          </a:solidFill>
          <a:ln w="28575">
            <a:solidFill>
              <a:srgbClr val="849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tácito</a:t>
            </a:r>
          </a:p>
        </p:txBody>
      </p:sp>
      <p:sp>
        <p:nvSpPr>
          <p:cNvPr id="64" name="Retângulo: Cantos Arredondados 63">
            <a:extLst>
              <a:ext uri="{FF2B5EF4-FFF2-40B4-BE49-F238E27FC236}">
                <a16:creationId xmlns:a16="http://schemas.microsoft.com/office/drawing/2014/main" xmlns="" id="{62AFDE5C-5442-F63B-7ACF-6CC8CC1B9A92}"/>
              </a:ext>
            </a:extLst>
          </p:cNvPr>
          <p:cNvSpPr/>
          <p:nvPr/>
        </p:nvSpPr>
        <p:spPr>
          <a:xfrm>
            <a:off x="3039991" y="390977"/>
            <a:ext cx="709265" cy="214098"/>
          </a:xfrm>
          <a:prstGeom prst="roundRect">
            <a:avLst/>
          </a:prstGeom>
          <a:solidFill>
            <a:srgbClr val="F2F2F2"/>
          </a:solidFill>
          <a:ln w="28575">
            <a:solidFill>
              <a:srgbClr val="849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tácito</a:t>
            </a:r>
          </a:p>
        </p:txBody>
      </p:sp>
      <p:sp>
        <p:nvSpPr>
          <p:cNvPr id="65" name="Retângulo: Cantos Arredondados 64">
            <a:extLst>
              <a:ext uri="{FF2B5EF4-FFF2-40B4-BE49-F238E27FC236}">
                <a16:creationId xmlns:a16="http://schemas.microsoft.com/office/drawing/2014/main" xmlns="" id="{3FE8C266-C016-4E57-6B6C-32FDEAF4E007}"/>
              </a:ext>
            </a:extLst>
          </p:cNvPr>
          <p:cNvSpPr/>
          <p:nvPr/>
        </p:nvSpPr>
        <p:spPr>
          <a:xfrm>
            <a:off x="3033973" y="6441423"/>
            <a:ext cx="709265" cy="214098"/>
          </a:xfrm>
          <a:prstGeom prst="roundRect">
            <a:avLst/>
          </a:prstGeom>
          <a:solidFill>
            <a:srgbClr val="F2F2F2"/>
          </a:solidFill>
          <a:ln w="28575">
            <a:solidFill>
              <a:srgbClr val="849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tácito</a:t>
            </a:r>
          </a:p>
        </p:txBody>
      </p:sp>
      <p:sp>
        <p:nvSpPr>
          <p:cNvPr id="66" name="Retângulo: Cantos Arredondados 65">
            <a:extLst>
              <a:ext uri="{FF2B5EF4-FFF2-40B4-BE49-F238E27FC236}">
                <a16:creationId xmlns:a16="http://schemas.microsoft.com/office/drawing/2014/main" xmlns="" id="{A15132DF-B013-3554-4FE6-0440B7508DB4}"/>
              </a:ext>
            </a:extLst>
          </p:cNvPr>
          <p:cNvSpPr/>
          <p:nvPr/>
        </p:nvSpPr>
        <p:spPr>
          <a:xfrm>
            <a:off x="8234132" y="368397"/>
            <a:ext cx="917877" cy="214098"/>
          </a:xfrm>
          <a:prstGeom prst="roundRect">
            <a:avLst/>
          </a:prstGeom>
          <a:solidFill>
            <a:srgbClr val="F2F2F2"/>
          </a:solidFill>
          <a:ln w="28575">
            <a:solidFill>
              <a:srgbClr val="849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explícito</a:t>
            </a:r>
          </a:p>
        </p:txBody>
      </p:sp>
      <p:sp>
        <p:nvSpPr>
          <p:cNvPr id="67" name="Retângulo: Cantos Arredondados 66">
            <a:extLst>
              <a:ext uri="{FF2B5EF4-FFF2-40B4-BE49-F238E27FC236}">
                <a16:creationId xmlns:a16="http://schemas.microsoft.com/office/drawing/2014/main" xmlns="" id="{8C1299EC-1281-2EC0-1D3B-912AF84C2903}"/>
              </a:ext>
            </a:extLst>
          </p:cNvPr>
          <p:cNvSpPr/>
          <p:nvPr/>
        </p:nvSpPr>
        <p:spPr>
          <a:xfrm rot="5400000">
            <a:off x="11336910" y="2047794"/>
            <a:ext cx="917877" cy="214098"/>
          </a:xfrm>
          <a:prstGeom prst="roundRect">
            <a:avLst/>
          </a:prstGeom>
          <a:solidFill>
            <a:srgbClr val="F2F2F2"/>
          </a:solidFill>
          <a:ln w="28575">
            <a:solidFill>
              <a:srgbClr val="849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explícito</a:t>
            </a:r>
          </a:p>
        </p:txBody>
      </p:sp>
      <p:sp>
        <p:nvSpPr>
          <p:cNvPr id="69" name="Retângulo: Cantos Arredondados 68">
            <a:extLst>
              <a:ext uri="{FF2B5EF4-FFF2-40B4-BE49-F238E27FC236}">
                <a16:creationId xmlns:a16="http://schemas.microsoft.com/office/drawing/2014/main" xmlns="" id="{02A95805-D4D7-749F-F252-3504F9E9FCD5}"/>
              </a:ext>
            </a:extLst>
          </p:cNvPr>
          <p:cNvSpPr/>
          <p:nvPr/>
        </p:nvSpPr>
        <p:spPr>
          <a:xfrm>
            <a:off x="8157721" y="6424661"/>
            <a:ext cx="917877" cy="214098"/>
          </a:xfrm>
          <a:prstGeom prst="roundRect">
            <a:avLst/>
          </a:prstGeom>
          <a:solidFill>
            <a:srgbClr val="F2F2F2"/>
          </a:solidFill>
          <a:ln w="28575">
            <a:solidFill>
              <a:srgbClr val="849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explícito</a:t>
            </a:r>
          </a:p>
        </p:txBody>
      </p:sp>
      <p:sp>
        <p:nvSpPr>
          <p:cNvPr id="70" name="Retângulo: Cantos Arredondados 69">
            <a:extLst>
              <a:ext uri="{FF2B5EF4-FFF2-40B4-BE49-F238E27FC236}">
                <a16:creationId xmlns:a16="http://schemas.microsoft.com/office/drawing/2014/main" xmlns="" id="{9C386472-C0E2-13EC-6845-A912E87850EF}"/>
              </a:ext>
            </a:extLst>
          </p:cNvPr>
          <p:cNvSpPr/>
          <p:nvPr/>
        </p:nvSpPr>
        <p:spPr>
          <a:xfrm rot="5400000">
            <a:off x="11328230" y="4979489"/>
            <a:ext cx="917877" cy="214098"/>
          </a:xfrm>
          <a:prstGeom prst="roundRect">
            <a:avLst/>
          </a:prstGeom>
          <a:solidFill>
            <a:srgbClr val="F2F2F2"/>
          </a:solidFill>
          <a:ln w="28575">
            <a:solidFill>
              <a:srgbClr val="849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explícito</a:t>
            </a:r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xmlns="" id="{B6CC0945-D098-A72A-A62A-AA399DBE767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9317583" y="61802"/>
            <a:ext cx="1263356" cy="276090"/>
          </a:xfrm>
          <a:prstGeom prst="rect">
            <a:avLst/>
          </a:prstGeom>
        </p:spPr>
      </p:pic>
      <p:pic>
        <p:nvPicPr>
          <p:cNvPr id="36" name="Picture 2" descr="Menu de Navegação">
            <a:extLst>
              <a:ext uri="{FF2B5EF4-FFF2-40B4-BE49-F238E27FC236}">
                <a16:creationId xmlns:a16="http://schemas.microsoft.com/office/drawing/2014/main" xmlns="" id="{FC277C2F-7A4B-5C9F-2A7A-5A5545EF55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417900" y="63531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Notícias da UFSC">
            <a:extLst>
              <a:ext uri="{FF2B5EF4-FFF2-40B4-BE49-F238E27FC236}">
                <a16:creationId xmlns:a16="http://schemas.microsoft.com/office/drawing/2014/main" xmlns="" id="{3643416C-5D67-272C-C1BA-7DB5A7973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198" y="100005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987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luxograma: Conector 83">
            <a:extLst>
              <a:ext uri="{FF2B5EF4-FFF2-40B4-BE49-F238E27FC236}">
                <a16:creationId xmlns:a16="http://schemas.microsoft.com/office/drawing/2014/main" xmlns="" id="{EA3B04C7-2700-5DDE-112A-9B80383AA491}"/>
              </a:ext>
            </a:extLst>
          </p:cNvPr>
          <p:cNvSpPr/>
          <p:nvPr/>
        </p:nvSpPr>
        <p:spPr>
          <a:xfrm rot="10800000">
            <a:off x="9721801" y="3074894"/>
            <a:ext cx="686783" cy="686783"/>
          </a:xfrm>
          <a:prstGeom prst="flowChartConnector">
            <a:avLst/>
          </a:prstGeom>
          <a:solidFill>
            <a:srgbClr val="00A1D7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CA00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022D421-A232-18B7-9BD4-AC28869B066D}"/>
              </a:ext>
            </a:extLst>
          </p:cNvPr>
          <p:cNvSpPr txBox="1"/>
          <p:nvPr/>
        </p:nvSpPr>
        <p:spPr>
          <a:xfrm>
            <a:off x="1063826" y="4675451"/>
            <a:ext cx="1419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e Função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01986BEE-1ABE-1D1D-2AC7-C51F30349870}"/>
              </a:ext>
            </a:extLst>
          </p:cNvPr>
          <p:cNvGrpSpPr/>
          <p:nvPr/>
        </p:nvGrpSpPr>
        <p:grpSpPr>
          <a:xfrm>
            <a:off x="1280745" y="3214966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Fluxograma: Conector 3">
              <a:extLst>
                <a:ext uri="{FF2B5EF4-FFF2-40B4-BE49-F238E27FC236}">
                  <a16:creationId xmlns:a16="http://schemas.microsoft.com/office/drawing/2014/main" xmlns="" id="{2772BF41-B173-77A0-9705-C0840A51C6E8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" name="Fluxograma: Conector 11">
              <a:extLst>
                <a:ext uri="{FF2B5EF4-FFF2-40B4-BE49-F238E27FC236}">
                  <a16:creationId xmlns:a16="http://schemas.microsoft.com/office/drawing/2014/main" xmlns="" id="{FAE10C14-AD43-221A-85CC-DEABEFD4884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xmlns="" id="{37677FF6-05A4-C8DE-714F-2FE83568D995}"/>
                </a:ext>
              </a:extLst>
            </p:cNvPr>
            <p:cNvCxnSpPr>
              <a:stCxn id="1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xmlns="" id="{16DC84AA-F252-A8C8-F73C-CA2C5C3DB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b="17660"/>
            <a:stretch/>
          </p:blipFill>
          <p:spPr>
            <a:xfrm>
              <a:off x="945356" y="2723039"/>
              <a:ext cx="765676" cy="630451"/>
            </a:xfrm>
            <a:prstGeom prst="rect">
              <a:avLst/>
            </a:prstGeom>
          </p:spPr>
        </p:pic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CD2B8D4-782D-3DD8-6C28-E1F730F14785}"/>
              </a:ext>
            </a:extLst>
          </p:cNvPr>
          <p:cNvSpPr txBox="1"/>
          <p:nvPr/>
        </p:nvSpPr>
        <p:spPr>
          <a:xfrm>
            <a:off x="1851853" y="1929568"/>
            <a:ext cx="1527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Processos, Bens e Serviços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2808403" y="326773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" name="Fluxograma: Conector 3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4" name="Fluxograma: Conector 3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420A0B96-E53F-7161-6709-756845D1F3F4}"/>
              </a:ext>
            </a:extLst>
          </p:cNvPr>
          <p:cNvSpPr txBox="1"/>
          <p:nvPr/>
        </p:nvSpPr>
        <p:spPr>
          <a:xfrm>
            <a:off x="2483007" y="4701366"/>
            <a:ext cx="1774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9B4292B-C992-DB72-8B7C-97B3F0A3FAE9}"/>
              </a:ext>
            </a:extLst>
          </p:cNvPr>
          <p:cNvSpPr txBox="1"/>
          <p:nvPr/>
        </p:nvSpPr>
        <p:spPr>
          <a:xfrm>
            <a:off x="3262098" y="1925224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Conversão do Conhecimento</a:t>
            </a: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800F805D-FA74-EB0C-2C9F-6BAD21707A09}"/>
              </a:ext>
            </a:extLst>
          </p:cNvPr>
          <p:cNvGrpSpPr/>
          <p:nvPr/>
        </p:nvGrpSpPr>
        <p:grpSpPr>
          <a:xfrm>
            <a:off x="2068800" y="2484440"/>
            <a:ext cx="985350" cy="1276400"/>
            <a:chOff x="1668077" y="2522658"/>
            <a:chExt cx="1198706" cy="15527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xmlns="" id="{1A8F1AC3-6C0D-C102-E766-97DDE822B23E}"/>
                </a:ext>
              </a:extLst>
            </p:cNvPr>
            <p:cNvGrpSpPr/>
            <p:nvPr/>
          </p:nvGrpSpPr>
          <p:grpSpPr>
            <a:xfrm rot="10800000">
              <a:off x="1668077" y="2522658"/>
              <a:ext cx="1198706" cy="1552777"/>
              <a:chOff x="564360" y="2274429"/>
              <a:chExt cx="1527675" cy="1978916"/>
            </a:xfrm>
          </p:grpSpPr>
          <p:sp>
            <p:nvSpPr>
              <p:cNvPr id="23" name="Fluxograma: Conector 22">
                <a:extLst>
                  <a:ext uri="{FF2B5EF4-FFF2-40B4-BE49-F238E27FC236}">
                    <a16:creationId xmlns:a16="http://schemas.microsoft.com/office/drawing/2014/main" xmlns="" id="{DB5916BB-2426-085B-CD98-44DC388C15BF}"/>
                  </a:ext>
                </a:extLst>
              </p:cNvPr>
              <p:cNvSpPr/>
              <p:nvPr/>
            </p:nvSpPr>
            <p:spPr>
              <a:xfrm>
                <a:off x="795805" y="2505875"/>
                <a:ext cx="1064781" cy="1064781"/>
              </a:xfrm>
              <a:prstGeom prst="flowChartConnector">
                <a:avLst/>
              </a:prstGeom>
              <a:solidFill>
                <a:srgbClr val="00A1D7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rgbClr val="FCA001"/>
                  </a:solidFill>
                </a:endParaRPr>
              </a:p>
            </p:txBody>
          </p:sp>
          <p:sp>
            <p:nvSpPr>
              <p:cNvPr id="24" name="Fluxograma: Conector 23">
                <a:extLst>
                  <a:ext uri="{FF2B5EF4-FFF2-40B4-BE49-F238E27FC236}">
                    <a16:creationId xmlns:a16="http://schemas.microsoft.com/office/drawing/2014/main" xmlns="" id="{7CF4828B-4AA2-2CE5-2C4C-E8B7EDDF1EFA}"/>
                  </a:ext>
                </a:extLst>
              </p:cNvPr>
              <p:cNvSpPr/>
              <p:nvPr/>
            </p:nvSpPr>
            <p:spPr>
              <a:xfrm>
                <a:off x="564360" y="2274429"/>
                <a:ext cx="1527675" cy="1527675"/>
              </a:xfrm>
              <a:prstGeom prst="flowChartConnector">
                <a:avLst/>
              </a:prstGeom>
              <a:noFill/>
              <a:ln w="28575">
                <a:solidFill>
                  <a:srgbClr val="3455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xmlns="" id="{65B04631-4AD1-A106-884F-E8B1E2C47477}"/>
                  </a:ext>
                </a:extLst>
              </p:cNvPr>
              <p:cNvCxnSpPr>
                <a:stCxn id="24" idx="4"/>
              </p:cNvCxnSpPr>
              <p:nvPr/>
            </p:nvCxnSpPr>
            <p:spPr>
              <a:xfrm flipH="1">
                <a:off x="1328196" y="3802104"/>
                <a:ext cx="2" cy="451241"/>
              </a:xfrm>
              <a:prstGeom prst="line">
                <a:avLst/>
              </a:prstGeom>
              <a:ln w="28575">
                <a:solidFill>
                  <a:srgbClr val="345574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xmlns="" id="{E9968350-0604-8F96-E912-BB780342D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l="10428" r="9532" b="24153"/>
            <a:stretch/>
          </p:blipFill>
          <p:spPr>
            <a:xfrm>
              <a:off x="1975026" y="3123565"/>
              <a:ext cx="620987" cy="588463"/>
            </a:xfrm>
            <a:prstGeom prst="rect">
              <a:avLst/>
            </a:prstGeom>
          </p:spPr>
        </p:pic>
      </p:grpSp>
      <p:grpSp>
        <p:nvGrpSpPr>
          <p:cNvPr id="125" name="Agrupar 124">
            <a:extLst>
              <a:ext uri="{FF2B5EF4-FFF2-40B4-BE49-F238E27FC236}">
                <a16:creationId xmlns:a16="http://schemas.microsoft.com/office/drawing/2014/main" xmlns="" id="{4E73296B-4E76-0263-455C-41959E782212}"/>
              </a:ext>
            </a:extLst>
          </p:cNvPr>
          <p:cNvGrpSpPr/>
          <p:nvPr/>
        </p:nvGrpSpPr>
        <p:grpSpPr>
          <a:xfrm rot="10800000">
            <a:off x="3557479" y="2475753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7" name="Fluxograma: Conector 126">
              <a:extLst>
                <a:ext uri="{FF2B5EF4-FFF2-40B4-BE49-F238E27FC236}">
                  <a16:creationId xmlns:a16="http://schemas.microsoft.com/office/drawing/2014/main" xmlns="" id="{722CE032-0B90-0080-CEAE-79ABEADB0F5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8" name="Fluxograma: Conector 127">
              <a:extLst>
                <a:ext uri="{FF2B5EF4-FFF2-40B4-BE49-F238E27FC236}">
                  <a16:creationId xmlns:a16="http://schemas.microsoft.com/office/drawing/2014/main" xmlns="" id="{6E1CDB62-1437-86BE-F643-9606C8FB3AA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29" name="Conector reto 128">
              <a:extLst>
                <a:ext uri="{FF2B5EF4-FFF2-40B4-BE49-F238E27FC236}">
                  <a16:creationId xmlns:a16="http://schemas.microsoft.com/office/drawing/2014/main" xmlns="" id="{CAFB6A72-16CA-BFA1-E883-E7F2F043679C}"/>
                </a:ext>
              </a:extLst>
            </p:cNvPr>
            <p:cNvCxnSpPr>
              <a:stCxn id="128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xmlns="" id="{2B167CF8-87E7-2F99-9BFB-5C3835169AC1}"/>
              </a:ext>
            </a:extLst>
          </p:cNvPr>
          <p:cNvGrpSpPr/>
          <p:nvPr/>
        </p:nvGrpSpPr>
        <p:grpSpPr>
          <a:xfrm>
            <a:off x="4266805" y="3315979"/>
            <a:ext cx="985350" cy="1276400"/>
            <a:chOff x="564360" y="2274429"/>
            <a:chExt cx="1527675" cy="1978916"/>
          </a:xfrm>
        </p:grpSpPr>
        <p:sp>
          <p:nvSpPr>
            <p:cNvPr id="131" name="Fluxograma: Conector 130">
              <a:extLst>
                <a:ext uri="{FF2B5EF4-FFF2-40B4-BE49-F238E27FC236}">
                  <a16:creationId xmlns:a16="http://schemas.microsoft.com/office/drawing/2014/main" xmlns="" id="{CFFBB506-A63F-7846-7604-3C577404998C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2" name="Fluxograma: Conector 131">
              <a:extLst>
                <a:ext uri="{FF2B5EF4-FFF2-40B4-BE49-F238E27FC236}">
                  <a16:creationId xmlns:a16="http://schemas.microsoft.com/office/drawing/2014/main" xmlns="" id="{AC0EBD3C-C1D3-80A1-EA19-81DA62BC3FE4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3" name="Conector reto 132">
              <a:extLst>
                <a:ext uri="{FF2B5EF4-FFF2-40B4-BE49-F238E27FC236}">
                  <a16:creationId xmlns:a16="http://schemas.microsoft.com/office/drawing/2014/main" xmlns="" id="{F8BBEDF6-2B4A-AF77-AEDF-9486CC13F117}"/>
                </a:ext>
              </a:extLst>
            </p:cNvPr>
            <p:cNvCxnSpPr>
              <a:stCxn id="13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FCA00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xmlns="" id="{72D72F9D-4EE6-7C97-F973-41254BD73851}"/>
              </a:ext>
            </a:extLst>
          </p:cNvPr>
          <p:cNvGrpSpPr/>
          <p:nvPr/>
        </p:nvGrpSpPr>
        <p:grpSpPr>
          <a:xfrm>
            <a:off x="5794463" y="3368750"/>
            <a:ext cx="985350" cy="1276400"/>
            <a:chOff x="564360" y="2274429"/>
            <a:chExt cx="1527675" cy="1978916"/>
          </a:xfrm>
        </p:grpSpPr>
        <p:sp>
          <p:nvSpPr>
            <p:cNvPr id="136" name="Fluxograma: Conector 135">
              <a:extLst>
                <a:ext uri="{FF2B5EF4-FFF2-40B4-BE49-F238E27FC236}">
                  <a16:creationId xmlns:a16="http://schemas.microsoft.com/office/drawing/2014/main" xmlns="" id="{E646C96D-0B4C-DA5D-91C1-9D1A2078BB0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7" name="Fluxograma: Conector 136">
              <a:extLst>
                <a:ext uri="{FF2B5EF4-FFF2-40B4-BE49-F238E27FC236}">
                  <a16:creationId xmlns:a16="http://schemas.microsoft.com/office/drawing/2014/main" xmlns="" id="{42F43138-4761-188A-C5EE-AA70DE658CB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8" name="Conector reto 137">
              <a:extLst>
                <a:ext uri="{FF2B5EF4-FFF2-40B4-BE49-F238E27FC236}">
                  <a16:creationId xmlns:a16="http://schemas.microsoft.com/office/drawing/2014/main" xmlns="" id="{6C17911C-B94A-1E2B-7468-97891BCEB4FB}"/>
                </a:ext>
              </a:extLst>
            </p:cNvPr>
            <p:cNvCxnSpPr>
              <a:cxnSpLocks/>
              <a:stCxn id="13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xmlns="" id="{57436421-9AAF-3925-77B4-B5E87E08D17D}"/>
              </a:ext>
            </a:extLst>
          </p:cNvPr>
          <p:cNvGrpSpPr/>
          <p:nvPr/>
        </p:nvGrpSpPr>
        <p:grpSpPr>
          <a:xfrm rot="10800000">
            <a:off x="5054860" y="2585453"/>
            <a:ext cx="985350" cy="1276400"/>
            <a:chOff x="564360" y="2274429"/>
            <a:chExt cx="1527675" cy="1978916"/>
          </a:xfrm>
        </p:grpSpPr>
        <p:sp>
          <p:nvSpPr>
            <p:cNvPr id="142" name="Fluxograma: Conector 141">
              <a:extLst>
                <a:ext uri="{FF2B5EF4-FFF2-40B4-BE49-F238E27FC236}">
                  <a16:creationId xmlns:a16="http://schemas.microsoft.com/office/drawing/2014/main" xmlns="" id="{340570EB-408D-E632-F1F8-EFD2309A50D2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43" name="Fluxograma: Conector 142">
              <a:extLst>
                <a:ext uri="{FF2B5EF4-FFF2-40B4-BE49-F238E27FC236}">
                  <a16:creationId xmlns:a16="http://schemas.microsoft.com/office/drawing/2014/main" xmlns="" id="{0E6D8B6F-ED55-C86F-8672-4868A7222A5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44" name="Conector reto 143">
              <a:extLst>
                <a:ext uri="{FF2B5EF4-FFF2-40B4-BE49-F238E27FC236}">
                  <a16:creationId xmlns:a16="http://schemas.microsoft.com/office/drawing/2014/main" xmlns="" id="{59896A00-6B75-5681-EB07-2561798FC14E}"/>
                </a:ext>
              </a:extLst>
            </p:cNvPr>
            <p:cNvCxnSpPr>
              <a:stCxn id="14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6" name="CaixaDeTexto 175">
            <a:extLst>
              <a:ext uri="{FF2B5EF4-FFF2-40B4-BE49-F238E27FC236}">
                <a16:creationId xmlns:a16="http://schemas.microsoft.com/office/drawing/2014/main" xmlns="" id="{5DDC8531-5759-6251-CB9D-1D324CA6B261}"/>
              </a:ext>
            </a:extLst>
          </p:cNvPr>
          <p:cNvSpPr txBox="1"/>
          <p:nvPr/>
        </p:nvSpPr>
        <p:spPr>
          <a:xfrm>
            <a:off x="3944130" y="4712005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de GC</a:t>
            </a:r>
          </a:p>
        </p:txBody>
      </p:sp>
      <p:sp>
        <p:nvSpPr>
          <p:cNvPr id="177" name="CaixaDeTexto 176">
            <a:extLst>
              <a:ext uri="{FF2B5EF4-FFF2-40B4-BE49-F238E27FC236}">
                <a16:creationId xmlns:a16="http://schemas.microsoft.com/office/drawing/2014/main" xmlns="" id="{F3F7A765-B967-8819-E888-5A64A2F767A0}"/>
              </a:ext>
            </a:extLst>
          </p:cNvPr>
          <p:cNvSpPr txBox="1"/>
          <p:nvPr/>
        </p:nvSpPr>
        <p:spPr>
          <a:xfrm>
            <a:off x="4759479" y="1988573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Aprendizagem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Organizacional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D9CB6566-C8D3-92BA-3B6C-841D0EC26429}"/>
              </a:ext>
            </a:extLst>
          </p:cNvPr>
          <p:cNvSpPr txBox="1"/>
          <p:nvPr/>
        </p:nvSpPr>
        <p:spPr>
          <a:xfrm>
            <a:off x="5420648" y="4747276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Práticas de GC</a:t>
            </a:r>
          </a:p>
        </p:txBody>
      </p:sp>
      <p:pic>
        <p:nvPicPr>
          <p:cNvPr id="190" name="Gráfico 189">
            <a:extLst>
              <a:ext uri="{FF2B5EF4-FFF2-40B4-BE49-F238E27FC236}">
                <a16:creationId xmlns:a16="http://schemas.microsoft.com/office/drawing/2014/main" xmlns="" id="{6D342F16-9502-E624-E490-94E83DD2200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19722" b="38615"/>
          <a:stretch/>
        </p:blipFill>
        <p:spPr>
          <a:xfrm rot="10800000">
            <a:off x="3720656" y="3094907"/>
            <a:ext cx="649522" cy="270604"/>
          </a:xfrm>
          <a:prstGeom prst="rect">
            <a:avLst/>
          </a:prstGeom>
        </p:spPr>
      </p:pic>
      <p:pic>
        <p:nvPicPr>
          <p:cNvPr id="194" name="Gráfico 193">
            <a:extLst>
              <a:ext uri="{FF2B5EF4-FFF2-40B4-BE49-F238E27FC236}">
                <a16:creationId xmlns:a16="http://schemas.microsoft.com/office/drawing/2014/main" xmlns="" id="{C9FE798A-88B7-859A-9933-D69A1C27012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l="7477" r="9386" b="20000"/>
          <a:stretch/>
        </p:blipFill>
        <p:spPr>
          <a:xfrm>
            <a:off x="5298108" y="3138093"/>
            <a:ext cx="471544" cy="453749"/>
          </a:xfrm>
          <a:prstGeom prst="rect">
            <a:avLst/>
          </a:prstGeom>
        </p:spPr>
      </p:pic>
      <p:pic>
        <p:nvPicPr>
          <p:cNvPr id="198" name="Gráfico 197">
            <a:extLst>
              <a:ext uri="{FF2B5EF4-FFF2-40B4-BE49-F238E27FC236}">
                <a16:creationId xmlns:a16="http://schemas.microsoft.com/office/drawing/2014/main" xmlns="" id="{5A7631CD-110B-B03B-99C4-E27C0DEDD69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b="17612"/>
          <a:stretch/>
        </p:blipFill>
        <p:spPr>
          <a:xfrm>
            <a:off x="6040210" y="3638479"/>
            <a:ext cx="521160" cy="429374"/>
          </a:xfrm>
          <a:prstGeom prst="rect">
            <a:avLst/>
          </a:prstGeom>
        </p:spPr>
      </p:pic>
      <p:pic>
        <p:nvPicPr>
          <p:cNvPr id="206" name="Gráfico 205">
            <a:extLst>
              <a:ext uri="{FF2B5EF4-FFF2-40B4-BE49-F238E27FC236}">
                <a16:creationId xmlns:a16="http://schemas.microsoft.com/office/drawing/2014/main" xmlns="" id="{D3B61624-1EE3-9C6F-0033-44EF42CA3C85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 b="20398"/>
          <a:stretch/>
        </p:blipFill>
        <p:spPr>
          <a:xfrm>
            <a:off x="2964993" y="3467593"/>
            <a:ext cx="649521" cy="517032"/>
          </a:xfrm>
          <a:prstGeom prst="rect">
            <a:avLst/>
          </a:prstGeom>
        </p:spPr>
      </p:pic>
      <p:pic>
        <p:nvPicPr>
          <p:cNvPr id="208" name="Gráfico 207">
            <a:extLst>
              <a:ext uri="{FF2B5EF4-FFF2-40B4-BE49-F238E27FC236}">
                <a16:creationId xmlns:a16="http://schemas.microsoft.com/office/drawing/2014/main" xmlns="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09" name="Picture 2" descr="Menu de Navegação">
            <a:extLst>
              <a:ext uri="{FF2B5EF4-FFF2-40B4-BE49-F238E27FC236}">
                <a16:creationId xmlns:a16="http://schemas.microsoft.com/office/drawing/2014/main" xmlns="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" descr="Notícias da UFSC">
            <a:extLst>
              <a:ext uri="{FF2B5EF4-FFF2-40B4-BE49-F238E27FC236}">
                <a16:creationId xmlns:a16="http://schemas.microsoft.com/office/drawing/2014/main" xmlns="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4271341" y="330762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3" name="Fluxograma: Conector 21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FCA001"/>
            </a:solidFill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214" name="Fluxograma: Conector 21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215" name="Conector reto 21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21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FCA00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6" name="Gráfico 187">
            <a:extLst>
              <a:ext uri="{FF2B5EF4-FFF2-40B4-BE49-F238E27FC236}">
                <a16:creationId xmlns:a16="http://schemas.microsoft.com/office/drawing/2014/main" xmlns="" id="{0319DC2E-5AC4-D44C-BA2B-54BF3BD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 l="12568" r="13268" b="22174"/>
          <a:stretch/>
        </p:blipFill>
        <p:spPr>
          <a:xfrm>
            <a:off x="4495899" y="3517802"/>
            <a:ext cx="536234" cy="562696"/>
          </a:xfrm>
          <a:prstGeom prst="rect">
            <a:avLst/>
          </a:prstGeom>
        </p:spPr>
      </p:pic>
      <p:grpSp>
        <p:nvGrpSpPr>
          <p:cNvPr id="317" name="Agrupar 145">
            <a:extLst>
              <a:ext uri="{FF2B5EF4-FFF2-40B4-BE49-F238E27FC236}">
                <a16:creationId xmlns:a16="http://schemas.microsoft.com/office/drawing/2014/main" xmlns="" id="{2DA6D785-76D2-2B9D-4023-26023FA12EDC}"/>
              </a:ext>
            </a:extLst>
          </p:cNvPr>
          <p:cNvGrpSpPr/>
          <p:nvPr/>
        </p:nvGrpSpPr>
        <p:grpSpPr>
          <a:xfrm rot="10800000">
            <a:off x="6543539" y="2576766"/>
            <a:ext cx="985350" cy="1276400"/>
            <a:chOff x="564360" y="2274429"/>
            <a:chExt cx="1527675" cy="1978916"/>
          </a:xfrm>
        </p:grpSpPr>
        <p:sp>
          <p:nvSpPr>
            <p:cNvPr id="318" name="Fluxograma: Conector 317">
              <a:extLst>
                <a:ext uri="{FF2B5EF4-FFF2-40B4-BE49-F238E27FC236}">
                  <a16:creationId xmlns:a16="http://schemas.microsoft.com/office/drawing/2014/main" xmlns="" id="{4AEA98D7-394A-312D-85E2-2E647A4F2BD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19" name="Fluxograma: Conector 318">
              <a:extLst>
                <a:ext uri="{FF2B5EF4-FFF2-40B4-BE49-F238E27FC236}">
                  <a16:creationId xmlns:a16="http://schemas.microsoft.com/office/drawing/2014/main" xmlns="" id="{D6173D47-0B62-1922-9731-20D01ACA0779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0" name="Conector reto 319">
              <a:extLst>
                <a:ext uri="{FF2B5EF4-FFF2-40B4-BE49-F238E27FC236}">
                  <a16:creationId xmlns:a16="http://schemas.microsoft.com/office/drawing/2014/main" xmlns="" id="{B209F09E-CDD9-F2FA-5523-6B0BECA0CBCB}"/>
                </a:ext>
              </a:extLst>
            </p:cNvPr>
            <p:cNvCxnSpPr>
              <a:stCxn id="319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Agrupar 150">
            <a:extLst>
              <a:ext uri="{FF2B5EF4-FFF2-40B4-BE49-F238E27FC236}">
                <a16:creationId xmlns:a16="http://schemas.microsoft.com/office/drawing/2014/main" xmlns="" id="{8E7524D0-9B59-308F-C202-A76FB0AD7450}"/>
              </a:ext>
            </a:extLst>
          </p:cNvPr>
          <p:cNvGrpSpPr/>
          <p:nvPr/>
        </p:nvGrpSpPr>
        <p:grpSpPr>
          <a:xfrm>
            <a:off x="7295782" y="3373773"/>
            <a:ext cx="985350" cy="1276400"/>
            <a:chOff x="564360" y="2274429"/>
            <a:chExt cx="1527675" cy="1978916"/>
          </a:xfrm>
        </p:grpSpPr>
        <p:sp>
          <p:nvSpPr>
            <p:cNvPr id="322" name="Fluxograma: Conector 321">
              <a:extLst>
                <a:ext uri="{FF2B5EF4-FFF2-40B4-BE49-F238E27FC236}">
                  <a16:creationId xmlns:a16="http://schemas.microsoft.com/office/drawing/2014/main" xmlns="" id="{70D5DB28-D6BF-DF31-5DFC-3DD7AC4D623E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3" name="Fluxograma: Conector 322">
              <a:extLst>
                <a:ext uri="{FF2B5EF4-FFF2-40B4-BE49-F238E27FC236}">
                  <a16:creationId xmlns:a16="http://schemas.microsoft.com/office/drawing/2014/main" xmlns="" id="{68C59233-71D5-E113-52FF-65867BBD3976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4" name="Conector reto 323">
              <a:extLst>
                <a:ext uri="{FF2B5EF4-FFF2-40B4-BE49-F238E27FC236}">
                  <a16:creationId xmlns:a16="http://schemas.microsoft.com/office/drawing/2014/main" xmlns="" id="{2A31B45B-01EB-81C9-946E-2A7B62086CC7}"/>
                </a:ext>
              </a:extLst>
            </p:cNvPr>
            <p:cNvCxnSpPr>
              <a:cxnSpLocks/>
              <a:stCxn id="32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5" name="Agrupar 155">
            <a:extLst>
              <a:ext uri="{FF2B5EF4-FFF2-40B4-BE49-F238E27FC236}">
                <a16:creationId xmlns:a16="http://schemas.microsoft.com/office/drawing/2014/main" xmlns="" id="{46EC5899-BEBA-6F48-73FC-F61CEA2301D4}"/>
              </a:ext>
            </a:extLst>
          </p:cNvPr>
          <p:cNvGrpSpPr/>
          <p:nvPr/>
        </p:nvGrpSpPr>
        <p:grpSpPr>
          <a:xfrm>
            <a:off x="8823440" y="3426544"/>
            <a:ext cx="985350" cy="1276400"/>
            <a:chOff x="564360" y="2274429"/>
            <a:chExt cx="1527675" cy="1978916"/>
          </a:xfrm>
        </p:grpSpPr>
        <p:sp>
          <p:nvSpPr>
            <p:cNvPr id="326" name="Fluxograma: Conector 325">
              <a:extLst>
                <a:ext uri="{FF2B5EF4-FFF2-40B4-BE49-F238E27FC236}">
                  <a16:creationId xmlns:a16="http://schemas.microsoft.com/office/drawing/2014/main" xmlns="" id="{8B6E90D3-EDD5-B66A-F7E5-AE965A2BF7D3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7" name="Fluxograma: Conector 326">
              <a:extLst>
                <a:ext uri="{FF2B5EF4-FFF2-40B4-BE49-F238E27FC236}">
                  <a16:creationId xmlns:a16="http://schemas.microsoft.com/office/drawing/2014/main" xmlns="" id="{6717A211-A1C4-2F5E-BD1A-5AF17E62F5C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8" name="Conector reto 327">
              <a:extLst>
                <a:ext uri="{FF2B5EF4-FFF2-40B4-BE49-F238E27FC236}">
                  <a16:creationId xmlns:a16="http://schemas.microsoft.com/office/drawing/2014/main" xmlns="" id="{5E0D8A01-B550-8BB7-CC98-C1EEBAE5CC9E}"/>
                </a:ext>
              </a:extLst>
            </p:cNvPr>
            <p:cNvCxnSpPr>
              <a:cxnSpLocks/>
              <a:stCxn id="32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9" name="Agrupar 160">
            <a:extLst>
              <a:ext uri="{FF2B5EF4-FFF2-40B4-BE49-F238E27FC236}">
                <a16:creationId xmlns:a16="http://schemas.microsoft.com/office/drawing/2014/main" xmlns="" id="{2573BDC5-4188-FE9C-B4BB-62110B96EED4}"/>
              </a:ext>
            </a:extLst>
          </p:cNvPr>
          <p:cNvGrpSpPr/>
          <p:nvPr/>
        </p:nvGrpSpPr>
        <p:grpSpPr>
          <a:xfrm rot="10800000">
            <a:off x="8097485" y="2643247"/>
            <a:ext cx="985350" cy="1276400"/>
            <a:chOff x="564360" y="2274429"/>
            <a:chExt cx="1527675" cy="1978916"/>
          </a:xfrm>
        </p:grpSpPr>
        <p:sp>
          <p:nvSpPr>
            <p:cNvPr id="330" name="Fluxograma: Conector 329">
              <a:extLst>
                <a:ext uri="{FF2B5EF4-FFF2-40B4-BE49-F238E27FC236}">
                  <a16:creationId xmlns:a16="http://schemas.microsoft.com/office/drawing/2014/main" xmlns="" id="{F4DB7FED-A200-EE25-3075-B276D4DFBAD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31" name="Fluxograma: Conector 330">
              <a:extLst>
                <a:ext uri="{FF2B5EF4-FFF2-40B4-BE49-F238E27FC236}">
                  <a16:creationId xmlns:a16="http://schemas.microsoft.com/office/drawing/2014/main" xmlns="" id="{24C3D4E6-8902-6F05-6EC0-399B0044702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32" name="Conector reto 331">
              <a:extLst>
                <a:ext uri="{FF2B5EF4-FFF2-40B4-BE49-F238E27FC236}">
                  <a16:creationId xmlns:a16="http://schemas.microsoft.com/office/drawing/2014/main" xmlns="" id="{662BCB6E-9DA9-3CBC-2AB9-9BE2651DACA9}"/>
                </a:ext>
              </a:extLst>
            </p:cNvPr>
            <p:cNvCxnSpPr>
              <a:stCxn id="331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5" name="CaixaDeTexto 334">
            <a:extLst>
              <a:ext uri="{FF2B5EF4-FFF2-40B4-BE49-F238E27FC236}">
                <a16:creationId xmlns:a16="http://schemas.microsoft.com/office/drawing/2014/main" xmlns="" id="{468DE037-6509-8F3F-95CF-D6DD56A4456D}"/>
              </a:ext>
            </a:extLst>
          </p:cNvPr>
          <p:cNvSpPr txBox="1"/>
          <p:nvPr/>
        </p:nvSpPr>
        <p:spPr>
          <a:xfrm>
            <a:off x="771002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Modelos de Maturidade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GC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6" name="CaixaDeTexto 335">
            <a:extLst>
              <a:ext uri="{FF2B5EF4-FFF2-40B4-BE49-F238E27FC236}">
                <a16:creationId xmlns:a16="http://schemas.microsoft.com/office/drawing/2014/main" xmlns="" id="{12F3FBD8-F583-208C-8AD2-215B571A6666}"/>
              </a:ext>
            </a:extLst>
          </p:cNvPr>
          <p:cNvSpPr txBox="1"/>
          <p:nvPr/>
        </p:nvSpPr>
        <p:spPr>
          <a:xfrm>
            <a:off x="919870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 Organizacionais</a:t>
            </a:r>
          </a:p>
        </p:txBody>
      </p:sp>
      <p:pic>
        <p:nvPicPr>
          <p:cNvPr id="339" name="Gráfico 195">
            <a:extLst>
              <a:ext uri="{FF2B5EF4-FFF2-40B4-BE49-F238E27FC236}">
                <a16:creationId xmlns:a16="http://schemas.microsoft.com/office/drawing/2014/main" xmlns="" id="{474081FF-3A9F-1DEE-FDFD-4A20880069AE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 b="20199"/>
          <a:stretch/>
        </p:blipFill>
        <p:spPr>
          <a:xfrm>
            <a:off x="9827026" y="3229565"/>
            <a:ext cx="494748" cy="394814"/>
          </a:xfrm>
          <a:prstGeom prst="rect">
            <a:avLst/>
          </a:prstGeom>
        </p:spPr>
      </p:pic>
      <p:pic>
        <p:nvPicPr>
          <p:cNvPr id="341" name="Gráfico 201">
            <a:extLst>
              <a:ext uri="{FF2B5EF4-FFF2-40B4-BE49-F238E27FC236}">
                <a16:creationId xmlns:a16="http://schemas.microsoft.com/office/drawing/2014/main" xmlns="" id="{39C23CAC-AF63-2047-2AB9-BE3328795AEE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 b="22174"/>
          <a:stretch/>
        </p:blipFill>
        <p:spPr>
          <a:xfrm>
            <a:off x="8265965" y="3130804"/>
            <a:ext cx="658841" cy="512747"/>
          </a:xfrm>
          <a:prstGeom prst="rect">
            <a:avLst/>
          </a:prstGeom>
        </p:spPr>
      </p:pic>
      <p:sp>
        <p:nvSpPr>
          <p:cNvPr id="77" name="CaixaDeTexto 76">
            <a:extLst>
              <a:ext uri="{FF2B5EF4-FFF2-40B4-BE49-F238E27FC236}">
                <a16:creationId xmlns:a16="http://schemas.microsoft.com/office/drawing/2014/main" xmlns="" id="{6A025FAD-7C9E-5E90-147A-B01EDBD9CFD5}"/>
              </a:ext>
            </a:extLst>
          </p:cNvPr>
          <p:cNvSpPr txBox="1"/>
          <p:nvPr/>
        </p:nvSpPr>
        <p:spPr>
          <a:xfrm>
            <a:off x="6184057" y="195425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Absortiva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xmlns="" id="{6E47CACA-B339-125E-635E-31FA821ACB85}"/>
              </a:ext>
            </a:extLst>
          </p:cNvPr>
          <p:cNvSpPr txBox="1"/>
          <p:nvPr/>
        </p:nvSpPr>
        <p:spPr>
          <a:xfrm>
            <a:off x="6921967" y="475817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Desperdício 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9" name="Gráfico 185">
            <a:extLst>
              <a:ext uri="{FF2B5EF4-FFF2-40B4-BE49-F238E27FC236}">
                <a16:creationId xmlns:a16="http://schemas.microsoft.com/office/drawing/2014/main" xmlns="" id="{CFB4468F-4456-7648-E792-2B508C0D864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0308" r="19733" b="22174"/>
          <a:stretch/>
        </p:blipFill>
        <p:spPr>
          <a:xfrm>
            <a:off x="7620657" y="3548819"/>
            <a:ext cx="426137" cy="553116"/>
          </a:xfrm>
          <a:prstGeom prst="rect">
            <a:avLst/>
          </a:prstGeom>
        </p:spPr>
      </p:pic>
      <p:pic>
        <p:nvPicPr>
          <p:cNvPr id="80" name="Gráfico 191">
            <a:extLst>
              <a:ext uri="{FF2B5EF4-FFF2-40B4-BE49-F238E27FC236}">
                <a16:creationId xmlns:a16="http://schemas.microsoft.com/office/drawing/2014/main" xmlns="" id="{58B06E31-66E5-84A8-6DFD-5CE3DA1A738F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21804" t="12339" r="23142" b="31868"/>
          <a:stretch/>
        </p:blipFill>
        <p:spPr>
          <a:xfrm>
            <a:off x="6779813" y="3108665"/>
            <a:ext cx="460969" cy="467162"/>
          </a:xfrm>
          <a:prstGeom prst="rect">
            <a:avLst/>
          </a:prstGeom>
        </p:spPr>
      </p:pic>
      <p:sp>
        <p:nvSpPr>
          <p:cNvPr id="85" name="Fluxograma: Conector 84">
            <a:extLst>
              <a:ext uri="{FF2B5EF4-FFF2-40B4-BE49-F238E27FC236}">
                <a16:creationId xmlns:a16="http://schemas.microsoft.com/office/drawing/2014/main" xmlns="" id="{80A49F99-73D8-E79C-2ABB-8EF9EC519935}"/>
              </a:ext>
            </a:extLst>
          </p:cNvPr>
          <p:cNvSpPr/>
          <p:nvPr/>
        </p:nvSpPr>
        <p:spPr>
          <a:xfrm rot="10800000">
            <a:off x="9572516" y="2925610"/>
            <a:ext cx="985350" cy="985350"/>
          </a:xfrm>
          <a:prstGeom prst="flowChartConnector">
            <a:avLst/>
          </a:prstGeom>
          <a:noFill/>
          <a:ln w="28575">
            <a:solidFill>
              <a:srgbClr val="3455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A81177FD-BB0E-7F1E-AFD5-89CFEE5539C3}"/>
              </a:ext>
            </a:extLst>
          </p:cNvPr>
          <p:cNvCxnSpPr>
            <a:stCxn id="85" idx="4"/>
          </p:cNvCxnSpPr>
          <p:nvPr/>
        </p:nvCxnSpPr>
        <p:spPr>
          <a:xfrm rot="10800000" flipH="1">
            <a:off x="10065191" y="2634560"/>
            <a:ext cx="1" cy="291050"/>
          </a:xfrm>
          <a:prstGeom prst="line">
            <a:avLst/>
          </a:prstGeom>
          <a:ln w="28575">
            <a:solidFill>
              <a:srgbClr val="34557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>
            <a:extLst>
              <a:ext uri="{FF2B5EF4-FFF2-40B4-BE49-F238E27FC236}">
                <a16:creationId xmlns:a16="http://schemas.microsoft.com/office/drawing/2014/main" xmlns="" id="{1C78F669-8132-0203-1F07-3C7E31A19BFA}"/>
              </a:ext>
            </a:extLst>
          </p:cNvPr>
          <p:cNvSpPr txBox="1"/>
          <p:nvPr/>
        </p:nvSpPr>
        <p:spPr>
          <a:xfrm>
            <a:off x="8449627" y="4764562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Resiliência Organizacional</a:t>
            </a:r>
          </a:p>
        </p:txBody>
      </p:sp>
      <p:pic>
        <p:nvPicPr>
          <p:cNvPr id="88" name="Gráfico 199">
            <a:extLst>
              <a:ext uri="{FF2B5EF4-FFF2-40B4-BE49-F238E27FC236}">
                <a16:creationId xmlns:a16="http://schemas.microsoft.com/office/drawing/2014/main" xmlns="" id="{D24A2327-A795-01D3-10B0-8BB29BDC1DC9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 b="22015"/>
          <a:stretch/>
        </p:blipFill>
        <p:spPr>
          <a:xfrm>
            <a:off x="8973479" y="3664266"/>
            <a:ext cx="591996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1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11561"/>
            <a:ext cx="4682884" cy="449096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322354" y="1241373"/>
            <a:ext cx="6550777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pt-BR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de conhecimento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referem aos processos de desenvolvimento de conhecimento e de conversão. São eles: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Identificar, Criar, Armazenar, Compartilhar e Aplicar.</a:t>
            </a:r>
            <a:endParaRPr lang="pt-BR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Conector de seta reta 3"/>
          <p:cNvCxnSpPr>
            <a:stCxn id="7" idx="1"/>
          </p:cNvCxnSpPr>
          <p:nvPr/>
        </p:nvCxnSpPr>
        <p:spPr>
          <a:xfrm flipH="1">
            <a:off x="2813540" y="1918482"/>
            <a:ext cx="2508814" cy="6771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4951827" y="3059109"/>
            <a:ext cx="6759141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Identificar: 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o passo inicial essencial no processo de conhecimento;</a:t>
            </a: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Criar: 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aborda as lacunas de conhecimento por meio da conversão do conhecimento existente e a geração de novos conhecimentos</a:t>
            </a: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Armazenar: 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fornece acesso à base de conhecimento;</a:t>
            </a: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Compartilhar: 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objetivo é promover a partilha de aprendizagem contínua para atender os objetivos de negócio;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Aplicar: 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traduz o conhecimento em ação.</a:t>
            </a: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669925" y="6084635"/>
            <a:ext cx="110415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Fonte: 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Asian Productivity Organization R. Young (Ed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.) 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(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2020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). Knowledge Management Tools and Techniques Manual, Asian Productivity Organization, Japan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</a:t>
            </a:r>
            <a:r>
              <a:rPr lang="pt-BR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endParaRPr lang="pt-BR" altLang="pt-BR" sz="12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15" name="Gráfico 207">
            <a:extLst>
              <a:ext uri="{FF2B5EF4-FFF2-40B4-BE49-F238E27FC236}">
                <a16:creationId xmlns:a16="http://schemas.microsoft.com/office/drawing/2014/main" xmlns="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16" name="Picture 2" descr="Menu de Navegação">
            <a:extLst>
              <a:ext uri="{FF2B5EF4-FFF2-40B4-BE49-F238E27FC236}">
                <a16:creationId xmlns:a16="http://schemas.microsoft.com/office/drawing/2014/main" xmlns="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Notícias da UFSC">
            <a:extLst>
              <a:ext uri="{FF2B5EF4-FFF2-40B4-BE49-F238E27FC236}">
                <a16:creationId xmlns:a16="http://schemas.microsoft.com/office/drawing/2014/main" xmlns="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88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luxograma: Conector 83">
            <a:extLst>
              <a:ext uri="{FF2B5EF4-FFF2-40B4-BE49-F238E27FC236}">
                <a16:creationId xmlns:a16="http://schemas.microsoft.com/office/drawing/2014/main" xmlns="" id="{EA3B04C7-2700-5DDE-112A-9B80383AA491}"/>
              </a:ext>
            </a:extLst>
          </p:cNvPr>
          <p:cNvSpPr/>
          <p:nvPr/>
        </p:nvSpPr>
        <p:spPr>
          <a:xfrm rot="10800000">
            <a:off x="9721801" y="3074894"/>
            <a:ext cx="686783" cy="686783"/>
          </a:xfrm>
          <a:prstGeom prst="flowChartConnector">
            <a:avLst/>
          </a:prstGeom>
          <a:solidFill>
            <a:srgbClr val="00A1D7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CA00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022D421-A232-18B7-9BD4-AC28869B066D}"/>
              </a:ext>
            </a:extLst>
          </p:cNvPr>
          <p:cNvSpPr txBox="1"/>
          <p:nvPr/>
        </p:nvSpPr>
        <p:spPr>
          <a:xfrm>
            <a:off x="1063826" y="4675451"/>
            <a:ext cx="1419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e Função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01986BEE-1ABE-1D1D-2AC7-C51F30349870}"/>
              </a:ext>
            </a:extLst>
          </p:cNvPr>
          <p:cNvGrpSpPr/>
          <p:nvPr/>
        </p:nvGrpSpPr>
        <p:grpSpPr>
          <a:xfrm>
            <a:off x="1280745" y="3214966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Fluxograma: Conector 3">
              <a:extLst>
                <a:ext uri="{FF2B5EF4-FFF2-40B4-BE49-F238E27FC236}">
                  <a16:creationId xmlns:a16="http://schemas.microsoft.com/office/drawing/2014/main" xmlns="" id="{2772BF41-B173-77A0-9705-C0840A51C6E8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" name="Fluxograma: Conector 11">
              <a:extLst>
                <a:ext uri="{FF2B5EF4-FFF2-40B4-BE49-F238E27FC236}">
                  <a16:creationId xmlns:a16="http://schemas.microsoft.com/office/drawing/2014/main" xmlns="" id="{FAE10C14-AD43-221A-85CC-DEABEFD4884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xmlns="" id="{37677FF6-05A4-C8DE-714F-2FE83568D995}"/>
                </a:ext>
              </a:extLst>
            </p:cNvPr>
            <p:cNvCxnSpPr>
              <a:stCxn id="1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xmlns="" id="{16DC84AA-F252-A8C8-F73C-CA2C5C3DB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b="17660"/>
            <a:stretch/>
          </p:blipFill>
          <p:spPr>
            <a:xfrm>
              <a:off x="945356" y="2723039"/>
              <a:ext cx="765676" cy="630451"/>
            </a:xfrm>
            <a:prstGeom prst="rect">
              <a:avLst/>
            </a:prstGeom>
          </p:spPr>
        </p:pic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CD2B8D4-782D-3DD8-6C28-E1F730F14785}"/>
              </a:ext>
            </a:extLst>
          </p:cNvPr>
          <p:cNvSpPr txBox="1"/>
          <p:nvPr/>
        </p:nvSpPr>
        <p:spPr>
          <a:xfrm>
            <a:off x="1851853" y="1929568"/>
            <a:ext cx="1527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Processos, Bens e Serviços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2808403" y="326773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" name="Fluxograma: Conector 3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4" name="Fluxograma: Conector 3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420A0B96-E53F-7161-6709-756845D1F3F4}"/>
              </a:ext>
            </a:extLst>
          </p:cNvPr>
          <p:cNvSpPr txBox="1"/>
          <p:nvPr/>
        </p:nvSpPr>
        <p:spPr>
          <a:xfrm>
            <a:off x="2483007" y="4701366"/>
            <a:ext cx="1774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9B4292B-C992-DB72-8B7C-97B3F0A3FAE9}"/>
              </a:ext>
            </a:extLst>
          </p:cNvPr>
          <p:cNvSpPr txBox="1"/>
          <p:nvPr/>
        </p:nvSpPr>
        <p:spPr>
          <a:xfrm>
            <a:off x="3262098" y="1925224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Conversão do Conhecimento</a:t>
            </a: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800F805D-FA74-EB0C-2C9F-6BAD21707A09}"/>
              </a:ext>
            </a:extLst>
          </p:cNvPr>
          <p:cNvGrpSpPr/>
          <p:nvPr/>
        </p:nvGrpSpPr>
        <p:grpSpPr>
          <a:xfrm>
            <a:off x="2068800" y="2484440"/>
            <a:ext cx="985350" cy="1276400"/>
            <a:chOff x="1668077" y="2522658"/>
            <a:chExt cx="1198706" cy="15527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xmlns="" id="{1A8F1AC3-6C0D-C102-E766-97DDE822B23E}"/>
                </a:ext>
              </a:extLst>
            </p:cNvPr>
            <p:cNvGrpSpPr/>
            <p:nvPr/>
          </p:nvGrpSpPr>
          <p:grpSpPr>
            <a:xfrm rot="10800000">
              <a:off x="1668077" y="2522658"/>
              <a:ext cx="1198706" cy="1552777"/>
              <a:chOff x="564360" y="2274429"/>
              <a:chExt cx="1527675" cy="1978916"/>
            </a:xfrm>
          </p:grpSpPr>
          <p:sp>
            <p:nvSpPr>
              <p:cNvPr id="23" name="Fluxograma: Conector 22">
                <a:extLst>
                  <a:ext uri="{FF2B5EF4-FFF2-40B4-BE49-F238E27FC236}">
                    <a16:creationId xmlns:a16="http://schemas.microsoft.com/office/drawing/2014/main" xmlns="" id="{DB5916BB-2426-085B-CD98-44DC388C15BF}"/>
                  </a:ext>
                </a:extLst>
              </p:cNvPr>
              <p:cNvSpPr/>
              <p:nvPr/>
            </p:nvSpPr>
            <p:spPr>
              <a:xfrm>
                <a:off x="795805" y="2505875"/>
                <a:ext cx="1064781" cy="1064781"/>
              </a:xfrm>
              <a:prstGeom prst="flowChartConnector">
                <a:avLst/>
              </a:prstGeom>
              <a:solidFill>
                <a:srgbClr val="00A1D7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rgbClr val="FCA001"/>
                  </a:solidFill>
                </a:endParaRPr>
              </a:p>
            </p:txBody>
          </p:sp>
          <p:sp>
            <p:nvSpPr>
              <p:cNvPr id="24" name="Fluxograma: Conector 23">
                <a:extLst>
                  <a:ext uri="{FF2B5EF4-FFF2-40B4-BE49-F238E27FC236}">
                    <a16:creationId xmlns:a16="http://schemas.microsoft.com/office/drawing/2014/main" xmlns="" id="{7CF4828B-4AA2-2CE5-2C4C-E8B7EDDF1EFA}"/>
                  </a:ext>
                </a:extLst>
              </p:cNvPr>
              <p:cNvSpPr/>
              <p:nvPr/>
            </p:nvSpPr>
            <p:spPr>
              <a:xfrm>
                <a:off x="564360" y="2274429"/>
                <a:ext cx="1527675" cy="1527675"/>
              </a:xfrm>
              <a:prstGeom prst="flowChartConnector">
                <a:avLst/>
              </a:prstGeom>
              <a:noFill/>
              <a:ln w="28575">
                <a:solidFill>
                  <a:srgbClr val="3455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xmlns="" id="{65B04631-4AD1-A106-884F-E8B1E2C47477}"/>
                  </a:ext>
                </a:extLst>
              </p:cNvPr>
              <p:cNvCxnSpPr>
                <a:stCxn id="24" idx="4"/>
              </p:cNvCxnSpPr>
              <p:nvPr/>
            </p:nvCxnSpPr>
            <p:spPr>
              <a:xfrm flipH="1">
                <a:off x="1328196" y="3802104"/>
                <a:ext cx="2" cy="451241"/>
              </a:xfrm>
              <a:prstGeom prst="line">
                <a:avLst/>
              </a:prstGeom>
              <a:ln w="28575">
                <a:solidFill>
                  <a:srgbClr val="345574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xmlns="" id="{E9968350-0604-8F96-E912-BB780342D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l="10428" r="9532" b="24153"/>
            <a:stretch/>
          </p:blipFill>
          <p:spPr>
            <a:xfrm>
              <a:off x="1975026" y="3123565"/>
              <a:ext cx="620987" cy="588463"/>
            </a:xfrm>
            <a:prstGeom prst="rect">
              <a:avLst/>
            </a:prstGeom>
          </p:spPr>
        </p:pic>
      </p:grpSp>
      <p:grpSp>
        <p:nvGrpSpPr>
          <p:cNvPr id="125" name="Agrupar 124">
            <a:extLst>
              <a:ext uri="{FF2B5EF4-FFF2-40B4-BE49-F238E27FC236}">
                <a16:creationId xmlns:a16="http://schemas.microsoft.com/office/drawing/2014/main" xmlns="" id="{4E73296B-4E76-0263-455C-41959E782212}"/>
              </a:ext>
            </a:extLst>
          </p:cNvPr>
          <p:cNvGrpSpPr/>
          <p:nvPr/>
        </p:nvGrpSpPr>
        <p:grpSpPr>
          <a:xfrm rot="10800000">
            <a:off x="3557479" y="2475753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7" name="Fluxograma: Conector 126">
              <a:extLst>
                <a:ext uri="{FF2B5EF4-FFF2-40B4-BE49-F238E27FC236}">
                  <a16:creationId xmlns:a16="http://schemas.microsoft.com/office/drawing/2014/main" xmlns="" id="{722CE032-0B90-0080-CEAE-79ABEADB0F5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8" name="Fluxograma: Conector 127">
              <a:extLst>
                <a:ext uri="{FF2B5EF4-FFF2-40B4-BE49-F238E27FC236}">
                  <a16:creationId xmlns:a16="http://schemas.microsoft.com/office/drawing/2014/main" xmlns="" id="{6E1CDB62-1437-86BE-F643-9606C8FB3AA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29" name="Conector reto 128">
              <a:extLst>
                <a:ext uri="{FF2B5EF4-FFF2-40B4-BE49-F238E27FC236}">
                  <a16:creationId xmlns:a16="http://schemas.microsoft.com/office/drawing/2014/main" xmlns="" id="{CAFB6A72-16CA-BFA1-E883-E7F2F043679C}"/>
                </a:ext>
              </a:extLst>
            </p:cNvPr>
            <p:cNvCxnSpPr>
              <a:stCxn id="128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xmlns="" id="{2B167CF8-87E7-2F99-9BFB-5C3835169AC1}"/>
              </a:ext>
            </a:extLst>
          </p:cNvPr>
          <p:cNvGrpSpPr/>
          <p:nvPr/>
        </p:nvGrpSpPr>
        <p:grpSpPr>
          <a:xfrm>
            <a:off x="4266805" y="3315979"/>
            <a:ext cx="985350" cy="1276400"/>
            <a:chOff x="564360" y="2274429"/>
            <a:chExt cx="1527675" cy="1978916"/>
          </a:xfrm>
        </p:grpSpPr>
        <p:sp>
          <p:nvSpPr>
            <p:cNvPr id="131" name="Fluxograma: Conector 130">
              <a:extLst>
                <a:ext uri="{FF2B5EF4-FFF2-40B4-BE49-F238E27FC236}">
                  <a16:creationId xmlns:a16="http://schemas.microsoft.com/office/drawing/2014/main" xmlns="" id="{CFFBB506-A63F-7846-7604-3C577404998C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2" name="Fluxograma: Conector 131">
              <a:extLst>
                <a:ext uri="{FF2B5EF4-FFF2-40B4-BE49-F238E27FC236}">
                  <a16:creationId xmlns:a16="http://schemas.microsoft.com/office/drawing/2014/main" xmlns="" id="{AC0EBD3C-C1D3-80A1-EA19-81DA62BC3FE4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3" name="Conector reto 132">
              <a:extLst>
                <a:ext uri="{FF2B5EF4-FFF2-40B4-BE49-F238E27FC236}">
                  <a16:creationId xmlns:a16="http://schemas.microsoft.com/office/drawing/2014/main" xmlns="" id="{F8BBEDF6-2B4A-AF77-AEDF-9486CC13F117}"/>
                </a:ext>
              </a:extLst>
            </p:cNvPr>
            <p:cNvCxnSpPr>
              <a:stCxn id="13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xmlns="" id="{72D72F9D-4EE6-7C97-F973-41254BD73851}"/>
              </a:ext>
            </a:extLst>
          </p:cNvPr>
          <p:cNvGrpSpPr/>
          <p:nvPr/>
        </p:nvGrpSpPr>
        <p:grpSpPr>
          <a:xfrm>
            <a:off x="5794463" y="3368750"/>
            <a:ext cx="985350" cy="1276400"/>
            <a:chOff x="564360" y="2274429"/>
            <a:chExt cx="1527675" cy="1978916"/>
          </a:xfrm>
        </p:grpSpPr>
        <p:sp>
          <p:nvSpPr>
            <p:cNvPr id="136" name="Fluxograma: Conector 135">
              <a:extLst>
                <a:ext uri="{FF2B5EF4-FFF2-40B4-BE49-F238E27FC236}">
                  <a16:creationId xmlns:a16="http://schemas.microsoft.com/office/drawing/2014/main" xmlns="" id="{E646C96D-0B4C-DA5D-91C1-9D1A2078BB0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7" name="Fluxograma: Conector 136">
              <a:extLst>
                <a:ext uri="{FF2B5EF4-FFF2-40B4-BE49-F238E27FC236}">
                  <a16:creationId xmlns:a16="http://schemas.microsoft.com/office/drawing/2014/main" xmlns="" id="{42F43138-4761-188A-C5EE-AA70DE658CB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8" name="Conector reto 137">
              <a:extLst>
                <a:ext uri="{FF2B5EF4-FFF2-40B4-BE49-F238E27FC236}">
                  <a16:creationId xmlns:a16="http://schemas.microsoft.com/office/drawing/2014/main" xmlns="" id="{6C17911C-B94A-1E2B-7468-97891BCEB4FB}"/>
                </a:ext>
              </a:extLst>
            </p:cNvPr>
            <p:cNvCxnSpPr>
              <a:cxnSpLocks/>
              <a:stCxn id="13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xmlns="" id="{57436421-9AAF-3925-77B4-B5E87E08D17D}"/>
              </a:ext>
            </a:extLst>
          </p:cNvPr>
          <p:cNvGrpSpPr/>
          <p:nvPr/>
        </p:nvGrpSpPr>
        <p:grpSpPr>
          <a:xfrm rot="10800000">
            <a:off x="5054860" y="2585453"/>
            <a:ext cx="985350" cy="1276400"/>
            <a:chOff x="564360" y="2274429"/>
            <a:chExt cx="1527675" cy="1978916"/>
          </a:xfrm>
        </p:grpSpPr>
        <p:sp>
          <p:nvSpPr>
            <p:cNvPr id="142" name="Fluxograma: Conector 141">
              <a:extLst>
                <a:ext uri="{FF2B5EF4-FFF2-40B4-BE49-F238E27FC236}">
                  <a16:creationId xmlns:a16="http://schemas.microsoft.com/office/drawing/2014/main" xmlns="" id="{340570EB-408D-E632-F1F8-EFD2309A50D2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FCA001"/>
            </a:solidFill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43" name="Fluxograma: Conector 142">
              <a:extLst>
                <a:ext uri="{FF2B5EF4-FFF2-40B4-BE49-F238E27FC236}">
                  <a16:creationId xmlns:a16="http://schemas.microsoft.com/office/drawing/2014/main" xmlns="" id="{0E6D8B6F-ED55-C86F-8672-4868A7222A5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44" name="Conector reto 143">
              <a:extLst>
                <a:ext uri="{FF2B5EF4-FFF2-40B4-BE49-F238E27FC236}">
                  <a16:creationId xmlns:a16="http://schemas.microsoft.com/office/drawing/2014/main" xmlns="" id="{59896A00-6B75-5681-EB07-2561798FC14E}"/>
                </a:ext>
              </a:extLst>
            </p:cNvPr>
            <p:cNvCxnSpPr>
              <a:stCxn id="14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FCA00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6" name="CaixaDeTexto 175">
            <a:extLst>
              <a:ext uri="{FF2B5EF4-FFF2-40B4-BE49-F238E27FC236}">
                <a16:creationId xmlns:a16="http://schemas.microsoft.com/office/drawing/2014/main" xmlns="" id="{5DDC8531-5759-6251-CB9D-1D324CA6B261}"/>
              </a:ext>
            </a:extLst>
          </p:cNvPr>
          <p:cNvSpPr txBox="1"/>
          <p:nvPr/>
        </p:nvSpPr>
        <p:spPr>
          <a:xfrm>
            <a:off x="3944130" y="4712005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de GC</a:t>
            </a:r>
          </a:p>
        </p:txBody>
      </p:sp>
      <p:sp>
        <p:nvSpPr>
          <p:cNvPr id="177" name="CaixaDeTexto 176">
            <a:extLst>
              <a:ext uri="{FF2B5EF4-FFF2-40B4-BE49-F238E27FC236}">
                <a16:creationId xmlns:a16="http://schemas.microsoft.com/office/drawing/2014/main" xmlns="" id="{F3F7A765-B967-8819-E888-5A64A2F767A0}"/>
              </a:ext>
            </a:extLst>
          </p:cNvPr>
          <p:cNvSpPr txBox="1"/>
          <p:nvPr/>
        </p:nvSpPr>
        <p:spPr>
          <a:xfrm>
            <a:off x="4759479" y="1988573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Aprendizagem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Organizacional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D9CB6566-C8D3-92BA-3B6C-841D0EC26429}"/>
              </a:ext>
            </a:extLst>
          </p:cNvPr>
          <p:cNvSpPr txBox="1"/>
          <p:nvPr/>
        </p:nvSpPr>
        <p:spPr>
          <a:xfrm>
            <a:off x="5420648" y="4747276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Práticas de GC</a:t>
            </a:r>
          </a:p>
        </p:txBody>
      </p:sp>
      <p:pic>
        <p:nvPicPr>
          <p:cNvPr id="190" name="Gráfico 189">
            <a:extLst>
              <a:ext uri="{FF2B5EF4-FFF2-40B4-BE49-F238E27FC236}">
                <a16:creationId xmlns:a16="http://schemas.microsoft.com/office/drawing/2014/main" xmlns="" id="{6D342F16-9502-E624-E490-94E83DD2200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19722" b="38615"/>
          <a:stretch/>
        </p:blipFill>
        <p:spPr>
          <a:xfrm rot="10800000">
            <a:off x="3720656" y="3094907"/>
            <a:ext cx="649522" cy="270604"/>
          </a:xfrm>
          <a:prstGeom prst="rect">
            <a:avLst/>
          </a:prstGeom>
        </p:spPr>
      </p:pic>
      <p:pic>
        <p:nvPicPr>
          <p:cNvPr id="194" name="Gráfico 193">
            <a:extLst>
              <a:ext uri="{FF2B5EF4-FFF2-40B4-BE49-F238E27FC236}">
                <a16:creationId xmlns:a16="http://schemas.microsoft.com/office/drawing/2014/main" xmlns="" id="{C9FE798A-88B7-859A-9933-D69A1C27012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l="7477" r="9386" b="20000"/>
          <a:stretch/>
        </p:blipFill>
        <p:spPr>
          <a:xfrm>
            <a:off x="5298108" y="3138093"/>
            <a:ext cx="471544" cy="453749"/>
          </a:xfrm>
          <a:prstGeom prst="rect">
            <a:avLst/>
          </a:prstGeom>
        </p:spPr>
      </p:pic>
      <p:pic>
        <p:nvPicPr>
          <p:cNvPr id="198" name="Gráfico 197">
            <a:extLst>
              <a:ext uri="{FF2B5EF4-FFF2-40B4-BE49-F238E27FC236}">
                <a16:creationId xmlns:a16="http://schemas.microsoft.com/office/drawing/2014/main" xmlns="" id="{5A7631CD-110B-B03B-99C4-E27C0DEDD69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b="17612"/>
          <a:stretch/>
        </p:blipFill>
        <p:spPr>
          <a:xfrm>
            <a:off x="6040210" y="3638479"/>
            <a:ext cx="521160" cy="429374"/>
          </a:xfrm>
          <a:prstGeom prst="rect">
            <a:avLst/>
          </a:prstGeom>
        </p:spPr>
      </p:pic>
      <p:pic>
        <p:nvPicPr>
          <p:cNvPr id="206" name="Gráfico 205">
            <a:extLst>
              <a:ext uri="{FF2B5EF4-FFF2-40B4-BE49-F238E27FC236}">
                <a16:creationId xmlns:a16="http://schemas.microsoft.com/office/drawing/2014/main" xmlns="" id="{D3B61624-1EE3-9C6F-0033-44EF42CA3C85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 b="20398"/>
          <a:stretch/>
        </p:blipFill>
        <p:spPr>
          <a:xfrm>
            <a:off x="2964993" y="3467593"/>
            <a:ext cx="649521" cy="517032"/>
          </a:xfrm>
          <a:prstGeom prst="rect">
            <a:avLst/>
          </a:prstGeom>
        </p:spPr>
      </p:pic>
      <p:pic>
        <p:nvPicPr>
          <p:cNvPr id="208" name="Gráfico 207">
            <a:extLst>
              <a:ext uri="{FF2B5EF4-FFF2-40B4-BE49-F238E27FC236}">
                <a16:creationId xmlns:a16="http://schemas.microsoft.com/office/drawing/2014/main" xmlns="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09" name="Picture 2" descr="Menu de Navegação">
            <a:extLst>
              <a:ext uri="{FF2B5EF4-FFF2-40B4-BE49-F238E27FC236}">
                <a16:creationId xmlns:a16="http://schemas.microsoft.com/office/drawing/2014/main" xmlns="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" descr="Notícias da UFSC">
            <a:extLst>
              <a:ext uri="{FF2B5EF4-FFF2-40B4-BE49-F238E27FC236}">
                <a16:creationId xmlns:a16="http://schemas.microsoft.com/office/drawing/2014/main" xmlns="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4271341" y="330762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3" name="Fluxograma: Conector 21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214" name="Fluxograma: Conector 21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215" name="Conector reto 21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21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6" name="Gráfico 187">
            <a:extLst>
              <a:ext uri="{FF2B5EF4-FFF2-40B4-BE49-F238E27FC236}">
                <a16:creationId xmlns:a16="http://schemas.microsoft.com/office/drawing/2014/main" xmlns="" id="{0319DC2E-5AC4-D44C-BA2B-54BF3BD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 l="12568" r="13268" b="22174"/>
          <a:stretch/>
        </p:blipFill>
        <p:spPr>
          <a:xfrm>
            <a:off x="4495899" y="3517802"/>
            <a:ext cx="536234" cy="562696"/>
          </a:xfrm>
          <a:prstGeom prst="rect">
            <a:avLst/>
          </a:prstGeom>
        </p:spPr>
      </p:pic>
      <p:grpSp>
        <p:nvGrpSpPr>
          <p:cNvPr id="317" name="Agrupar 145">
            <a:extLst>
              <a:ext uri="{FF2B5EF4-FFF2-40B4-BE49-F238E27FC236}">
                <a16:creationId xmlns:a16="http://schemas.microsoft.com/office/drawing/2014/main" xmlns="" id="{2DA6D785-76D2-2B9D-4023-26023FA12EDC}"/>
              </a:ext>
            </a:extLst>
          </p:cNvPr>
          <p:cNvGrpSpPr/>
          <p:nvPr/>
        </p:nvGrpSpPr>
        <p:grpSpPr>
          <a:xfrm rot="10800000">
            <a:off x="6543539" y="2576766"/>
            <a:ext cx="985350" cy="1276400"/>
            <a:chOff x="564360" y="2274429"/>
            <a:chExt cx="1527675" cy="1978916"/>
          </a:xfrm>
        </p:grpSpPr>
        <p:sp>
          <p:nvSpPr>
            <p:cNvPr id="318" name="Fluxograma: Conector 317">
              <a:extLst>
                <a:ext uri="{FF2B5EF4-FFF2-40B4-BE49-F238E27FC236}">
                  <a16:creationId xmlns:a16="http://schemas.microsoft.com/office/drawing/2014/main" xmlns="" id="{4AEA98D7-394A-312D-85E2-2E647A4F2BD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19" name="Fluxograma: Conector 318">
              <a:extLst>
                <a:ext uri="{FF2B5EF4-FFF2-40B4-BE49-F238E27FC236}">
                  <a16:creationId xmlns:a16="http://schemas.microsoft.com/office/drawing/2014/main" xmlns="" id="{D6173D47-0B62-1922-9731-20D01ACA0779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0" name="Conector reto 319">
              <a:extLst>
                <a:ext uri="{FF2B5EF4-FFF2-40B4-BE49-F238E27FC236}">
                  <a16:creationId xmlns:a16="http://schemas.microsoft.com/office/drawing/2014/main" xmlns="" id="{B209F09E-CDD9-F2FA-5523-6B0BECA0CBCB}"/>
                </a:ext>
              </a:extLst>
            </p:cNvPr>
            <p:cNvCxnSpPr>
              <a:stCxn id="319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Agrupar 150">
            <a:extLst>
              <a:ext uri="{FF2B5EF4-FFF2-40B4-BE49-F238E27FC236}">
                <a16:creationId xmlns:a16="http://schemas.microsoft.com/office/drawing/2014/main" xmlns="" id="{8E7524D0-9B59-308F-C202-A76FB0AD7450}"/>
              </a:ext>
            </a:extLst>
          </p:cNvPr>
          <p:cNvGrpSpPr/>
          <p:nvPr/>
        </p:nvGrpSpPr>
        <p:grpSpPr>
          <a:xfrm>
            <a:off x="7295782" y="3373773"/>
            <a:ext cx="985350" cy="1276400"/>
            <a:chOff x="564360" y="2274429"/>
            <a:chExt cx="1527675" cy="1978916"/>
          </a:xfrm>
        </p:grpSpPr>
        <p:sp>
          <p:nvSpPr>
            <p:cNvPr id="322" name="Fluxograma: Conector 321">
              <a:extLst>
                <a:ext uri="{FF2B5EF4-FFF2-40B4-BE49-F238E27FC236}">
                  <a16:creationId xmlns:a16="http://schemas.microsoft.com/office/drawing/2014/main" xmlns="" id="{70D5DB28-D6BF-DF31-5DFC-3DD7AC4D623E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3" name="Fluxograma: Conector 322">
              <a:extLst>
                <a:ext uri="{FF2B5EF4-FFF2-40B4-BE49-F238E27FC236}">
                  <a16:creationId xmlns:a16="http://schemas.microsoft.com/office/drawing/2014/main" xmlns="" id="{68C59233-71D5-E113-52FF-65867BBD3976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4" name="Conector reto 323">
              <a:extLst>
                <a:ext uri="{FF2B5EF4-FFF2-40B4-BE49-F238E27FC236}">
                  <a16:creationId xmlns:a16="http://schemas.microsoft.com/office/drawing/2014/main" xmlns="" id="{2A31B45B-01EB-81C9-946E-2A7B62086CC7}"/>
                </a:ext>
              </a:extLst>
            </p:cNvPr>
            <p:cNvCxnSpPr>
              <a:cxnSpLocks/>
              <a:stCxn id="32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5" name="Agrupar 155">
            <a:extLst>
              <a:ext uri="{FF2B5EF4-FFF2-40B4-BE49-F238E27FC236}">
                <a16:creationId xmlns:a16="http://schemas.microsoft.com/office/drawing/2014/main" xmlns="" id="{46EC5899-BEBA-6F48-73FC-F61CEA2301D4}"/>
              </a:ext>
            </a:extLst>
          </p:cNvPr>
          <p:cNvGrpSpPr/>
          <p:nvPr/>
        </p:nvGrpSpPr>
        <p:grpSpPr>
          <a:xfrm>
            <a:off x="8823440" y="3426544"/>
            <a:ext cx="985350" cy="1276400"/>
            <a:chOff x="564360" y="2274429"/>
            <a:chExt cx="1527675" cy="1978916"/>
          </a:xfrm>
        </p:grpSpPr>
        <p:sp>
          <p:nvSpPr>
            <p:cNvPr id="326" name="Fluxograma: Conector 325">
              <a:extLst>
                <a:ext uri="{FF2B5EF4-FFF2-40B4-BE49-F238E27FC236}">
                  <a16:creationId xmlns:a16="http://schemas.microsoft.com/office/drawing/2014/main" xmlns="" id="{8B6E90D3-EDD5-B66A-F7E5-AE965A2BF7D3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7" name="Fluxograma: Conector 326">
              <a:extLst>
                <a:ext uri="{FF2B5EF4-FFF2-40B4-BE49-F238E27FC236}">
                  <a16:creationId xmlns:a16="http://schemas.microsoft.com/office/drawing/2014/main" xmlns="" id="{6717A211-A1C4-2F5E-BD1A-5AF17E62F5C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8" name="Conector reto 327">
              <a:extLst>
                <a:ext uri="{FF2B5EF4-FFF2-40B4-BE49-F238E27FC236}">
                  <a16:creationId xmlns:a16="http://schemas.microsoft.com/office/drawing/2014/main" xmlns="" id="{5E0D8A01-B550-8BB7-CC98-C1EEBAE5CC9E}"/>
                </a:ext>
              </a:extLst>
            </p:cNvPr>
            <p:cNvCxnSpPr>
              <a:cxnSpLocks/>
              <a:stCxn id="32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9" name="Agrupar 160">
            <a:extLst>
              <a:ext uri="{FF2B5EF4-FFF2-40B4-BE49-F238E27FC236}">
                <a16:creationId xmlns:a16="http://schemas.microsoft.com/office/drawing/2014/main" xmlns="" id="{2573BDC5-4188-FE9C-B4BB-62110B96EED4}"/>
              </a:ext>
            </a:extLst>
          </p:cNvPr>
          <p:cNvGrpSpPr/>
          <p:nvPr/>
        </p:nvGrpSpPr>
        <p:grpSpPr>
          <a:xfrm rot="10800000">
            <a:off x="8097485" y="2643247"/>
            <a:ext cx="985350" cy="1276400"/>
            <a:chOff x="564360" y="2274429"/>
            <a:chExt cx="1527675" cy="1978916"/>
          </a:xfrm>
        </p:grpSpPr>
        <p:sp>
          <p:nvSpPr>
            <p:cNvPr id="330" name="Fluxograma: Conector 329">
              <a:extLst>
                <a:ext uri="{FF2B5EF4-FFF2-40B4-BE49-F238E27FC236}">
                  <a16:creationId xmlns:a16="http://schemas.microsoft.com/office/drawing/2014/main" xmlns="" id="{F4DB7FED-A200-EE25-3075-B276D4DFBAD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31" name="Fluxograma: Conector 330">
              <a:extLst>
                <a:ext uri="{FF2B5EF4-FFF2-40B4-BE49-F238E27FC236}">
                  <a16:creationId xmlns:a16="http://schemas.microsoft.com/office/drawing/2014/main" xmlns="" id="{24C3D4E6-8902-6F05-6EC0-399B0044702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32" name="Conector reto 331">
              <a:extLst>
                <a:ext uri="{FF2B5EF4-FFF2-40B4-BE49-F238E27FC236}">
                  <a16:creationId xmlns:a16="http://schemas.microsoft.com/office/drawing/2014/main" xmlns="" id="{662BCB6E-9DA9-3CBC-2AB9-9BE2651DACA9}"/>
                </a:ext>
              </a:extLst>
            </p:cNvPr>
            <p:cNvCxnSpPr>
              <a:stCxn id="331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5" name="CaixaDeTexto 334">
            <a:extLst>
              <a:ext uri="{FF2B5EF4-FFF2-40B4-BE49-F238E27FC236}">
                <a16:creationId xmlns:a16="http://schemas.microsoft.com/office/drawing/2014/main" xmlns="" id="{468DE037-6509-8F3F-95CF-D6DD56A4456D}"/>
              </a:ext>
            </a:extLst>
          </p:cNvPr>
          <p:cNvSpPr txBox="1"/>
          <p:nvPr/>
        </p:nvSpPr>
        <p:spPr>
          <a:xfrm>
            <a:off x="771002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Modelos de Maturidade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GC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6" name="CaixaDeTexto 335">
            <a:extLst>
              <a:ext uri="{FF2B5EF4-FFF2-40B4-BE49-F238E27FC236}">
                <a16:creationId xmlns:a16="http://schemas.microsoft.com/office/drawing/2014/main" xmlns="" id="{12F3FBD8-F583-208C-8AD2-215B571A6666}"/>
              </a:ext>
            </a:extLst>
          </p:cNvPr>
          <p:cNvSpPr txBox="1"/>
          <p:nvPr/>
        </p:nvSpPr>
        <p:spPr>
          <a:xfrm>
            <a:off x="919870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 Organizacionais</a:t>
            </a:r>
          </a:p>
        </p:txBody>
      </p:sp>
      <p:pic>
        <p:nvPicPr>
          <p:cNvPr id="339" name="Gráfico 195">
            <a:extLst>
              <a:ext uri="{FF2B5EF4-FFF2-40B4-BE49-F238E27FC236}">
                <a16:creationId xmlns:a16="http://schemas.microsoft.com/office/drawing/2014/main" xmlns="" id="{474081FF-3A9F-1DEE-FDFD-4A20880069AE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 b="20199"/>
          <a:stretch/>
        </p:blipFill>
        <p:spPr>
          <a:xfrm>
            <a:off x="9827026" y="3229565"/>
            <a:ext cx="494748" cy="394814"/>
          </a:xfrm>
          <a:prstGeom prst="rect">
            <a:avLst/>
          </a:prstGeom>
        </p:spPr>
      </p:pic>
      <p:pic>
        <p:nvPicPr>
          <p:cNvPr id="341" name="Gráfico 201">
            <a:extLst>
              <a:ext uri="{FF2B5EF4-FFF2-40B4-BE49-F238E27FC236}">
                <a16:creationId xmlns:a16="http://schemas.microsoft.com/office/drawing/2014/main" xmlns="" id="{39C23CAC-AF63-2047-2AB9-BE3328795AEE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 b="22174"/>
          <a:stretch/>
        </p:blipFill>
        <p:spPr>
          <a:xfrm>
            <a:off x="8265965" y="3130804"/>
            <a:ext cx="658841" cy="512747"/>
          </a:xfrm>
          <a:prstGeom prst="rect">
            <a:avLst/>
          </a:prstGeom>
        </p:spPr>
      </p:pic>
      <p:sp>
        <p:nvSpPr>
          <p:cNvPr id="77" name="CaixaDeTexto 76">
            <a:extLst>
              <a:ext uri="{FF2B5EF4-FFF2-40B4-BE49-F238E27FC236}">
                <a16:creationId xmlns:a16="http://schemas.microsoft.com/office/drawing/2014/main" xmlns="" id="{6A025FAD-7C9E-5E90-147A-B01EDBD9CFD5}"/>
              </a:ext>
            </a:extLst>
          </p:cNvPr>
          <p:cNvSpPr txBox="1"/>
          <p:nvPr/>
        </p:nvSpPr>
        <p:spPr>
          <a:xfrm>
            <a:off x="6184057" y="195425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Absortiva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xmlns="" id="{6E47CACA-B339-125E-635E-31FA821ACB85}"/>
              </a:ext>
            </a:extLst>
          </p:cNvPr>
          <p:cNvSpPr txBox="1"/>
          <p:nvPr/>
        </p:nvSpPr>
        <p:spPr>
          <a:xfrm>
            <a:off x="6921967" y="475817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Desperdício 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9" name="Gráfico 185">
            <a:extLst>
              <a:ext uri="{FF2B5EF4-FFF2-40B4-BE49-F238E27FC236}">
                <a16:creationId xmlns:a16="http://schemas.microsoft.com/office/drawing/2014/main" xmlns="" id="{CFB4468F-4456-7648-E792-2B508C0D864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0308" r="19733" b="22174"/>
          <a:stretch/>
        </p:blipFill>
        <p:spPr>
          <a:xfrm>
            <a:off x="7620657" y="3548819"/>
            <a:ext cx="426137" cy="553116"/>
          </a:xfrm>
          <a:prstGeom prst="rect">
            <a:avLst/>
          </a:prstGeom>
        </p:spPr>
      </p:pic>
      <p:pic>
        <p:nvPicPr>
          <p:cNvPr id="80" name="Gráfico 191">
            <a:extLst>
              <a:ext uri="{FF2B5EF4-FFF2-40B4-BE49-F238E27FC236}">
                <a16:creationId xmlns:a16="http://schemas.microsoft.com/office/drawing/2014/main" xmlns="" id="{58B06E31-66E5-84A8-6DFD-5CE3DA1A738F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21804" t="12339" r="23142" b="31868"/>
          <a:stretch/>
        </p:blipFill>
        <p:spPr>
          <a:xfrm>
            <a:off x="6779813" y="3108665"/>
            <a:ext cx="460969" cy="467162"/>
          </a:xfrm>
          <a:prstGeom prst="rect">
            <a:avLst/>
          </a:prstGeom>
        </p:spPr>
      </p:pic>
      <p:sp>
        <p:nvSpPr>
          <p:cNvPr id="85" name="Fluxograma: Conector 84">
            <a:extLst>
              <a:ext uri="{FF2B5EF4-FFF2-40B4-BE49-F238E27FC236}">
                <a16:creationId xmlns:a16="http://schemas.microsoft.com/office/drawing/2014/main" xmlns="" id="{80A49F99-73D8-E79C-2ABB-8EF9EC519935}"/>
              </a:ext>
            </a:extLst>
          </p:cNvPr>
          <p:cNvSpPr/>
          <p:nvPr/>
        </p:nvSpPr>
        <p:spPr>
          <a:xfrm rot="10800000">
            <a:off x="9572516" y="2925610"/>
            <a:ext cx="985350" cy="985350"/>
          </a:xfrm>
          <a:prstGeom prst="flowChartConnector">
            <a:avLst/>
          </a:prstGeom>
          <a:noFill/>
          <a:ln w="28575">
            <a:solidFill>
              <a:srgbClr val="3455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A81177FD-BB0E-7F1E-AFD5-89CFEE5539C3}"/>
              </a:ext>
            </a:extLst>
          </p:cNvPr>
          <p:cNvCxnSpPr>
            <a:stCxn id="85" idx="4"/>
          </p:cNvCxnSpPr>
          <p:nvPr/>
        </p:nvCxnSpPr>
        <p:spPr>
          <a:xfrm rot="10800000" flipH="1">
            <a:off x="10065191" y="2634560"/>
            <a:ext cx="1" cy="291050"/>
          </a:xfrm>
          <a:prstGeom prst="line">
            <a:avLst/>
          </a:prstGeom>
          <a:ln w="28575">
            <a:solidFill>
              <a:srgbClr val="34557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>
            <a:extLst>
              <a:ext uri="{FF2B5EF4-FFF2-40B4-BE49-F238E27FC236}">
                <a16:creationId xmlns:a16="http://schemas.microsoft.com/office/drawing/2014/main" xmlns="" id="{1C78F669-8132-0203-1F07-3C7E31A19BFA}"/>
              </a:ext>
            </a:extLst>
          </p:cNvPr>
          <p:cNvSpPr txBox="1"/>
          <p:nvPr/>
        </p:nvSpPr>
        <p:spPr>
          <a:xfrm>
            <a:off x="8449627" y="4764562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Resiliência Organizacional</a:t>
            </a:r>
          </a:p>
        </p:txBody>
      </p:sp>
      <p:pic>
        <p:nvPicPr>
          <p:cNvPr id="88" name="Gráfico 199">
            <a:extLst>
              <a:ext uri="{FF2B5EF4-FFF2-40B4-BE49-F238E27FC236}">
                <a16:creationId xmlns:a16="http://schemas.microsoft.com/office/drawing/2014/main" xmlns="" id="{D24A2327-A795-01D3-10B0-8BB29BDC1DC9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 b="22015"/>
          <a:stretch/>
        </p:blipFill>
        <p:spPr>
          <a:xfrm>
            <a:off x="8973479" y="3664266"/>
            <a:ext cx="591996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1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xmlns="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xmlns="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xmlns="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xmlns="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APRENDIZAGEM ORGANIZACIONAL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3412208" y="3830189"/>
            <a:ext cx="50344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mudança cognitiva e comportamental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212725" y="2662374"/>
            <a:ext cx="11278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o processo de </a:t>
            </a:r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mudança</a:t>
            </a:r>
            <a:r>
              <a:rPr lang="pt-BR" dirty="0">
                <a:solidFill>
                  <a:srgbClr val="FCA00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</a:t>
            </a:r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pensamento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individual e compartilhado </a:t>
            </a:r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 </a:t>
            </a:r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ação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que é afetada por, e se torna característica da organização. </a:t>
            </a:r>
          </a:p>
        </p:txBody>
      </p:sp>
      <p:sp>
        <p:nvSpPr>
          <p:cNvPr id="11" name="Forma livre 10"/>
          <p:cNvSpPr/>
          <p:nvPr/>
        </p:nvSpPr>
        <p:spPr>
          <a:xfrm>
            <a:off x="2558605" y="3029802"/>
            <a:ext cx="1282890" cy="928048"/>
          </a:xfrm>
          <a:custGeom>
            <a:avLst/>
            <a:gdLst>
              <a:gd name="connsiteX0" fmla="*/ 1282890 w 1282890"/>
              <a:gd name="connsiteY0" fmla="*/ 928048 h 928048"/>
              <a:gd name="connsiteX1" fmla="*/ 163773 w 1282890"/>
              <a:gd name="connsiteY1" fmla="*/ 600502 h 928048"/>
              <a:gd name="connsiteX2" fmla="*/ 0 w 1282890"/>
              <a:gd name="connsiteY2" fmla="*/ 0 h 928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82890" h="928048">
                <a:moveTo>
                  <a:pt x="1282890" y="928048"/>
                </a:moveTo>
                <a:cubicBezTo>
                  <a:pt x="830239" y="841612"/>
                  <a:pt x="377588" y="755177"/>
                  <a:pt x="163773" y="600502"/>
                </a:cubicBezTo>
                <a:cubicBezTo>
                  <a:pt x="-50042" y="445827"/>
                  <a:pt x="18197" y="120555"/>
                  <a:pt x="0" y="0"/>
                </a:cubicBezTo>
              </a:path>
            </a:pathLst>
          </a:custGeom>
          <a:noFill/>
          <a:ln w="3175">
            <a:solidFill>
              <a:schemeClr val="tx1">
                <a:lumMod val="50000"/>
                <a:lumOff val="50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orma livre 12"/>
          <p:cNvSpPr/>
          <p:nvPr/>
        </p:nvSpPr>
        <p:spPr>
          <a:xfrm flipH="1">
            <a:off x="7941231" y="3016826"/>
            <a:ext cx="868049" cy="928048"/>
          </a:xfrm>
          <a:custGeom>
            <a:avLst/>
            <a:gdLst>
              <a:gd name="connsiteX0" fmla="*/ 1282890 w 1282890"/>
              <a:gd name="connsiteY0" fmla="*/ 928048 h 928048"/>
              <a:gd name="connsiteX1" fmla="*/ 163773 w 1282890"/>
              <a:gd name="connsiteY1" fmla="*/ 600502 h 928048"/>
              <a:gd name="connsiteX2" fmla="*/ 0 w 1282890"/>
              <a:gd name="connsiteY2" fmla="*/ 0 h 928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82890" h="928048">
                <a:moveTo>
                  <a:pt x="1282890" y="928048"/>
                </a:moveTo>
                <a:cubicBezTo>
                  <a:pt x="830239" y="841612"/>
                  <a:pt x="377588" y="755177"/>
                  <a:pt x="163773" y="600502"/>
                </a:cubicBezTo>
                <a:cubicBezTo>
                  <a:pt x="-50042" y="445827"/>
                  <a:pt x="18197" y="120555"/>
                  <a:pt x="0" y="0"/>
                </a:cubicBezTo>
              </a:path>
            </a:pathLst>
          </a:custGeom>
          <a:noFill/>
          <a:ln w="3175">
            <a:solidFill>
              <a:schemeClr val="tx1">
                <a:lumMod val="50000"/>
                <a:lumOff val="50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orma livre 13"/>
          <p:cNvSpPr/>
          <p:nvPr/>
        </p:nvSpPr>
        <p:spPr>
          <a:xfrm flipH="1">
            <a:off x="7941229" y="3003851"/>
            <a:ext cx="131071" cy="928048"/>
          </a:xfrm>
          <a:custGeom>
            <a:avLst/>
            <a:gdLst>
              <a:gd name="connsiteX0" fmla="*/ 1282890 w 1282890"/>
              <a:gd name="connsiteY0" fmla="*/ 928048 h 928048"/>
              <a:gd name="connsiteX1" fmla="*/ 163773 w 1282890"/>
              <a:gd name="connsiteY1" fmla="*/ 600502 h 928048"/>
              <a:gd name="connsiteX2" fmla="*/ 0 w 1282890"/>
              <a:gd name="connsiteY2" fmla="*/ 0 h 928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82890" h="928048">
                <a:moveTo>
                  <a:pt x="1282890" y="928048"/>
                </a:moveTo>
                <a:cubicBezTo>
                  <a:pt x="830239" y="841612"/>
                  <a:pt x="377588" y="755177"/>
                  <a:pt x="163773" y="600502"/>
                </a:cubicBezTo>
                <a:cubicBezTo>
                  <a:pt x="-50042" y="445827"/>
                  <a:pt x="18197" y="120555"/>
                  <a:pt x="0" y="0"/>
                </a:cubicBezTo>
              </a:path>
            </a:pathLst>
          </a:custGeom>
          <a:noFill/>
          <a:ln w="3175">
            <a:solidFill>
              <a:schemeClr val="tx1">
                <a:lumMod val="50000"/>
                <a:lumOff val="50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Forma livre 14"/>
          <p:cNvSpPr/>
          <p:nvPr/>
        </p:nvSpPr>
        <p:spPr>
          <a:xfrm>
            <a:off x="3705017" y="3018429"/>
            <a:ext cx="136478" cy="928048"/>
          </a:xfrm>
          <a:custGeom>
            <a:avLst/>
            <a:gdLst>
              <a:gd name="connsiteX0" fmla="*/ 1282890 w 1282890"/>
              <a:gd name="connsiteY0" fmla="*/ 928048 h 928048"/>
              <a:gd name="connsiteX1" fmla="*/ 163773 w 1282890"/>
              <a:gd name="connsiteY1" fmla="*/ 600502 h 928048"/>
              <a:gd name="connsiteX2" fmla="*/ 0 w 1282890"/>
              <a:gd name="connsiteY2" fmla="*/ 0 h 928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82890" h="928048">
                <a:moveTo>
                  <a:pt x="1282890" y="928048"/>
                </a:moveTo>
                <a:cubicBezTo>
                  <a:pt x="830239" y="841612"/>
                  <a:pt x="377588" y="755177"/>
                  <a:pt x="163773" y="600502"/>
                </a:cubicBezTo>
                <a:cubicBezTo>
                  <a:pt x="-50042" y="445827"/>
                  <a:pt x="18197" y="120555"/>
                  <a:pt x="0" y="0"/>
                </a:cubicBezTo>
              </a:path>
            </a:pathLst>
          </a:custGeom>
          <a:noFill/>
          <a:ln w="3175">
            <a:solidFill>
              <a:schemeClr val="tx1">
                <a:lumMod val="50000"/>
                <a:lumOff val="50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656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xmlns="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xmlns="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xmlns="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xmlns="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APRENDIZAGEM ORGANIZACIONAL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17525" y="1734327"/>
            <a:ext cx="1088811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Intuição: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 não consciente; não é adivinhação; surgimento de insights intuitivos a partir de reconhecimento de padrões do passado; é espontâneo e tácito.</a:t>
            </a:r>
          </a:p>
          <a:p>
            <a:pPr algn="just"/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Interpretação: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o processo de explicação, por meio de palavras e/ou ações, de um insight ou ideia para si mesmo ou para outras pessoas; importante papel da linguagem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just"/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t-BR" sz="20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Integração: 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compartilhamento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interpretações individuais (desenvolvimento do entendimento compartilhado); agir coordenadamente  por meio de ajustamentos mútuos.</a:t>
            </a:r>
          </a:p>
          <a:p>
            <a:pPr algn="just"/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Institucionalização: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retenção do conhecimento dos indivíduos e dos grupos em sistemas, normas, procedimentos e outros mecanismos organizacionais. </a:t>
            </a:r>
          </a:p>
        </p:txBody>
      </p:sp>
    </p:spTree>
    <p:extLst>
      <p:ext uri="{BB962C8B-B14F-4D97-AF65-F5344CB8AC3E}">
        <p14:creationId xmlns:p14="http://schemas.microsoft.com/office/powerpoint/2010/main" val="42969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luxograma: Conector 83">
            <a:extLst>
              <a:ext uri="{FF2B5EF4-FFF2-40B4-BE49-F238E27FC236}">
                <a16:creationId xmlns:a16="http://schemas.microsoft.com/office/drawing/2014/main" xmlns="" id="{EA3B04C7-2700-5DDE-112A-9B80383AA491}"/>
              </a:ext>
            </a:extLst>
          </p:cNvPr>
          <p:cNvSpPr/>
          <p:nvPr/>
        </p:nvSpPr>
        <p:spPr>
          <a:xfrm rot="10800000">
            <a:off x="9721801" y="3074894"/>
            <a:ext cx="686783" cy="686783"/>
          </a:xfrm>
          <a:prstGeom prst="flowChartConnector">
            <a:avLst/>
          </a:prstGeom>
          <a:solidFill>
            <a:srgbClr val="00A1D7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CA00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022D421-A232-18B7-9BD4-AC28869B066D}"/>
              </a:ext>
            </a:extLst>
          </p:cNvPr>
          <p:cNvSpPr txBox="1"/>
          <p:nvPr/>
        </p:nvSpPr>
        <p:spPr>
          <a:xfrm>
            <a:off x="1063826" y="4675451"/>
            <a:ext cx="1419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e Função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01986BEE-1ABE-1D1D-2AC7-C51F30349870}"/>
              </a:ext>
            </a:extLst>
          </p:cNvPr>
          <p:cNvGrpSpPr/>
          <p:nvPr/>
        </p:nvGrpSpPr>
        <p:grpSpPr>
          <a:xfrm>
            <a:off x="1280745" y="3214966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Fluxograma: Conector 3">
              <a:extLst>
                <a:ext uri="{FF2B5EF4-FFF2-40B4-BE49-F238E27FC236}">
                  <a16:creationId xmlns:a16="http://schemas.microsoft.com/office/drawing/2014/main" xmlns="" id="{2772BF41-B173-77A0-9705-C0840A51C6E8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" name="Fluxograma: Conector 11">
              <a:extLst>
                <a:ext uri="{FF2B5EF4-FFF2-40B4-BE49-F238E27FC236}">
                  <a16:creationId xmlns:a16="http://schemas.microsoft.com/office/drawing/2014/main" xmlns="" id="{FAE10C14-AD43-221A-85CC-DEABEFD4884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xmlns="" id="{37677FF6-05A4-C8DE-714F-2FE83568D995}"/>
                </a:ext>
              </a:extLst>
            </p:cNvPr>
            <p:cNvCxnSpPr>
              <a:stCxn id="1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xmlns="" id="{16DC84AA-F252-A8C8-F73C-CA2C5C3DB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b="17660"/>
            <a:stretch/>
          </p:blipFill>
          <p:spPr>
            <a:xfrm>
              <a:off x="945356" y="2723039"/>
              <a:ext cx="765676" cy="630451"/>
            </a:xfrm>
            <a:prstGeom prst="rect">
              <a:avLst/>
            </a:prstGeom>
          </p:spPr>
        </p:pic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CD2B8D4-782D-3DD8-6C28-E1F730F14785}"/>
              </a:ext>
            </a:extLst>
          </p:cNvPr>
          <p:cNvSpPr txBox="1"/>
          <p:nvPr/>
        </p:nvSpPr>
        <p:spPr>
          <a:xfrm>
            <a:off x="1851853" y="1929568"/>
            <a:ext cx="1527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Processos, Bens e Serviços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2808403" y="326773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" name="Fluxograma: Conector 3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4" name="Fluxograma: Conector 3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420A0B96-E53F-7161-6709-756845D1F3F4}"/>
              </a:ext>
            </a:extLst>
          </p:cNvPr>
          <p:cNvSpPr txBox="1"/>
          <p:nvPr/>
        </p:nvSpPr>
        <p:spPr>
          <a:xfrm>
            <a:off x="2483007" y="4701366"/>
            <a:ext cx="1774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9B4292B-C992-DB72-8B7C-97B3F0A3FAE9}"/>
              </a:ext>
            </a:extLst>
          </p:cNvPr>
          <p:cNvSpPr txBox="1"/>
          <p:nvPr/>
        </p:nvSpPr>
        <p:spPr>
          <a:xfrm>
            <a:off x="3262098" y="1925224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Conversão do Conhecimento</a:t>
            </a: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800F805D-FA74-EB0C-2C9F-6BAD21707A09}"/>
              </a:ext>
            </a:extLst>
          </p:cNvPr>
          <p:cNvGrpSpPr/>
          <p:nvPr/>
        </p:nvGrpSpPr>
        <p:grpSpPr>
          <a:xfrm>
            <a:off x="2068800" y="2484440"/>
            <a:ext cx="985350" cy="1276400"/>
            <a:chOff x="1668077" y="2522658"/>
            <a:chExt cx="1198706" cy="15527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xmlns="" id="{1A8F1AC3-6C0D-C102-E766-97DDE822B23E}"/>
                </a:ext>
              </a:extLst>
            </p:cNvPr>
            <p:cNvGrpSpPr/>
            <p:nvPr/>
          </p:nvGrpSpPr>
          <p:grpSpPr>
            <a:xfrm rot="10800000">
              <a:off x="1668077" y="2522658"/>
              <a:ext cx="1198706" cy="1552777"/>
              <a:chOff x="564360" y="2274429"/>
              <a:chExt cx="1527675" cy="1978916"/>
            </a:xfrm>
          </p:grpSpPr>
          <p:sp>
            <p:nvSpPr>
              <p:cNvPr id="23" name="Fluxograma: Conector 22">
                <a:extLst>
                  <a:ext uri="{FF2B5EF4-FFF2-40B4-BE49-F238E27FC236}">
                    <a16:creationId xmlns:a16="http://schemas.microsoft.com/office/drawing/2014/main" xmlns="" id="{DB5916BB-2426-085B-CD98-44DC388C15BF}"/>
                  </a:ext>
                </a:extLst>
              </p:cNvPr>
              <p:cNvSpPr/>
              <p:nvPr/>
            </p:nvSpPr>
            <p:spPr>
              <a:xfrm>
                <a:off x="795805" y="2505875"/>
                <a:ext cx="1064781" cy="1064781"/>
              </a:xfrm>
              <a:prstGeom prst="flowChartConnector">
                <a:avLst/>
              </a:prstGeom>
              <a:solidFill>
                <a:srgbClr val="00A1D7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rgbClr val="FCA001"/>
                  </a:solidFill>
                </a:endParaRPr>
              </a:p>
            </p:txBody>
          </p:sp>
          <p:sp>
            <p:nvSpPr>
              <p:cNvPr id="24" name="Fluxograma: Conector 23">
                <a:extLst>
                  <a:ext uri="{FF2B5EF4-FFF2-40B4-BE49-F238E27FC236}">
                    <a16:creationId xmlns:a16="http://schemas.microsoft.com/office/drawing/2014/main" xmlns="" id="{7CF4828B-4AA2-2CE5-2C4C-E8B7EDDF1EFA}"/>
                  </a:ext>
                </a:extLst>
              </p:cNvPr>
              <p:cNvSpPr/>
              <p:nvPr/>
            </p:nvSpPr>
            <p:spPr>
              <a:xfrm>
                <a:off x="564360" y="2274429"/>
                <a:ext cx="1527675" cy="1527675"/>
              </a:xfrm>
              <a:prstGeom prst="flowChartConnector">
                <a:avLst/>
              </a:prstGeom>
              <a:noFill/>
              <a:ln w="28575">
                <a:solidFill>
                  <a:srgbClr val="3455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xmlns="" id="{65B04631-4AD1-A106-884F-E8B1E2C47477}"/>
                  </a:ext>
                </a:extLst>
              </p:cNvPr>
              <p:cNvCxnSpPr>
                <a:stCxn id="24" idx="4"/>
              </p:cNvCxnSpPr>
              <p:nvPr/>
            </p:nvCxnSpPr>
            <p:spPr>
              <a:xfrm flipH="1">
                <a:off x="1328196" y="3802104"/>
                <a:ext cx="2" cy="451241"/>
              </a:xfrm>
              <a:prstGeom prst="line">
                <a:avLst/>
              </a:prstGeom>
              <a:ln w="28575">
                <a:solidFill>
                  <a:srgbClr val="345574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xmlns="" id="{E9968350-0604-8F96-E912-BB780342D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l="10428" r="9532" b="24153"/>
            <a:stretch/>
          </p:blipFill>
          <p:spPr>
            <a:xfrm>
              <a:off x="1975026" y="3123565"/>
              <a:ext cx="620987" cy="588463"/>
            </a:xfrm>
            <a:prstGeom prst="rect">
              <a:avLst/>
            </a:prstGeom>
          </p:spPr>
        </p:pic>
      </p:grpSp>
      <p:grpSp>
        <p:nvGrpSpPr>
          <p:cNvPr id="125" name="Agrupar 124">
            <a:extLst>
              <a:ext uri="{FF2B5EF4-FFF2-40B4-BE49-F238E27FC236}">
                <a16:creationId xmlns:a16="http://schemas.microsoft.com/office/drawing/2014/main" xmlns="" id="{4E73296B-4E76-0263-455C-41959E782212}"/>
              </a:ext>
            </a:extLst>
          </p:cNvPr>
          <p:cNvGrpSpPr/>
          <p:nvPr/>
        </p:nvGrpSpPr>
        <p:grpSpPr>
          <a:xfrm rot="10800000">
            <a:off x="3557479" y="2475753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7" name="Fluxograma: Conector 126">
              <a:extLst>
                <a:ext uri="{FF2B5EF4-FFF2-40B4-BE49-F238E27FC236}">
                  <a16:creationId xmlns:a16="http://schemas.microsoft.com/office/drawing/2014/main" xmlns="" id="{722CE032-0B90-0080-CEAE-79ABEADB0F5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8" name="Fluxograma: Conector 127">
              <a:extLst>
                <a:ext uri="{FF2B5EF4-FFF2-40B4-BE49-F238E27FC236}">
                  <a16:creationId xmlns:a16="http://schemas.microsoft.com/office/drawing/2014/main" xmlns="" id="{6E1CDB62-1437-86BE-F643-9606C8FB3AA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29" name="Conector reto 128">
              <a:extLst>
                <a:ext uri="{FF2B5EF4-FFF2-40B4-BE49-F238E27FC236}">
                  <a16:creationId xmlns:a16="http://schemas.microsoft.com/office/drawing/2014/main" xmlns="" id="{CAFB6A72-16CA-BFA1-E883-E7F2F043679C}"/>
                </a:ext>
              </a:extLst>
            </p:cNvPr>
            <p:cNvCxnSpPr>
              <a:stCxn id="128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xmlns="" id="{2B167CF8-87E7-2F99-9BFB-5C3835169AC1}"/>
              </a:ext>
            </a:extLst>
          </p:cNvPr>
          <p:cNvGrpSpPr/>
          <p:nvPr/>
        </p:nvGrpSpPr>
        <p:grpSpPr>
          <a:xfrm>
            <a:off x="4266805" y="3315979"/>
            <a:ext cx="985350" cy="1276400"/>
            <a:chOff x="564360" y="2274429"/>
            <a:chExt cx="1527675" cy="1978916"/>
          </a:xfrm>
        </p:grpSpPr>
        <p:sp>
          <p:nvSpPr>
            <p:cNvPr id="131" name="Fluxograma: Conector 130">
              <a:extLst>
                <a:ext uri="{FF2B5EF4-FFF2-40B4-BE49-F238E27FC236}">
                  <a16:creationId xmlns:a16="http://schemas.microsoft.com/office/drawing/2014/main" xmlns="" id="{CFFBB506-A63F-7846-7604-3C577404998C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2" name="Fluxograma: Conector 131">
              <a:extLst>
                <a:ext uri="{FF2B5EF4-FFF2-40B4-BE49-F238E27FC236}">
                  <a16:creationId xmlns:a16="http://schemas.microsoft.com/office/drawing/2014/main" xmlns="" id="{AC0EBD3C-C1D3-80A1-EA19-81DA62BC3FE4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3" name="Conector reto 132">
              <a:extLst>
                <a:ext uri="{FF2B5EF4-FFF2-40B4-BE49-F238E27FC236}">
                  <a16:creationId xmlns:a16="http://schemas.microsoft.com/office/drawing/2014/main" xmlns="" id="{F8BBEDF6-2B4A-AF77-AEDF-9486CC13F117}"/>
                </a:ext>
              </a:extLst>
            </p:cNvPr>
            <p:cNvCxnSpPr>
              <a:stCxn id="13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xmlns="" id="{72D72F9D-4EE6-7C97-F973-41254BD73851}"/>
              </a:ext>
            </a:extLst>
          </p:cNvPr>
          <p:cNvGrpSpPr/>
          <p:nvPr/>
        </p:nvGrpSpPr>
        <p:grpSpPr>
          <a:xfrm>
            <a:off x="5794463" y="3368750"/>
            <a:ext cx="985350" cy="1276400"/>
            <a:chOff x="564360" y="2274429"/>
            <a:chExt cx="1527675" cy="1978916"/>
          </a:xfrm>
        </p:grpSpPr>
        <p:sp>
          <p:nvSpPr>
            <p:cNvPr id="136" name="Fluxograma: Conector 135">
              <a:extLst>
                <a:ext uri="{FF2B5EF4-FFF2-40B4-BE49-F238E27FC236}">
                  <a16:creationId xmlns:a16="http://schemas.microsoft.com/office/drawing/2014/main" xmlns="" id="{E646C96D-0B4C-DA5D-91C1-9D1A2078BB0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FCA001"/>
            </a:solidFill>
            <a:ln w="28575">
              <a:solidFill>
                <a:srgbClr val="FCA00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7" name="Fluxograma: Conector 136">
              <a:extLst>
                <a:ext uri="{FF2B5EF4-FFF2-40B4-BE49-F238E27FC236}">
                  <a16:creationId xmlns:a16="http://schemas.microsoft.com/office/drawing/2014/main" xmlns="" id="{42F43138-4761-188A-C5EE-AA70DE658CB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ln w="28575">
              <a:solidFill>
                <a:srgbClr val="FCA00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8" name="Conector reto 137">
              <a:extLst>
                <a:ext uri="{FF2B5EF4-FFF2-40B4-BE49-F238E27FC236}">
                  <a16:creationId xmlns:a16="http://schemas.microsoft.com/office/drawing/2014/main" xmlns="" id="{6C17911C-B94A-1E2B-7468-97891BCEB4FB}"/>
                </a:ext>
              </a:extLst>
            </p:cNvPr>
            <p:cNvCxnSpPr>
              <a:cxnSpLocks/>
              <a:stCxn id="13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FCA00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xmlns="" id="{57436421-9AAF-3925-77B4-B5E87E08D17D}"/>
              </a:ext>
            </a:extLst>
          </p:cNvPr>
          <p:cNvGrpSpPr/>
          <p:nvPr/>
        </p:nvGrpSpPr>
        <p:grpSpPr>
          <a:xfrm rot="10800000">
            <a:off x="5054860" y="2585453"/>
            <a:ext cx="985350" cy="1276400"/>
            <a:chOff x="564360" y="2274429"/>
            <a:chExt cx="1527675" cy="1978916"/>
          </a:xfrm>
        </p:grpSpPr>
        <p:sp>
          <p:nvSpPr>
            <p:cNvPr id="142" name="Fluxograma: Conector 141">
              <a:extLst>
                <a:ext uri="{FF2B5EF4-FFF2-40B4-BE49-F238E27FC236}">
                  <a16:creationId xmlns:a16="http://schemas.microsoft.com/office/drawing/2014/main" xmlns="" id="{340570EB-408D-E632-F1F8-EFD2309A50D2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43" name="Fluxograma: Conector 142">
              <a:extLst>
                <a:ext uri="{FF2B5EF4-FFF2-40B4-BE49-F238E27FC236}">
                  <a16:creationId xmlns:a16="http://schemas.microsoft.com/office/drawing/2014/main" xmlns="" id="{0E6D8B6F-ED55-C86F-8672-4868A7222A5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44" name="Conector reto 143">
              <a:extLst>
                <a:ext uri="{FF2B5EF4-FFF2-40B4-BE49-F238E27FC236}">
                  <a16:creationId xmlns:a16="http://schemas.microsoft.com/office/drawing/2014/main" xmlns="" id="{59896A00-6B75-5681-EB07-2561798FC14E}"/>
                </a:ext>
              </a:extLst>
            </p:cNvPr>
            <p:cNvCxnSpPr>
              <a:stCxn id="14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6" name="CaixaDeTexto 175">
            <a:extLst>
              <a:ext uri="{FF2B5EF4-FFF2-40B4-BE49-F238E27FC236}">
                <a16:creationId xmlns:a16="http://schemas.microsoft.com/office/drawing/2014/main" xmlns="" id="{5DDC8531-5759-6251-CB9D-1D324CA6B261}"/>
              </a:ext>
            </a:extLst>
          </p:cNvPr>
          <p:cNvSpPr txBox="1"/>
          <p:nvPr/>
        </p:nvSpPr>
        <p:spPr>
          <a:xfrm>
            <a:off x="3944130" y="4712005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de GC</a:t>
            </a:r>
          </a:p>
        </p:txBody>
      </p:sp>
      <p:sp>
        <p:nvSpPr>
          <p:cNvPr id="177" name="CaixaDeTexto 176">
            <a:extLst>
              <a:ext uri="{FF2B5EF4-FFF2-40B4-BE49-F238E27FC236}">
                <a16:creationId xmlns:a16="http://schemas.microsoft.com/office/drawing/2014/main" xmlns="" id="{F3F7A765-B967-8819-E888-5A64A2F767A0}"/>
              </a:ext>
            </a:extLst>
          </p:cNvPr>
          <p:cNvSpPr txBox="1"/>
          <p:nvPr/>
        </p:nvSpPr>
        <p:spPr>
          <a:xfrm>
            <a:off x="4759479" y="1988573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Aprendizagem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Organizacional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D9CB6566-C8D3-92BA-3B6C-841D0EC26429}"/>
              </a:ext>
            </a:extLst>
          </p:cNvPr>
          <p:cNvSpPr txBox="1"/>
          <p:nvPr/>
        </p:nvSpPr>
        <p:spPr>
          <a:xfrm>
            <a:off x="5420648" y="4747276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Práticas de GC</a:t>
            </a:r>
          </a:p>
        </p:txBody>
      </p:sp>
      <p:pic>
        <p:nvPicPr>
          <p:cNvPr id="190" name="Gráfico 189">
            <a:extLst>
              <a:ext uri="{FF2B5EF4-FFF2-40B4-BE49-F238E27FC236}">
                <a16:creationId xmlns:a16="http://schemas.microsoft.com/office/drawing/2014/main" xmlns="" id="{6D342F16-9502-E624-E490-94E83DD2200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19722" b="38615"/>
          <a:stretch/>
        </p:blipFill>
        <p:spPr>
          <a:xfrm rot="10800000">
            <a:off x="3720656" y="3094907"/>
            <a:ext cx="649522" cy="270604"/>
          </a:xfrm>
          <a:prstGeom prst="rect">
            <a:avLst/>
          </a:prstGeom>
        </p:spPr>
      </p:pic>
      <p:pic>
        <p:nvPicPr>
          <p:cNvPr id="194" name="Gráfico 193">
            <a:extLst>
              <a:ext uri="{FF2B5EF4-FFF2-40B4-BE49-F238E27FC236}">
                <a16:creationId xmlns:a16="http://schemas.microsoft.com/office/drawing/2014/main" xmlns="" id="{C9FE798A-88B7-859A-9933-D69A1C27012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l="7477" r="9386" b="20000"/>
          <a:stretch/>
        </p:blipFill>
        <p:spPr>
          <a:xfrm>
            <a:off x="5298108" y="3138093"/>
            <a:ext cx="471544" cy="453749"/>
          </a:xfrm>
          <a:prstGeom prst="rect">
            <a:avLst/>
          </a:prstGeom>
        </p:spPr>
      </p:pic>
      <p:pic>
        <p:nvPicPr>
          <p:cNvPr id="198" name="Gráfico 197">
            <a:extLst>
              <a:ext uri="{FF2B5EF4-FFF2-40B4-BE49-F238E27FC236}">
                <a16:creationId xmlns:a16="http://schemas.microsoft.com/office/drawing/2014/main" xmlns="" id="{5A7631CD-110B-B03B-99C4-E27C0DEDD69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b="17612"/>
          <a:stretch/>
        </p:blipFill>
        <p:spPr>
          <a:xfrm>
            <a:off x="6040210" y="3638479"/>
            <a:ext cx="521160" cy="429374"/>
          </a:xfrm>
          <a:prstGeom prst="rect">
            <a:avLst/>
          </a:prstGeom>
        </p:spPr>
      </p:pic>
      <p:pic>
        <p:nvPicPr>
          <p:cNvPr id="206" name="Gráfico 205">
            <a:extLst>
              <a:ext uri="{FF2B5EF4-FFF2-40B4-BE49-F238E27FC236}">
                <a16:creationId xmlns:a16="http://schemas.microsoft.com/office/drawing/2014/main" xmlns="" id="{D3B61624-1EE3-9C6F-0033-44EF42CA3C85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 b="20398"/>
          <a:stretch/>
        </p:blipFill>
        <p:spPr>
          <a:xfrm>
            <a:off x="2964993" y="3467593"/>
            <a:ext cx="649521" cy="517032"/>
          </a:xfrm>
          <a:prstGeom prst="rect">
            <a:avLst/>
          </a:prstGeom>
        </p:spPr>
      </p:pic>
      <p:pic>
        <p:nvPicPr>
          <p:cNvPr id="208" name="Gráfico 207">
            <a:extLst>
              <a:ext uri="{FF2B5EF4-FFF2-40B4-BE49-F238E27FC236}">
                <a16:creationId xmlns:a16="http://schemas.microsoft.com/office/drawing/2014/main" xmlns="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09" name="Picture 2" descr="Menu de Navegação">
            <a:extLst>
              <a:ext uri="{FF2B5EF4-FFF2-40B4-BE49-F238E27FC236}">
                <a16:creationId xmlns:a16="http://schemas.microsoft.com/office/drawing/2014/main" xmlns="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" descr="Notícias da UFSC">
            <a:extLst>
              <a:ext uri="{FF2B5EF4-FFF2-40B4-BE49-F238E27FC236}">
                <a16:creationId xmlns:a16="http://schemas.microsoft.com/office/drawing/2014/main" xmlns="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4271341" y="330762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3" name="Fluxograma: Conector 21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214" name="Fluxograma: Conector 21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215" name="Conector reto 21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21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6" name="Gráfico 187">
            <a:extLst>
              <a:ext uri="{FF2B5EF4-FFF2-40B4-BE49-F238E27FC236}">
                <a16:creationId xmlns:a16="http://schemas.microsoft.com/office/drawing/2014/main" xmlns="" id="{0319DC2E-5AC4-D44C-BA2B-54BF3BD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 l="12568" r="13268" b="22174"/>
          <a:stretch/>
        </p:blipFill>
        <p:spPr>
          <a:xfrm>
            <a:off x="4495899" y="3517802"/>
            <a:ext cx="536234" cy="562696"/>
          </a:xfrm>
          <a:prstGeom prst="rect">
            <a:avLst/>
          </a:prstGeom>
        </p:spPr>
      </p:pic>
      <p:grpSp>
        <p:nvGrpSpPr>
          <p:cNvPr id="317" name="Agrupar 145">
            <a:extLst>
              <a:ext uri="{FF2B5EF4-FFF2-40B4-BE49-F238E27FC236}">
                <a16:creationId xmlns:a16="http://schemas.microsoft.com/office/drawing/2014/main" xmlns="" id="{2DA6D785-76D2-2B9D-4023-26023FA12EDC}"/>
              </a:ext>
            </a:extLst>
          </p:cNvPr>
          <p:cNvGrpSpPr/>
          <p:nvPr/>
        </p:nvGrpSpPr>
        <p:grpSpPr>
          <a:xfrm rot="10800000">
            <a:off x="6543539" y="2576766"/>
            <a:ext cx="985350" cy="1276400"/>
            <a:chOff x="564360" y="2274429"/>
            <a:chExt cx="1527675" cy="1978916"/>
          </a:xfrm>
        </p:grpSpPr>
        <p:sp>
          <p:nvSpPr>
            <p:cNvPr id="318" name="Fluxograma: Conector 317">
              <a:extLst>
                <a:ext uri="{FF2B5EF4-FFF2-40B4-BE49-F238E27FC236}">
                  <a16:creationId xmlns:a16="http://schemas.microsoft.com/office/drawing/2014/main" xmlns="" id="{4AEA98D7-394A-312D-85E2-2E647A4F2BD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19" name="Fluxograma: Conector 318">
              <a:extLst>
                <a:ext uri="{FF2B5EF4-FFF2-40B4-BE49-F238E27FC236}">
                  <a16:creationId xmlns:a16="http://schemas.microsoft.com/office/drawing/2014/main" xmlns="" id="{D6173D47-0B62-1922-9731-20D01ACA0779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0" name="Conector reto 319">
              <a:extLst>
                <a:ext uri="{FF2B5EF4-FFF2-40B4-BE49-F238E27FC236}">
                  <a16:creationId xmlns:a16="http://schemas.microsoft.com/office/drawing/2014/main" xmlns="" id="{B209F09E-CDD9-F2FA-5523-6B0BECA0CBCB}"/>
                </a:ext>
              </a:extLst>
            </p:cNvPr>
            <p:cNvCxnSpPr>
              <a:stCxn id="319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Agrupar 150">
            <a:extLst>
              <a:ext uri="{FF2B5EF4-FFF2-40B4-BE49-F238E27FC236}">
                <a16:creationId xmlns:a16="http://schemas.microsoft.com/office/drawing/2014/main" xmlns="" id="{8E7524D0-9B59-308F-C202-A76FB0AD7450}"/>
              </a:ext>
            </a:extLst>
          </p:cNvPr>
          <p:cNvGrpSpPr/>
          <p:nvPr/>
        </p:nvGrpSpPr>
        <p:grpSpPr>
          <a:xfrm>
            <a:off x="7295782" y="3373773"/>
            <a:ext cx="985350" cy="1276400"/>
            <a:chOff x="564360" y="2274429"/>
            <a:chExt cx="1527675" cy="1978916"/>
          </a:xfrm>
        </p:grpSpPr>
        <p:sp>
          <p:nvSpPr>
            <p:cNvPr id="322" name="Fluxograma: Conector 321">
              <a:extLst>
                <a:ext uri="{FF2B5EF4-FFF2-40B4-BE49-F238E27FC236}">
                  <a16:creationId xmlns:a16="http://schemas.microsoft.com/office/drawing/2014/main" xmlns="" id="{70D5DB28-D6BF-DF31-5DFC-3DD7AC4D623E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3" name="Fluxograma: Conector 322">
              <a:extLst>
                <a:ext uri="{FF2B5EF4-FFF2-40B4-BE49-F238E27FC236}">
                  <a16:creationId xmlns:a16="http://schemas.microsoft.com/office/drawing/2014/main" xmlns="" id="{68C59233-71D5-E113-52FF-65867BBD3976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4" name="Conector reto 323">
              <a:extLst>
                <a:ext uri="{FF2B5EF4-FFF2-40B4-BE49-F238E27FC236}">
                  <a16:creationId xmlns:a16="http://schemas.microsoft.com/office/drawing/2014/main" xmlns="" id="{2A31B45B-01EB-81C9-946E-2A7B62086CC7}"/>
                </a:ext>
              </a:extLst>
            </p:cNvPr>
            <p:cNvCxnSpPr>
              <a:cxnSpLocks/>
              <a:stCxn id="32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5" name="Agrupar 155">
            <a:extLst>
              <a:ext uri="{FF2B5EF4-FFF2-40B4-BE49-F238E27FC236}">
                <a16:creationId xmlns:a16="http://schemas.microsoft.com/office/drawing/2014/main" xmlns="" id="{46EC5899-BEBA-6F48-73FC-F61CEA2301D4}"/>
              </a:ext>
            </a:extLst>
          </p:cNvPr>
          <p:cNvGrpSpPr/>
          <p:nvPr/>
        </p:nvGrpSpPr>
        <p:grpSpPr>
          <a:xfrm>
            <a:off x="8823440" y="3426544"/>
            <a:ext cx="985350" cy="1276400"/>
            <a:chOff x="564360" y="2274429"/>
            <a:chExt cx="1527675" cy="1978916"/>
          </a:xfrm>
        </p:grpSpPr>
        <p:sp>
          <p:nvSpPr>
            <p:cNvPr id="326" name="Fluxograma: Conector 325">
              <a:extLst>
                <a:ext uri="{FF2B5EF4-FFF2-40B4-BE49-F238E27FC236}">
                  <a16:creationId xmlns:a16="http://schemas.microsoft.com/office/drawing/2014/main" xmlns="" id="{8B6E90D3-EDD5-B66A-F7E5-AE965A2BF7D3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7" name="Fluxograma: Conector 326">
              <a:extLst>
                <a:ext uri="{FF2B5EF4-FFF2-40B4-BE49-F238E27FC236}">
                  <a16:creationId xmlns:a16="http://schemas.microsoft.com/office/drawing/2014/main" xmlns="" id="{6717A211-A1C4-2F5E-BD1A-5AF17E62F5C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8" name="Conector reto 327">
              <a:extLst>
                <a:ext uri="{FF2B5EF4-FFF2-40B4-BE49-F238E27FC236}">
                  <a16:creationId xmlns:a16="http://schemas.microsoft.com/office/drawing/2014/main" xmlns="" id="{5E0D8A01-B550-8BB7-CC98-C1EEBAE5CC9E}"/>
                </a:ext>
              </a:extLst>
            </p:cNvPr>
            <p:cNvCxnSpPr>
              <a:cxnSpLocks/>
              <a:stCxn id="32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9" name="Agrupar 160">
            <a:extLst>
              <a:ext uri="{FF2B5EF4-FFF2-40B4-BE49-F238E27FC236}">
                <a16:creationId xmlns:a16="http://schemas.microsoft.com/office/drawing/2014/main" xmlns="" id="{2573BDC5-4188-FE9C-B4BB-62110B96EED4}"/>
              </a:ext>
            </a:extLst>
          </p:cNvPr>
          <p:cNvGrpSpPr/>
          <p:nvPr/>
        </p:nvGrpSpPr>
        <p:grpSpPr>
          <a:xfrm rot="10800000">
            <a:off x="8097485" y="2643247"/>
            <a:ext cx="985350" cy="1276400"/>
            <a:chOff x="564360" y="2274429"/>
            <a:chExt cx="1527675" cy="1978916"/>
          </a:xfrm>
        </p:grpSpPr>
        <p:sp>
          <p:nvSpPr>
            <p:cNvPr id="330" name="Fluxograma: Conector 329">
              <a:extLst>
                <a:ext uri="{FF2B5EF4-FFF2-40B4-BE49-F238E27FC236}">
                  <a16:creationId xmlns:a16="http://schemas.microsoft.com/office/drawing/2014/main" xmlns="" id="{F4DB7FED-A200-EE25-3075-B276D4DFBAD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31" name="Fluxograma: Conector 330">
              <a:extLst>
                <a:ext uri="{FF2B5EF4-FFF2-40B4-BE49-F238E27FC236}">
                  <a16:creationId xmlns:a16="http://schemas.microsoft.com/office/drawing/2014/main" xmlns="" id="{24C3D4E6-8902-6F05-6EC0-399B0044702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32" name="Conector reto 331">
              <a:extLst>
                <a:ext uri="{FF2B5EF4-FFF2-40B4-BE49-F238E27FC236}">
                  <a16:creationId xmlns:a16="http://schemas.microsoft.com/office/drawing/2014/main" xmlns="" id="{662BCB6E-9DA9-3CBC-2AB9-9BE2651DACA9}"/>
                </a:ext>
              </a:extLst>
            </p:cNvPr>
            <p:cNvCxnSpPr>
              <a:stCxn id="331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5" name="CaixaDeTexto 334">
            <a:extLst>
              <a:ext uri="{FF2B5EF4-FFF2-40B4-BE49-F238E27FC236}">
                <a16:creationId xmlns:a16="http://schemas.microsoft.com/office/drawing/2014/main" xmlns="" id="{468DE037-6509-8F3F-95CF-D6DD56A4456D}"/>
              </a:ext>
            </a:extLst>
          </p:cNvPr>
          <p:cNvSpPr txBox="1"/>
          <p:nvPr/>
        </p:nvSpPr>
        <p:spPr>
          <a:xfrm>
            <a:off x="771002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Modelos de Maturidade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GC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6" name="CaixaDeTexto 335">
            <a:extLst>
              <a:ext uri="{FF2B5EF4-FFF2-40B4-BE49-F238E27FC236}">
                <a16:creationId xmlns:a16="http://schemas.microsoft.com/office/drawing/2014/main" xmlns="" id="{12F3FBD8-F583-208C-8AD2-215B571A6666}"/>
              </a:ext>
            </a:extLst>
          </p:cNvPr>
          <p:cNvSpPr txBox="1"/>
          <p:nvPr/>
        </p:nvSpPr>
        <p:spPr>
          <a:xfrm>
            <a:off x="919870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 Organizacionais</a:t>
            </a:r>
          </a:p>
        </p:txBody>
      </p:sp>
      <p:pic>
        <p:nvPicPr>
          <p:cNvPr id="339" name="Gráfico 195">
            <a:extLst>
              <a:ext uri="{FF2B5EF4-FFF2-40B4-BE49-F238E27FC236}">
                <a16:creationId xmlns:a16="http://schemas.microsoft.com/office/drawing/2014/main" xmlns="" id="{474081FF-3A9F-1DEE-FDFD-4A20880069AE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 b="20199"/>
          <a:stretch/>
        </p:blipFill>
        <p:spPr>
          <a:xfrm>
            <a:off x="9827026" y="3229565"/>
            <a:ext cx="494748" cy="394814"/>
          </a:xfrm>
          <a:prstGeom prst="rect">
            <a:avLst/>
          </a:prstGeom>
        </p:spPr>
      </p:pic>
      <p:pic>
        <p:nvPicPr>
          <p:cNvPr id="341" name="Gráfico 201">
            <a:extLst>
              <a:ext uri="{FF2B5EF4-FFF2-40B4-BE49-F238E27FC236}">
                <a16:creationId xmlns:a16="http://schemas.microsoft.com/office/drawing/2014/main" xmlns="" id="{39C23CAC-AF63-2047-2AB9-BE3328795AEE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 b="22174"/>
          <a:stretch/>
        </p:blipFill>
        <p:spPr>
          <a:xfrm>
            <a:off x="8265965" y="3130804"/>
            <a:ext cx="658841" cy="512747"/>
          </a:xfrm>
          <a:prstGeom prst="rect">
            <a:avLst/>
          </a:prstGeom>
        </p:spPr>
      </p:pic>
      <p:sp>
        <p:nvSpPr>
          <p:cNvPr id="77" name="CaixaDeTexto 76">
            <a:extLst>
              <a:ext uri="{FF2B5EF4-FFF2-40B4-BE49-F238E27FC236}">
                <a16:creationId xmlns:a16="http://schemas.microsoft.com/office/drawing/2014/main" xmlns="" id="{6A025FAD-7C9E-5E90-147A-B01EDBD9CFD5}"/>
              </a:ext>
            </a:extLst>
          </p:cNvPr>
          <p:cNvSpPr txBox="1"/>
          <p:nvPr/>
        </p:nvSpPr>
        <p:spPr>
          <a:xfrm>
            <a:off x="6184057" y="195425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Absortiva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xmlns="" id="{6E47CACA-B339-125E-635E-31FA821ACB85}"/>
              </a:ext>
            </a:extLst>
          </p:cNvPr>
          <p:cNvSpPr txBox="1"/>
          <p:nvPr/>
        </p:nvSpPr>
        <p:spPr>
          <a:xfrm>
            <a:off x="6921967" y="475817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Desperdício 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9" name="Gráfico 185">
            <a:extLst>
              <a:ext uri="{FF2B5EF4-FFF2-40B4-BE49-F238E27FC236}">
                <a16:creationId xmlns:a16="http://schemas.microsoft.com/office/drawing/2014/main" xmlns="" id="{CFB4468F-4456-7648-E792-2B508C0D864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0308" r="19733" b="22174"/>
          <a:stretch/>
        </p:blipFill>
        <p:spPr>
          <a:xfrm>
            <a:off x="7620657" y="3548819"/>
            <a:ext cx="426137" cy="553116"/>
          </a:xfrm>
          <a:prstGeom prst="rect">
            <a:avLst/>
          </a:prstGeom>
        </p:spPr>
      </p:pic>
      <p:pic>
        <p:nvPicPr>
          <p:cNvPr id="80" name="Gráfico 191">
            <a:extLst>
              <a:ext uri="{FF2B5EF4-FFF2-40B4-BE49-F238E27FC236}">
                <a16:creationId xmlns:a16="http://schemas.microsoft.com/office/drawing/2014/main" xmlns="" id="{58B06E31-66E5-84A8-6DFD-5CE3DA1A738F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21804" t="12339" r="23142" b="31868"/>
          <a:stretch/>
        </p:blipFill>
        <p:spPr>
          <a:xfrm>
            <a:off x="6779813" y="3108665"/>
            <a:ext cx="460969" cy="467162"/>
          </a:xfrm>
          <a:prstGeom prst="rect">
            <a:avLst/>
          </a:prstGeom>
        </p:spPr>
      </p:pic>
      <p:sp>
        <p:nvSpPr>
          <p:cNvPr id="85" name="Fluxograma: Conector 84">
            <a:extLst>
              <a:ext uri="{FF2B5EF4-FFF2-40B4-BE49-F238E27FC236}">
                <a16:creationId xmlns:a16="http://schemas.microsoft.com/office/drawing/2014/main" xmlns="" id="{80A49F99-73D8-E79C-2ABB-8EF9EC519935}"/>
              </a:ext>
            </a:extLst>
          </p:cNvPr>
          <p:cNvSpPr/>
          <p:nvPr/>
        </p:nvSpPr>
        <p:spPr>
          <a:xfrm rot="10800000">
            <a:off x="9572516" y="2925610"/>
            <a:ext cx="985350" cy="985350"/>
          </a:xfrm>
          <a:prstGeom prst="flowChartConnector">
            <a:avLst/>
          </a:prstGeom>
          <a:noFill/>
          <a:ln w="28575">
            <a:solidFill>
              <a:srgbClr val="3455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A81177FD-BB0E-7F1E-AFD5-89CFEE5539C3}"/>
              </a:ext>
            </a:extLst>
          </p:cNvPr>
          <p:cNvCxnSpPr>
            <a:stCxn id="85" idx="4"/>
          </p:cNvCxnSpPr>
          <p:nvPr/>
        </p:nvCxnSpPr>
        <p:spPr>
          <a:xfrm rot="10800000" flipH="1">
            <a:off x="10065191" y="2634560"/>
            <a:ext cx="1" cy="291050"/>
          </a:xfrm>
          <a:prstGeom prst="line">
            <a:avLst/>
          </a:prstGeom>
          <a:ln w="28575">
            <a:solidFill>
              <a:srgbClr val="34557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>
            <a:extLst>
              <a:ext uri="{FF2B5EF4-FFF2-40B4-BE49-F238E27FC236}">
                <a16:creationId xmlns:a16="http://schemas.microsoft.com/office/drawing/2014/main" xmlns="" id="{1C78F669-8132-0203-1F07-3C7E31A19BFA}"/>
              </a:ext>
            </a:extLst>
          </p:cNvPr>
          <p:cNvSpPr txBox="1"/>
          <p:nvPr/>
        </p:nvSpPr>
        <p:spPr>
          <a:xfrm>
            <a:off x="8449627" y="4764562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Resiliência Organizacional</a:t>
            </a:r>
          </a:p>
        </p:txBody>
      </p:sp>
      <p:pic>
        <p:nvPicPr>
          <p:cNvPr id="88" name="Gráfico 199">
            <a:extLst>
              <a:ext uri="{FF2B5EF4-FFF2-40B4-BE49-F238E27FC236}">
                <a16:creationId xmlns:a16="http://schemas.microsoft.com/office/drawing/2014/main" xmlns="" id="{D24A2327-A795-01D3-10B0-8BB29BDC1DC9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 b="22015"/>
          <a:stretch/>
        </p:blipFill>
        <p:spPr>
          <a:xfrm>
            <a:off x="8973479" y="3664266"/>
            <a:ext cx="591996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0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xmlns="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xmlns="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xmlns="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xmlns="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PRÁTICAS DE GC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D3519EC1-ED7D-4540-EE6D-5009C8653C3F}"/>
              </a:ext>
            </a:extLst>
          </p:cNvPr>
          <p:cNvSpPr txBox="1"/>
          <p:nvPr/>
        </p:nvSpPr>
        <p:spPr>
          <a:xfrm>
            <a:off x="688769" y="1947802"/>
            <a:ext cx="103334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forma como uma organização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promove a interação das pessoas</a:t>
            </a: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com processos organizacionais e tecnologias </a:t>
            </a:r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pt-BR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Bhatt</a:t>
            </a:r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2001).</a:t>
            </a:r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D3519EC1-ED7D-4540-EE6D-5009C8653C3F}"/>
              </a:ext>
            </a:extLst>
          </p:cNvPr>
          <p:cNvSpPr txBox="1"/>
          <p:nvPr/>
        </p:nvSpPr>
        <p:spPr>
          <a:xfrm>
            <a:off x="688768" y="3217044"/>
            <a:ext cx="103334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São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práticas de gestão organizacional </a:t>
            </a: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voltadas para produção, retenção, disseminação, compartilhamento e aplicação do conhecimento dentro das organizações, e externas a ela </a:t>
            </a:r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(Batista, 2004).</a:t>
            </a:r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572954" y="5640806"/>
            <a:ext cx="110156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Fontes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: Bhatt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G. D. (2001). Knowledge management in organizations: examining the interaction between technologies, techniques, and people. Journal of knowledge management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</a:t>
            </a:r>
          </a:p>
          <a:p>
            <a:pPr algn="just">
              <a:spcBef>
                <a:spcPct val="0"/>
              </a:spcBef>
            </a:pP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Batista, F. 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F. (2004). </a:t>
            </a: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Governo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que </a:t>
            </a: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aprende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: </a:t>
            </a: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Gestão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do </a:t>
            </a: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conhecimento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em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Organizações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do </a:t>
            </a: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Executivo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Federal. Brasília: </a:t>
            </a: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Instituto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de </a:t>
            </a: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Pesquisa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Econômica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Aplicada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 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10"/>
              </a:rPr>
              <a:t>https://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10"/>
              </a:rPr>
              <a:t>www.ipea.gov.br/portal/images/stories/PDFs/TDs/td_1022.pdf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endParaRPr lang="en-US" altLang="pt-BR" sz="12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28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luxograma: Conector 83">
            <a:extLst>
              <a:ext uri="{FF2B5EF4-FFF2-40B4-BE49-F238E27FC236}">
                <a16:creationId xmlns:a16="http://schemas.microsoft.com/office/drawing/2014/main" xmlns="" id="{EA3B04C7-2700-5DDE-112A-9B80383AA491}"/>
              </a:ext>
            </a:extLst>
          </p:cNvPr>
          <p:cNvSpPr/>
          <p:nvPr/>
        </p:nvSpPr>
        <p:spPr>
          <a:xfrm rot="10800000">
            <a:off x="9721801" y="3074894"/>
            <a:ext cx="686783" cy="686783"/>
          </a:xfrm>
          <a:prstGeom prst="flowChartConnector">
            <a:avLst/>
          </a:prstGeom>
          <a:solidFill>
            <a:srgbClr val="00A1D7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CA00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022D421-A232-18B7-9BD4-AC28869B066D}"/>
              </a:ext>
            </a:extLst>
          </p:cNvPr>
          <p:cNvSpPr txBox="1"/>
          <p:nvPr/>
        </p:nvSpPr>
        <p:spPr>
          <a:xfrm>
            <a:off x="1063826" y="4675451"/>
            <a:ext cx="1419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e Função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01986BEE-1ABE-1D1D-2AC7-C51F30349870}"/>
              </a:ext>
            </a:extLst>
          </p:cNvPr>
          <p:cNvGrpSpPr/>
          <p:nvPr/>
        </p:nvGrpSpPr>
        <p:grpSpPr>
          <a:xfrm>
            <a:off x="1280745" y="3214966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Fluxograma: Conector 3">
              <a:extLst>
                <a:ext uri="{FF2B5EF4-FFF2-40B4-BE49-F238E27FC236}">
                  <a16:creationId xmlns:a16="http://schemas.microsoft.com/office/drawing/2014/main" xmlns="" id="{2772BF41-B173-77A0-9705-C0840A51C6E8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" name="Fluxograma: Conector 11">
              <a:extLst>
                <a:ext uri="{FF2B5EF4-FFF2-40B4-BE49-F238E27FC236}">
                  <a16:creationId xmlns:a16="http://schemas.microsoft.com/office/drawing/2014/main" xmlns="" id="{FAE10C14-AD43-221A-85CC-DEABEFD4884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xmlns="" id="{37677FF6-05A4-C8DE-714F-2FE83568D995}"/>
                </a:ext>
              </a:extLst>
            </p:cNvPr>
            <p:cNvCxnSpPr>
              <a:stCxn id="1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xmlns="" id="{16DC84AA-F252-A8C8-F73C-CA2C5C3DB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b="17660"/>
            <a:stretch/>
          </p:blipFill>
          <p:spPr>
            <a:xfrm>
              <a:off x="945356" y="2723039"/>
              <a:ext cx="765676" cy="630451"/>
            </a:xfrm>
            <a:prstGeom prst="rect">
              <a:avLst/>
            </a:prstGeom>
          </p:spPr>
        </p:pic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CD2B8D4-782D-3DD8-6C28-E1F730F14785}"/>
              </a:ext>
            </a:extLst>
          </p:cNvPr>
          <p:cNvSpPr txBox="1"/>
          <p:nvPr/>
        </p:nvSpPr>
        <p:spPr>
          <a:xfrm>
            <a:off x="1851853" y="1929568"/>
            <a:ext cx="1527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Processos, Bens e Serviços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2808403" y="326773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" name="Fluxograma: Conector 3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4" name="Fluxograma: Conector 3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420A0B96-E53F-7161-6709-756845D1F3F4}"/>
              </a:ext>
            </a:extLst>
          </p:cNvPr>
          <p:cNvSpPr txBox="1"/>
          <p:nvPr/>
        </p:nvSpPr>
        <p:spPr>
          <a:xfrm>
            <a:off x="2483007" y="4701366"/>
            <a:ext cx="1774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9B4292B-C992-DB72-8B7C-97B3F0A3FAE9}"/>
              </a:ext>
            </a:extLst>
          </p:cNvPr>
          <p:cNvSpPr txBox="1"/>
          <p:nvPr/>
        </p:nvSpPr>
        <p:spPr>
          <a:xfrm>
            <a:off x="3262098" y="1925224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Conversão do Conhecimento</a:t>
            </a: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800F805D-FA74-EB0C-2C9F-6BAD21707A09}"/>
              </a:ext>
            </a:extLst>
          </p:cNvPr>
          <p:cNvGrpSpPr/>
          <p:nvPr/>
        </p:nvGrpSpPr>
        <p:grpSpPr>
          <a:xfrm>
            <a:off x="2068800" y="2484440"/>
            <a:ext cx="985350" cy="1276400"/>
            <a:chOff x="1668077" y="2522658"/>
            <a:chExt cx="1198706" cy="15527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xmlns="" id="{1A8F1AC3-6C0D-C102-E766-97DDE822B23E}"/>
                </a:ext>
              </a:extLst>
            </p:cNvPr>
            <p:cNvGrpSpPr/>
            <p:nvPr/>
          </p:nvGrpSpPr>
          <p:grpSpPr>
            <a:xfrm rot="10800000">
              <a:off x="1668077" y="2522658"/>
              <a:ext cx="1198706" cy="1552777"/>
              <a:chOff x="564360" y="2274429"/>
              <a:chExt cx="1527675" cy="1978916"/>
            </a:xfrm>
          </p:grpSpPr>
          <p:sp>
            <p:nvSpPr>
              <p:cNvPr id="23" name="Fluxograma: Conector 22">
                <a:extLst>
                  <a:ext uri="{FF2B5EF4-FFF2-40B4-BE49-F238E27FC236}">
                    <a16:creationId xmlns:a16="http://schemas.microsoft.com/office/drawing/2014/main" xmlns="" id="{DB5916BB-2426-085B-CD98-44DC388C15BF}"/>
                  </a:ext>
                </a:extLst>
              </p:cNvPr>
              <p:cNvSpPr/>
              <p:nvPr/>
            </p:nvSpPr>
            <p:spPr>
              <a:xfrm>
                <a:off x="795805" y="2505875"/>
                <a:ext cx="1064781" cy="1064781"/>
              </a:xfrm>
              <a:prstGeom prst="flowChartConnector">
                <a:avLst/>
              </a:prstGeom>
              <a:solidFill>
                <a:srgbClr val="00A1D7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rgbClr val="FCA001"/>
                  </a:solidFill>
                </a:endParaRPr>
              </a:p>
            </p:txBody>
          </p:sp>
          <p:sp>
            <p:nvSpPr>
              <p:cNvPr id="24" name="Fluxograma: Conector 23">
                <a:extLst>
                  <a:ext uri="{FF2B5EF4-FFF2-40B4-BE49-F238E27FC236}">
                    <a16:creationId xmlns:a16="http://schemas.microsoft.com/office/drawing/2014/main" xmlns="" id="{7CF4828B-4AA2-2CE5-2C4C-E8B7EDDF1EFA}"/>
                  </a:ext>
                </a:extLst>
              </p:cNvPr>
              <p:cNvSpPr/>
              <p:nvPr/>
            </p:nvSpPr>
            <p:spPr>
              <a:xfrm>
                <a:off x="564360" y="2274429"/>
                <a:ext cx="1527675" cy="1527675"/>
              </a:xfrm>
              <a:prstGeom prst="flowChartConnector">
                <a:avLst/>
              </a:prstGeom>
              <a:noFill/>
              <a:ln w="28575">
                <a:solidFill>
                  <a:srgbClr val="3455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xmlns="" id="{65B04631-4AD1-A106-884F-E8B1E2C47477}"/>
                  </a:ext>
                </a:extLst>
              </p:cNvPr>
              <p:cNvCxnSpPr>
                <a:stCxn id="24" idx="4"/>
              </p:cNvCxnSpPr>
              <p:nvPr/>
            </p:nvCxnSpPr>
            <p:spPr>
              <a:xfrm flipH="1">
                <a:off x="1328196" y="3802104"/>
                <a:ext cx="2" cy="451241"/>
              </a:xfrm>
              <a:prstGeom prst="line">
                <a:avLst/>
              </a:prstGeom>
              <a:ln w="28575">
                <a:solidFill>
                  <a:srgbClr val="345574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xmlns="" id="{E9968350-0604-8F96-E912-BB780342D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l="10428" r="9532" b="24153"/>
            <a:stretch/>
          </p:blipFill>
          <p:spPr>
            <a:xfrm>
              <a:off x="1975026" y="3123565"/>
              <a:ext cx="620987" cy="588463"/>
            </a:xfrm>
            <a:prstGeom prst="rect">
              <a:avLst/>
            </a:prstGeom>
          </p:spPr>
        </p:pic>
      </p:grpSp>
      <p:grpSp>
        <p:nvGrpSpPr>
          <p:cNvPr id="125" name="Agrupar 124">
            <a:extLst>
              <a:ext uri="{FF2B5EF4-FFF2-40B4-BE49-F238E27FC236}">
                <a16:creationId xmlns:a16="http://schemas.microsoft.com/office/drawing/2014/main" xmlns="" id="{4E73296B-4E76-0263-455C-41959E782212}"/>
              </a:ext>
            </a:extLst>
          </p:cNvPr>
          <p:cNvGrpSpPr/>
          <p:nvPr/>
        </p:nvGrpSpPr>
        <p:grpSpPr>
          <a:xfrm rot="10800000">
            <a:off x="3557479" y="2475753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7" name="Fluxograma: Conector 126">
              <a:extLst>
                <a:ext uri="{FF2B5EF4-FFF2-40B4-BE49-F238E27FC236}">
                  <a16:creationId xmlns:a16="http://schemas.microsoft.com/office/drawing/2014/main" xmlns="" id="{722CE032-0B90-0080-CEAE-79ABEADB0F5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8" name="Fluxograma: Conector 127">
              <a:extLst>
                <a:ext uri="{FF2B5EF4-FFF2-40B4-BE49-F238E27FC236}">
                  <a16:creationId xmlns:a16="http://schemas.microsoft.com/office/drawing/2014/main" xmlns="" id="{6E1CDB62-1437-86BE-F643-9606C8FB3AA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29" name="Conector reto 128">
              <a:extLst>
                <a:ext uri="{FF2B5EF4-FFF2-40B4-BE49-F238E27FC236}">
                  <a16:creationId xmlns:a16="http://schemas.microsoft.com/office/drawing/2014/main" xmlns="" id="{CAFB6A72-16CA-BFA1-E883-E7F2F043679C}"/>
                </a:ext>
              </a:extLst>
            </p:cNvPr>
            <p:cNvCxnSpPr>
              <a:stCxn id="128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xmlns="" id="{2B167CF8-87E7-2F99-9BFB-5C3835169AC1}"/>
              </a:ext>
            </a:extLst>
          </p:cNvPr>
          <p:cNvGrpSpPr/>
          <p:nvPr/>
        </p:nvGrpSpPr>
        <p:grpSpPr>
          <a:xfrm>
            <a:off x="4266805" y="3315979"/>
            <a:ext cx="985350" cy="1276400"/>
            <a:chOff x="564360" y="2274429"/>
            <a:chExt cx="1527675" cy="1978916"/>
          </a:xfrm>
        </p:grpSpPr>
        <p:sp>
          <p:nvSpPr>
            <p:cNvPr id="131" name="Fluxograma: Conector 130">
              <a:extLst>
                <a:ext uri="{FF2B5EF4-FFF2-40B4-BE49-F238E27FC236}">
                  <a16:creationId xmlns:a16="http://schemas.microsoft.com/office/drawing/2014/main" xmlns="" id="{CFFBB506-A63F-7846-7604-3C577404998C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2" name="Fluxograma: Conector 131">
              <a:extLst>
                <a:ext uri="{FF2B5EF4-FFF2-40B4-BE49-F238E27FC236}">
                  <a16:creationId xmlns:a16="http://schemas.microsoft.com/office/drawing/2014/main" xmlns="" id="{AC0EBD3C-C1D3-80A1-EA19-81DA62BC3FE4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3" name="Conector reto 132">
              <a:extLst>
                <a:ext uri="{FF2B5EF4-FFF2-40B4-BE49-F238E27FC236}">
                  <a16:creationId xmlns:a16="http://schemas.microsoft.com/office/drawing/2014/main" xmlns="" id="{F8BBEDF6-2B4A-AF77-AEDF-9486CC13F117}"/>
                </a:ext>
              </a:extLst>
            </p:cNvPr>
            <p:cNvCxnSpPr>
              <a:stCxn id="13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xmlns="" id="{72D72F9D-4EE6-7C97-F973-41254BD73851}"/>
              </a:ext>
            </a:extLst>
          </p:cNvPr>
          <p:cNvGrpSpPr/>
          <p:nvPr/>
        </p:nvGrpSpPr>
        <p:grpSpPr>
          <a:xfrm>
            <a:off x="5794463" y="3368750"/>
            <a:ext cx="985350" cy="1276400"/>
            <a:chOff x="564360" y="2274429"/>
            <a:chExt cx="1527675" cy="1978916"/>
          </a:xfrm>
        </p:grpSpPr>
        <p:sp>
          <p:nvSpPr>
            <p:cNvPr id="136" name="Fluxograma: Conector 135">
              <a:extLst>
                <a:ext uri="{FF2B5EF4-FFF2-40B4-BE49-F238E27FC236}">
                  <a16:creationId xmlns:a16="http://schemas.microsoft.com/office/drawing/2014/main" xmlns="" id="{E646C96D-0B4C-DA5D-91C1-9D1A2078BB0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7" name="Fluxograma: Conector 136">
              <a:extLst>
                <a:ext uri="{FF2B5EF4-FFF2-40B4-BE49-F238E27FC236}">
                  <a16:creationId xmlns:a16="http://schemas.microsoft.com/office/drawing/2014/main" xmlns="" id="{42F43138-4761-188A-C5EE-AA70DE658CB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8" name="Conector reto 137">
              <a:extLst>
                <a:ext uri="{FF2B5EF4-FFF2-40B4-BE49-F238E27FC236}">
                  <a16:creationId xmlns:a16="http://schemas.microsoft.com/office/drawing/2014/main" xmlns="" id="{6C17911C-B94A-1E2B-7468-97891BCEB4FB}"/>
                </a:ext>
              </a:extLst>
            </p:cNvPr>
            <p:cNvCxnSpPr>
              <a:cxnSpLocks/>
              <a:stCxn id="13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xmlns="" id="{57436421-9AAF-3925-77B4-B5E87E08D17D}"/>
              </a:ext>
            </a:extLst>
          </p:cNvPr>
          <p:cNvGrpSpPr/>
          <p:nvPr/>
        </p:nvGrpSpPr>
        <p:grpSpPr>
          <a:xfrm rot="10800000">
            <a:off x="5054860" y="2585453"/>
            <a:ext cx="985350" cy="1276400"/>
            <a:chOff x="564360" y="2274429"/>
            <a:chExt cx="1527675" cy="1978916"/>
          </a:xfrm>
        </p:grpSpPr>
        <p:sp>
          <p:nvSpPr>
            <p:cNvPr id="142" name="Fluxograma: Conector 141">
              <a:extLst>
                <a:ext uri="{FF2B5EF4-FFF2-40B4-BE49-F238E27FC236}">
                  <a16:creationId xmlns:a16="http://schemas.microsoft.com/office/drawing/2014/main" xmlns="" id="{340570EB-408D-E632-F1F8-EFD2309A50D2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43" name="Fluxograma: Conector 142">
              <a:extLst>
                <a:ext uri="{FF2B5EF4-FFF2-40B4-BE49-F238E27FC236}">
                  <a16:creationId xmlns:a16="http://schemas.microsoft.com/office/drawing/2014/main" xmlns="" id="{0E6D8B6F-ED55-C86F-8672-4868A7222A5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44" name="Conector reto 143">
              <a:extLst>
                <a:ext uri="{FF2B5EF4-FFF2-40B4-BE49-F238E27FC236}">
                  <a16:creationId xmlns:a16="http://schemas.microsoft.com/office/drawing/2014/main" xmlns="" id="{59896A00-6B75-5681-EB07-2561798FC14E}"/>
                </a:ext>
              </a:extLst>
            </p:cNvPr>
            <p:cNvCxnSpPr>
              <a:stCxn id="14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6" name="CaixaDeTexto 175">
            <a:extLst>
              <a:ext uri="{FF2B5EF4-FFF2-40B4-BE49-F238E27FC236}">
                <a16:creationId xmlns:a16="http://schemas.microsoft.com/office/drawing/2014/main" xmlns="" id="{5DDC8531-5759-6251-CB9D-1D324CA6B261}"/>
              </a:ext>
            </a:extLst>
          </p:cNvPr>
          <p:cNvSpPr txBox="1"/>
          <p:nvPr/>
        </p:nvSpPr>
        <p:spPr>
          <a:xfrm>
            <a:off x="3944130" y="4712005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de GC</a:t>
            </a:r>
          </a:p>
        </p:txBody>
      </p:sp>
      <p:sp>
        <p:nvSpPr>
          <p:cNvPr id="177" name="CaixaDeTexto 176">
            <a:extLst>
              <a:ext uri="{FF2B5EF4-FFF2-40B4-BE49-F238E27FC236}">
                <a16:creationId xmlns:a16="http://schemas.microsoft.com/office/drawing/2014/main" xmlns="" id="{F3F7A765-B967-8819-E888-5A64A2F767A0}"/>
              </a:ext>
            </a:extLst>
          </p:cNvPr>
          <p:cNvSpPr txBox="1"/>
          <p:nvPr/>
        </p:nvSpPr>
        <p:spPr>
          <a:xfrm>
            <a:off x="4759479" y="1988573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Aprendizagem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Organizacional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D9CB6566-C8D3-92BA-3B6C-841D0EC26429}"/>
              </a:ext>
            </a:extLst>
          </p:cNvPr>
          <p:cNvSpPr txBox="1"/>
          <p:nvPr/>
        </p:nvSpPr>
        <p:spPr>
          <a:xfrm>
            <a:off x="5420648" y="4747276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Práticas de GC</a:t>
            </a:r>
          </a:p>
        </p:txBody>
      </p:sp>
      <p:pic>
        <p:nvPicPr>
          <p:cNvPr id="190" name="Gráfico 189">
            <a:extLst>
              <a:ext uri="{FF2B5EF4-FFF2-40B4-BE49-F238E27FC236}">
                <a16:creationId xmlns:a16="http://schemas.microsoft.com/office/drawing/2014/main" xmlns="" id="{6D342F16-9502-E624-E490-94E83DD2200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19722" b="38615"/>
          <a:stretch/>
        </p:blipFill>
        <p:spPr>
          <a:xfrm rot="10800000">
            <a:off x="3720656" y="3094907"/>
            <a:ext cx="649522" cy="270604"/>
          </a:xfrm>
          <a:prstGeom prst="rect">
            <a:avLst/>
          </a:prstGeom>
        </p:spPr>
      </p:pic>
      <p:pic>
        <p:nvPicPr>
          <p:cNvPr id="194" name="Gráfico 193">
            <a:extLst>
              <a:ext uri="{FF2B5EF4-FFF2-40B4-BE49-F238E27FC236}">
                <a16:creationId xmlns:a16="http://schemas.microsoft.com/office/drawing/2014/main" xmlns="" id="{C9FE798A-88B7-859A-9933-D69A1C27012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l="7477" r="9386" b="20000"/>
          <a:stretch/>
        </p:blipFill>
        <p:spPr>
          <a:xfrm>
            <a:off x="5298108" y="3138093"/>
            <a:ext cx="471544" cy="453749"/>
          </a:xfrm>
          <a:prstGeom prst="rect">
            <a:avLst/>
          </a:prstGeom>
        </p:spPr>
      </p:pic>
      <p:pic>
        <p:nvPicPr>
          <p:cNvPr id="198" name="Gráfico 197">
            <a:extLst>
              <a:ext uri="{FF2B5EF4-FFF2-40B4-BE49-F238E27FC236}">
                <a16:creationId xmlns:a16="http://schemas.microsoft.com/office/drawing/2014/main" xmlns="" id="{5A7631CD-110B-B03B-99C4-E27C0DEDD69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b="17612"/>
          <a:stretch/>
        </p:blipFill>
        <p:spPr>
          <a:xfrm>
            <a:off x="6040210" y="3638479"/>
            <a:ext cx="521160" cy="429374"/>
          </a:xfrm>
          <a:prstGeom prst="rect">
            <a:avLst/>
          </a:prstGeom>
        </p:spPr>
      </p:pic>
      <p:pic>
        <p:nvPicPr>
          <p:cNvPr id="206" name="Gráfico 205">
            <a:extLst>
              <a:ext uri="{FF2B5EF4-FFF2-40B4-BE49-F238E27FC236}">
                <a16:creationId xmlns:a16="http://schemas.microsoft.com/office/drawing/2014/main" xmlns="" id="{D3B61624-1EE3-9C6F-0033-44EF42CA3C85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 b="20398"/>
          <a:stretch/>
        </p:blipFill>
        <p:spPr>
          <a:xfrm>
            <a:off x="2964993" y="3467593"/>
            <a:ext cx="649521" cy="517032"/>
          </a:xfrm>
          <a:prstGeom prst="rect">
            <a:avLst/>
          </a:prstGeom>
        </p:spPr>
      </p:pic>
      <p:pic>
        <p:nvPicPr>
          <p:cNvPr id="208" name="Gráfico 207">
            <a:extLst>
              <a:ext uri="{FF2B5EF4-FFF2-40B4-BE49-F238E27FC236}">
                <a16:creationId xmlns:a16="http://schemas.microsoft.com/office/drawing/2014/main" xmlns="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09" name="Picture 2" descr="Menu de Navegação">
            <a:extLst>
              <a:ext uri="{FF2B5EF4-FFF2-40B4-BE49-F238E27FC236}">
                <a16:creationId xmlns:a16="http://schemas.microsoft.com/office/drawing/2014/main" xmlns="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" descr="Notícias da UFSC">
            <a:extLst>
              <a:ext uri="{FF2B5EF4-FFF2-40B4-BE49-F238E27FC236}">
                <a16:creationId xmlns:a16="http://schemas.microsoft.com/office/drawing/2014/main" xmlns="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4271341" y="330762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3" name="Fluxograma: Conector 21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214" name="Fluxograma: Conector 21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215" name="Conector reto 21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21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6" name="Gráfico 187">
            <a:extLst>
              <a:ext uri="{FF2B5EF4-FFF2-40B4-BE49-F238E27FC236}">
                <a16:creationId xmlns:a16="http://schemas.microsoft.com/office/drawing/2014/main" xmlns="" id="{0319DC2E-5AC4-D44C-BA2B-54BF3BD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 l="12568" r="13268" b="22174"/>
          <a:stretch/>
        </p:blipFill>
        <p:spPr>
          <a:xfrm>
            <a:off x="4495899" y="3517802"/>
            <a:ext cx="536234" cy="562696"/>
          </a:xfrm>
          <a:prstGeom prst="rect">
            <a:avLst/>
          </a:prstGeom>
        </p:spPr>
      </p:pic>
      <p:grpSp>
        <p:nvGrpSpPr>
          <p:cNvPr id="317" name="Agrupar 145">
            <a:extLst>
              <a:ext uri="{FF2B5EF4-FFF2-40B4-BE49-F238E27FC236}">
                <a16:creationId xmlns:a16="http://schemas.microsoft.com/office/drawing/2014/main" xmlns="" id="{2DA6D785-76D2-2B9D-4023-26023FA12EDC}"/>
              </a:ext>
            </a:extLst>
          </p:cNvPr>
          <p:cNvGrpSpPr/>
          <p:nvPr/>
        </p:nvGrpSpPr>
        <p:grpSpPr>
          <a:xfrm rot="10800000">
            <a:off x="6543539" y="2576766"/>
            <a:ext cx="985350" cy="1276400"/>
            <a:chOff x="564360" y="2274429"/>
            <a:chExt cx="1527675" cy="1978916"/>
          </a:xfrm>
        </p:grpSpPr>
        <p:sp>
          <p:nvSpPr>
            <p:cNvPr id="318" name="Fluxograma: Conector 317">
              <a:extLst>
                <a:ext uri="{FF2B5EF4-FFF2-40B4-BE49-F238E27FC236}">
                  <a16:creationId xmlns:a16="http://schemas.microsoft.com/office/drawing/2014/main" xmlns="" id="{4AEA98D7-394A-312D-85E2-2E647A4F2BD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FCA001"/>
            </a:solidFill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19" name="Fluxograma: Conector 318">
              <a:extLst>
                <a:ext uri="{FF2B5EF4-FFF2-40B4-BE49-F238E27FC236}">
                  <a16:creationId xmlns:a16="http://schemas.microsoft.com/office/drawing/2014/main" xmlns="" id="{D6173D47-0B62-1922-9731-20D01ACA0779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0" name="Conector reto 319">
              <a:extLst>
                <a:ext uri="{FF2B5EF4-FFF2-40B4-BE49-F238E27FC236}">
                  <a16:creationId xmlns:a16="http://schemas.microsoft.com/office/drawing/2014/main" xmlns="" id="{B209F09E-CDD9-F2FA-5523-6B0BECA0CBCB}"/>
                </a:ext>
              </a:extLst>
            </p:cNvPr>
            <p:cNvCxnSpPr>
              <a:stCxn id="319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FCA00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Agrupar 150">
            <a:extLst>
              <a:ext uri="{FF2B5EF4-FFF2-40B4-BE49-F238E27FC236}">
                <a16:creationId xmlns:a16="http://schemas.microsoft.com/office/drawing/2014/main" xmlns="" id="{8E7524D0-9B59-308F-C202-A76FB0AD7450}"/>
              </a:ext>
            </a:extLst>
          </p:cNvPr>
          <p:cNvGrpSpPr/>
          <p:nvPr/>
        </p:nvGrpSpPr>
        <p:grpSpPr>
          <a:xfrm>
            <a:off x="7295782" y="3373773"/>
            <a:ext cx="985350" cy="1276400"/>
            <a:chOff x="564360" y="2274429"/>
            <a:chExt cx="1527675" cy="1978916"/>
          </a:xfrm>
        </p:grpSpPr>
        <p:sp>
          <p:nvSpPr>
            <p:cNvPr id="322" name="Fluxograma: Conector 321">
              <a:extLst>
                <a:ext uri="{FF2B5EF4-FFF2-40B4-BE49-F238E27FC236}">
                  <a16:creationId xmlns:a16="http://schemas.microsoft.com/office/drawing/2014/main" xmlns="" id="{70D5DB28-D6BF-DF31-5DFC-3DD7AC4D623E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3" name="Fluxograma: Conector 322">
              <a:extLst>
                <a:ext uri="{FF2B5EF4-FFF2-40B4-BE49-F238E27FC236}">
                  <a16:creationId xmlns:a16="http://schemas.microsoft.com/office/drawing/2014/main" xmlns="" id="{68C59233-71D5-E113-52FF-65867BBD3976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4" name="Conector reto 323">
              <a:extLst>
                <a:ext uri="{FF2B5EF4-FFF2-40B4-BE49-F238E27FC236}">
                  <a16:creationId xmlns:a16="http://schemas.microsoft.com/office/drawing/2014/main" xmlns="" id="{2A31B45B-01EB-81C9-946E-2A7B62086CC7}"/>
                </a:ext>
              </a:extLst>
            </p:cNvPr>
            <p:cNvCxnSpPr>
              <a:cxnSpLocks/>
              <a:stCxn id="32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5" name="Agrupar 155">
            <a:extLst>
              <a:ext uri="{FF2B5EF4-FFF2-40B4-BE49-F238E27FC236}">
                <a16:creationId xmlns:a16="http://schemas.microsoft.com/office/drawing/2014/main" xmlns="" id="{46EC5899-BEBA-6F48-73FC-F61CEA2301D4}"/>
              </a:ext>
            </a:extLst>
          </p:cNvPr>
          <p:cNvGrpSpPr/>
          <p:nvPr/>
        </p:nvGrpSpPr>
        <p:grpSpPr>
          <a:xfrm>
            <a:off x="8823440" y="3426544"/>
            <a:ext cx="985350" cy="1276400"/>
            <a:chOff x="564360" y="2274429"/>
            <a:chExt cx="1527675" cy="1978916"/>
          </a:xfrm>
        </p:grpSpPr>
        <p:sp>
          <p:nvSpPr>
            <p:cNvPr id="326" name="Fluxograma: Conector 325">
              <a:extLst>
                <a:ext uri="{FF2B5EF4-FFF2-40B4-BE49-F238E27FC236}">
                  <a16:creationId xmlns:a16="http://schemas.microsoft.com/office/drawing/2014/main" xmlns="" id="{8B6E90D3-EDD5-B66A-F7E5-AE965A2BF7D3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7" name="Fluxograma: Conector 326">
              <a:extLst>
                <a:ext uri="{FF2B5EF4-FFF2-40B4-BE49-F238E27FC236}">
                  <a16:creationId xmlns:a16="http://schemas.microsoft.com/office/drawing/2014/main" xmlns="" id="{6717A211-A1C4-2F5E-BD1A-5AF17E62F5C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8" name="Conector reto 327">
              <a:extLst>
                <a:ext uri="{FF2B5EF4-FFF2-40B4-BE49-F238E27FC236}">
                  <a16:creationId xmlns:a16="http://schemas.microsoft.com/office/drawing/2014/main" xmlns="" id="{5E0D8A01-B550-8BB7-CC98-C1EEBAE5CC9E}"/>
                </a:ext>
              </a:extLst>
            </p:cNvPr>
            <p:cNvCxnSpPr>
              <a:cxnSpLocks/>
              <a:stCxn id="32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9" name="Agrupar 160">
            <a:extLst>
              <a:ext uri="{FF2B5EF4-FFF2-40B4-BE49-F238E27FC236}">
                <a16:creationId xmlns:a16="http://schemas.microsoft.com/office/drawing/2014/main" xmlns="" id="{2573BDC5-4188-FE9C-B4BB-62110B96EED4}"/>
              </a:ext>
            </a:extLst>
          </p:cNvPr>
          <p:cNvGrpSpPr/>
          <p:nvPr/>
        </p:nvGrpSpPr>
        <p:grpSpPr>
          <a:xfrm rot="10800000">
            <a:off x="8097485" y="2643247"/>
            <a:ext cx="985350" cy="1276400"/>
            <a:chOff x="564360" y="2274429"/>
            <a:chExt cx="1527675" cy="1978916"/>
          </a:xfrm>
        </p:grpSpPr>
        <p:sp>
          <p:nvSpPr>
            <p:cNvPr id="330" name="Fluxograma: Conector 329">
              <a:extLst>
                <a:ext uri="{FF2B5EF4-FFF2-40B4-BE49-F238E27FC236}">
                  <a16:creationId xmlns:a16="http://schemas.microsoft.com/office/drawing/2014/main" xmlns="" id="{F4DB7FED-A200-EE25-3075-B276D4DFBAD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31" name="Fluxograma: Conector 330">
              <a:extLst>
                <a:ext uri="{FF2B5EF4-FFF2-40B4-BE49-F238E27FC236}">
                  <a16:creationId xmlns:a16="http://schemas.microsoft.com/office/drawing/2014/main" xmlns="" id="{24C3D4E6-8902-6F05-6EC0-399B0044702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32" name="Conector reto 331">
              <a:extLst>
                <a:ext uri="{FF2B5EF4-FFF2-40B4-BE49-F238E27FC236}">
                  <a16:creationId xmlns:a16="http://schemas.microsoft.com/office/drawing/2014/main" xmlns="" id="{662BCB6E-9DA9-3CBC-2AB9-9BE2651DACA9}"/>
                </a:ext>
              </a:extLst>
            </p:cNvPr>
            <p:cNvCxnSpPr>
              <a:stCxn id="331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5" name="CaixaDeTexto 334">
            <a:extLst>
              <a:ext uri="{FF2B5EF4-FFF2-40B4-BE49-F238E27FC236}">
                <a16:creationId xmlns:a16="http://schemas.microsoft.com/office/drawing/2014/main" xmlns="" id="{468DE037-6509-8F3F-95CF-D6DD56A4456D}"/>
              </a:ext>
            </a:extLst>
          </p:cNvPr>
          <p:cNvSpPr txBox="1"/>
          <p:nvPr/>
        </p:nvSpPr>
        <p:spPr>
          <a:xfrm>
            <a:off x="771002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Modelos de Maturidade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GC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6" name="CaixaDeTexto 335">
            <a:extLst>
              <a:ext uri="{FF2B5EF4-FFF2-40B4-BE49-F238E27FC236}">
                <a16:creationId xmlns:a16="http://schemas.microsoft.com/office/drawing/2014/main" xmlns="" id="{12F3FBD8-F583-208C-8AD2-215B571A6666}"/>
              </a:ext>
            </a:extLst>
          </p:cNvPr>
          <p:cNvSpPr txBox="1"/>
          <p:nvPr/>
        </p:nvSpPr>
        <p:spPr>
          <a:xfrm>
            <a:off x="919870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 Organizacionais</a:t>
            </a:r>
          </a:p>
        </p:txBody>
      </p:sp>
      <p:pic>
        <p:nvPicPr>
          <p:cNvPr id="339" name="Gráfico 195">
            <a:extLst>
              <a:ext uri="{FF2B5EF4-FFF2-40B4-BE49-F238E27FC236}">
                <a16:creationId xmlns:a16="http://schemas.microsoft.com/office/drawing/2014/main" xmlns="" id="{474081FF-3A9F-1DEE-FDFD-4A20880069AE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 b="20199"/>
          <a:stretch/>
        </p:blipFill>
        <p:spPr>
          <a:xfrm>
            <a:off x="9827026" y="3229565"/>
            <a:ext cx="494748" cy="394814"/>
          </a:xfrm>
          <a:prstGeom prst="rect">
            <a:avLst/>
          </a:prstGeom>
        </p:spPr>
      </p:pic>
      <p:pic>
        <p:nvPicPr>
          <p:cNvPr id="341" name="Gráfico 201">
            <a:extLst>
              <a:ext uri="{FF2B5EF4-FFF2-40B4-BE49-F238E27FC236}">
                <a16:creationId xmlns:a16="http://schemas.microsoft.com/office/drawing/2014/main" xmlns="" id="{39C23CAC-AF63-2047-2AB9-BE3328795AEE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 b="22174"/>
          <a:stretch/>
        </p:blipFill>
        <p:spPr>
          <a:xfrm>
            <a:off x="8265965" y="3130804"/>
            <a:ext cx="658841" cy="512747"/>
          </a:xfrm>
          <a:prstGeom prst="rect">
            <a:avLst/>
          </a:prstGeom>
        </p:spPr>
      </p:pic>
      <p:sp>
        <p:nvSpPr>
          <p:cNvPr id="77" name="CaixaDeTexto 76">
            <a:extLst>
              <a:ext uri="{FF2B5EF4-FFF2-40B4-BE49-F238E27FC236}">
                <a16:creationId xmlns:a16="http://schemas.microsoft.com/office/drawing/2014/main" xmlns="" id="{6A025FAD-7C9E-5E90-147A-B01EDBD9CFD5}"/>
              </a:ext>
            </a:extLst>
          </p:cNvPr>
          <p:cNvSpPr txBox="1"/>
          <p:nvPr/>
        </p:nvSpPr>
        <p:spPr>
          <a:xfrm>
            <a:off x="6184057" y="195425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Absortiva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xmlns="" id="{6E47CACA-B339-125E-635E-31FA821ACB85}"/>
              </a:ext>
            </a:extLst>
          </p:cNvPr>
          <p:cNvSpPr txBox="1"/>
          <p:nvPr/>
        </p:nvSpPr>
        <p:spPr>
          <a:xfrm>
            <a:off x="6921967" y="475817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Desperdício 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9" name="Gráfico 185">
            <a:extLst>
              <a:ext uri="{FF2B5EF4-FFF2-40B4-BE49-F238E27FC236}">
                <a16:creationId xmlns:a16="http://schemas.microsoft.com/office/drawing/2014/main" xmlns="" id="{CFB4468F-4456-7648-E792-2B508C0D864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0308" r="19733" b="22174"/>
          <a:stretch/>
        </p:blipFill>
        <p:spPr>
          <a:xfrm>
            <a:off x="7620657" y="3548819"/>
            <a:ext cx="426137" cy="553116"/>
          </a:xfrm>
          <a:prstGeom prst="rect">
            <a:avLst/>
          </a:prstGeom>
        </p:spPr>
      </p:pic>
      <p:pic>
        <p:nvPicPr>
          <p:cNvPr id="80" name="Gráfico 191">
            <a:extLst>
              <a:ext uri="{FF2B5EF4-FFF2-40B4-BE49-F238E27FC236}">
                <a16:creationId xmlns:a16="http://schemas.microsoft.com/office/drawing/2014/main" xmlns="" id="{58B06E31-66E5-84A8-6DFD-5CE3DA1A738F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21804" t="12339" r="23142" b="31868"/>
          <a:stretch/>
        </p:blipFill>
        <p:spPr>
          <a:xfrm>
            <a:off x="6779813" y="3108665"/>
            <a:ext cx="460969" cy="467162"/>
          </a:xfrm>
          <a:prstGeom prst="rect">
            <a:avLst/>
          </a:prstGeom>
        </p:spPr>
      </p:pic>
      <p:sp>
        <p:nvSpPr>
          <p:cNvPr id="85" name="Fluxograma: Conector 84">
            <a:extLst>
              <a:ext uri="{FF2B5EF4-FFF2-40B4-BE49-F238E27FC236}">
                <a16:creationId xmlns:a16="http://schemas.microsoft.com/office/drawing/2014/main" xmlns="" id="{80A49F99-73D8-E79C-2ABB-8EF9EC519935}"/>
              </a:ext>
            </a:extLst>
          </p:cNvPr>
          <p:cNvSpPr/>
          <p:nvPr/>
        </p:nvSpPr>
        <p:spPr>
          <a:xfrm rot="10800000">
            <a:off x="9572516" y="2925610"/>
            <a:ext cx="985350" cy="985350"/>
          </a:xfrm>
          <a:prstGeom prst="flowChartConnector">
            <a:avLst/>
          </a:prstGeom>
          <a:noFill/>
          <a:ln w="28575">
            <a:solidFill>
              <a:srgbClr val="3455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A81177FD-BB0E-7F1E-AFD5-89CFEE5539C3}"/>
              </a:ext>
            </a:extLst>
          </p:cNvPr>
          <p:cNvCxnSpPr>
            <a:stCxn id="85" idx="4"/>
          </p:cNvCxnSpPr>
          <p:nvPr/>
        </p:nvCxnSpPr>
        <p:spPr>
          <a:xfrm rot="10800000" flipH="1">
            <a:off x="10065191" y="2634560"/>
            <a:ext cx="1" cy="291050"/>
          </a:xfrm>
          <a:prstGeom prst="line">
            <a:avLst/>
          </a:prstGeom>
          <a:ln w="28575">
            <a:solidFill>
              <a:srgbClr val="34557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>
            <a:extLst>
              <a:ext uri="{FF2B5EF4-FFF2-40B4-BE49-F238E27FC236}">
                <a16:creationId xmlns:a16="http://schemas.microsoft.com/office/drawing/2014/main" xmlns="" id="{1C78F669-8132-0203-1F07-3C7E31A19BFA}"/>
              </a:ext>
            </a:extLst>
          </p:cNvPr>
          <p:cNvSpPr txBox="1"/>
          <p:nvPr/>
        </p:nvSpPr>
        <p:spPr>
          <a:xfrm>
            <a:off x="8449627" y="4764562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Resiliência Organizacional</a:t>
            </a:r>
          </a:p>
        </p:txBody>
      </p:sp>
      <p:pic>
        <p:nvPicPr>
          <p:cNvPr id="88" name="Gráfico 199">
            <a:extLst>
              <a:ext uri="{FF2B5EF4-FFF2-40B4-BE49-F238E27FC236}">
                <a16:creationId xmlns:a16="http://schemas.microsoft.com/office/drawing/2014/main" xmlns="" id="{D24A2327-A795-01D3-10B0-8BB29BDC1DC9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 b="22015"/>
          <a:stretch/>
        </p:blipFill>
        <p:spPr>
          <a:xfrm>
            <a:off x="8973479" y="3664266"/>
            <a:ext cx="591996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34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luxograma: Conector 83">
            <a:extLst>
              <a:ext uri="{FF2B5EF4-FFF2-40B4-BE49-F238E27FC236}">
                <a16:creationId xmlns:a16="http://schemas.microsoft.com/office/drawing/2014/main" xmlns="" id="{EA3B04C7-2700-5DDE-112A-9B80383AA491}"/>
              </a:ext>
            </a:extLst>
          </p:cNvPr>
          <p:cNvSpPr/>
          <p:nvPr/>
        </p:nvSpPr>
        <p:spPr>
          <a:xfrm rot="10800000">
            <a:off x="9721801" y="3074894"/>
            <a:ext cx="686783" cy="686783"/>
          </a:xfrm>
          <a:prstGeom prst="flowChartConnector">
            <a:avLst/>
          </a:prstGeom>
          <a:solidFill>
            <a:srgbClr val="00A1D7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CA00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022D421-A232-18B7-9BD4-AC28869B066D}"/>
              </a:ext>
            </a:extLst>
          </p:cNvPr>
          <p:cNvSpPr txBox="1"/>
          <p:nvPr/>
        </p:nvSpPr>
        <p:spPr>
          <a:xfrm>
            <a:off x="1063826" y="4675451"/>
            <a:ext cx="1419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e Função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01986BEE-1ABE-1D1D-2AC7-C51F30349870}"/>
              </a:ext>
            </a:extLst>
          </p:cNvPr>
          <p:cNvGrpSpPr/>
          <p:nvPr/>
        </p:nvGrpSpPr>
        <p:grpSpPr>
          <a:xfrm>
            <a:off x="1280745" y="3214966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Fluxograma: Conector 3">
              <a:extLst>
                <a:ext uri="{FF2B5EF4-FFF2-40B4-BE49-F238E27FC236}">
                  <a16:creationId xmlns:a16="http://schemas.microsoft.com/office/drawing/2014/main" xmlns="" id="{2772BF41-B173-77A0-9705-C0840A51C6E8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FCA00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" name="Fluxograma: Conector 11">
              <a:extLst>
                <a:ext uri="{FF2B5EF4-FFF2-40B4-BE49-F238E27FC236}">
                  <a16:creationId xmlns:a16="http://schemas.microsoft.com/office/drawing/2014/main" xmlns="" id="{FAE10C14-AD43-221A-85CC-DEABEFD4884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xmlns="" id="{37677FF6-05A4-C8DE-714F-2FE83568D995}"/>
                </a:ext>
              </a:extLst>
            </p:cNvPr>
            <p:cNvCxnSpPr>
              <a:stCxn id="1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FCA00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xmlns="" id="{16DC84AA-F252-A8C8-F73C-CA2C5C3DB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b="17660"/>
            <a:stretch/>
          </p:blipFill>
          <p:spPr>
            <a:xfrm>
              <a:off x="945356" y="2723039"/>
              <a:ext cx="765676" cy="630451"/>
            </a:xfrm>
            <a:prstGeom prst="rect">
              <a:avLst/>
            </a:prstGeom>
          </p:spPr>
        </p:pic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CD2B8D4-782D-3DD8-6C28-E1F730F14785}"/>
              </a:ext>
            </a:extLst>
          </p:cNvPr>
          <p:cNvSpPr txBox="1"/>
          <p:nvPr/>
        </p:nvSpPr>
        <p:spPr>
          <a:xfrm>
            <a:off x="1851853" y="1929568"/>
            <a:ext cx="1527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Processos, Bens e Serviços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2808403" y="326773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" name="Fluxograma: Conector 3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4" name="Fluxograma: Conector 3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420A0B96-E53F-7161-6709-756845D1F3F4}"/>
              </a:ext>
            </a:extLst>
          </p:cNvPr>
          <p:cNvSpPr txBox="1"/>
          <p:nvPr/>
        </p:nvSpPr>
        <p:spPr>
          <a:xfrm>
            <a:off x="2483007" y="4701366"/>
            <a:ext cx="1774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9B4292B-C992-DB72-8B7C-97B3F0A3FAE9}"/>
              </a:ext>
            </a:extLst>
          </p:cNvPr>
          <p:cNvSpPr txBox="1"/>
          <p:nvPr/>
        </p:nvSpPr>
        <p:spPr>
          <a:xfrm>
            <a:off x="3262098" y="1925224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Conversão do Conhecimento</a:t>
            </a: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800F805D-FA74-EB0C-2C9F-6BAD21707A09}"/>
              </a:ext>
            </a:extLst>
          </p:cNvPr>
          <p:cNvGrpSpPr/>
          <p:nvPr/>
        </p:nvGrpSpPr>
        <p:grpSpPr>
          <a:xfrm>
            <a:off x="2068800" y="2484440"/>
            <a:ext cx="985350" cy="1276400"/>
            <a:chOff x="1668077" y="2522658"/>
            <a:chExt cx="1198706" cy="15527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xmlns="" id="{1A8F1AC3-6C0D-C102-E766-97DDE822B23E}"/>
                </a:ext>
              </a:extLst>
            </p:cNvPr>
            <p:cNvGrpSpPr/>
            <p:nvPr/>
          </p:nvGrpSpPr>
          <p:grpSpPr>
            <a:xfrm rot="10800000">
              <a:off x="1668077" y="2522658"/>
              <a:ext cx="1198706" cy="1552777"/>
              <a:chOff x="564360" y="2274429"/>
              <a:chExt cx="1527675" cy="1978916"/>
            </a:xfrm>
          </p:grpSpPr>
          <p:sp>
            <p:nvSpPr>
              <p:cNvPr id="23" name="Fluxograma: Conector 22">
                <a:extLst>
                  <a:ext uri="{FF2B5EF4-FFF2-40B4-BE49-F238E27FC236}">
                    <a16:creationId xmlns:a16="http://schemas.microsoft.com/office/drawing/2014/main" xmlns="" id="{DB5916BB-2426-085B-CD98-44DC388C15BF}"/>
                  </a:ext>
                </a:extLst>
              </p:cNvPr>
              <p:cNvSpPr/>
              <p:nvPr/>
            </p:nvSpPr>
            <p:spPr>
              <a:xfrm>
                <a:off x="795805" y="2505875"/>
                <a:ext cx="1064781" cy="1064781"/>
              </a:xfrm>
              <a:prstGeom prst="flowChartConnector">
                <a:avLst/>
              </a:prstGeom>
              <a:solidFill>
                <a:srgbClr val="00A1D7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rgbClr val="FCA001"/>
                  </a:solidFill>
                </a:endParaRPr>
              </a:p>
            </p:txBody>
          </p:sp>
          <p:sp>
            <p:nvSpPr>
              <p:cNvPr id="24" name="Fluxograma: Conector 23">
                <a:extLst>
                  <a:ext uri="{FF2B5EF4-FFF2-40B4-BE49-F238E27FC236}">
                    <a16:creationId xmlns:a16="http://schemas.microsoft.com/office/drawing/2014/main" xmlns="" id="{7CF4828B-4AA2-2CE5-2C4C-E8B7EDDF1EFA}"/>
                  </a:ext>
                </a:extLst>
              </p:cNvPr>
              <p:cNvSpPr/>
              <p:nvPr/>
            </p:nvSpPr>
            <p:spPr>
              <a:xfrm>
                <a:off x="564360" y="2274429"/>
                <a:ext cx="1527675" cy="1527675"/>
              </a:xfrm>
              <a:prstGeom prst="flowChartConnector">
                <a:avLst/>
              </a:prstGeom>
              <a:noFill/>
              <a:ln w="28575">
                <a:solidFill>
                  <a:srgbClr val="3455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xmlns="" id="{65B04631-4AD1-A106-884F-E8B1E2C47477}"/>
                  </a:ext>
                </a:extLst>
              </p:cNvPr>
              <p:cNvCxnSpPr>
                <a:stCxn id="24" idx="4"/>
              </p:cNvCxnSpPr>
              <p:nvPr/>
            </p:nvCxnSpPr>
            <p:spPr>
              <a:xfrm flipH="1">
                <a:off x="1328196" y="3802104"/>
                <a:ext cx="2" cy="451241"/>
              </a:xfrm>
              <a:prstGeom prst="line">
                <a:avLst/>
              </a:prstGeom>
              <a:ln w="28575">
                <a:solidFill>
                  <a:srgbClr val="345574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xmlns="" id="{E9968350-0604-8F96-E912-BB780342D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l="10428" r="9532" b="24153"/>
            <a:stretch/>
          </p:blipFill>
          <p:spPr>
            <a:xfrm>
              <a:off x="1975026" y="3123565"/>
              <a:ext cx="620987" cy="588463"/>
            </a:xfrm>
            <a:prstGeom prst="rect">
              <a:avLst/>
            </a:prstGeom>
          </p:spPr>
        </p:pic>
      </p:grpSp>
      <p:grpSp>
        <p:nvGrpSpPr>
          <p:cNvPr id="125" name="Agrupar 124">
            <a:extLst>
              <a:ext uri="{FF2B5EF4-FFF2-40B4-BE49-F238E27FC236}">
                <a16:creationId xmlns:a16="http://schemas.microsoft.com/office/drawing/2014/main" xmlns="" id="{4E73296B-4E76-0263-455C-41959E782212}"/>
              </a:ext>
            </a:extLst>
          </p:cNvPr>
          <p:cNvGrpSpPr/>
          <p:nvPr/>
        </p:nvGrpSpPr>
        <p:grpSpPr>
          <a:xfrm rot="10800000">
            <a:off x="3557479" y="2475753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7" name="Fluxograma: Conector 126">
              <a:extLst>
                <a:ext uri="{FF2B5EF4-FFF2-40B4-BE49-F238E27FC236}">
                  <a16:creationId xmlns:a16="http://schemas.microsoft.com/office/drawing/2014/main" xmlns="" id="{722CE032-0B90-0080-CEAE-79ABEADB0F5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8" name="Fluxograma: Conector 127">
              <a:extLst>
                <a:ext uri="{FF2B5EF4-FFF2-40B4-BE49-F238E27FC236}">
                  <a16:creationId xmlns:a16="http://schemas.microsoft.com/office/drawing/2014/main" xmlns="" id="{6E1CDB62-1437-86BE-F643-9606C8FB3AA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29" name="Conector reto 128">
              <a:extLst>
                <a:ext uri="{FF2B5EF4-FFF2-40B4-BE49-F238E27FC236}">
                  <a16:creationId xmlns:a16="http://schemas.microsoft.com/office/drawing/2014/main" xmlns="" id="{CAFB6A72-16CA-BFA1-E883-E7F2F043679C}"/>
                </a:ext>
              </a:extLst>
            </p:cNvPr>
            <p:cNvCxnSpPr>
              <a:stCxn id="128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xmlns="" id="{2B167CF8-87E7-2F99-9BFB-5C3835169AC1}"/>
              </a:ext>
            </a:extLst>
          </p:cNvPr>
          <p:cNvGrpSpPr/>
          <p:nvPr/>
        </p:nvGrpSpPr>
        <p:grpSpPr>
          <a:xfrm>
            <a:off x="4266805" y="3315979"/>
            <a:ext cx="985350" cy="1276400"/>
            <a:chOff x="564360" y="2274429"/>
            <a:chExt cx="1527675" cy="1978916"/>
          </a:xfrm>
        </p:grpSpPr>
        <p:sp>
          <p:nvSpPr>
            <p:cNvPr id="131" name="Fluxograma: Conector 130">
              <a:extLst>
                <a:ext uri="{FF2B5EF4-FFF2-40B4-BE49-F238E27FC236}">
                  <a16:creationId xmlns:a16="http://schemas.microsoft.com/office/drawing/2014/main" xmlns="" id="{CFFBB506-A63F-7846-7604-3C577404998C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2" name="Fluxograma: Conector 131">
              <a:extLst>
                <a:ext uri="{FF2B5EF4-FFF2-40B4-BE49-F238E27FC236}">
                  <a16:creationId xmlns:a16="http://schemas.microsoft.com/office/drawing/2014/main" xmlns="" id="{AC0EBD3C-C1D3-80A1-EA19-81DA62BC3FE4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3" name="Conector reto 132">
              <a:extLst>
                <a:ext uri="{FF2B5EF4-FFF2-40B4-BE49-F238E27FC236}">
                  <a16:creationId xmlns:a16="http://schemas.microsoft.com/office/drawing/2014/main" xmlns="" id="{F8BBEDF6-2B4A-AF77-AEDF-9486CC13F117}"/>
                </a:ext>
              </a:extLst>
            </p:cNvPr>
            <p:cNvCxnSpPr>
              <a:stCxn id="13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xmlns="" id="{72D72F9D-4EE6-7C97-F973-41254BD73851}"/>
              </a:ext>
            </a:extLst>
          </p:cNvPr>
          <p:cNvGrpSpPr/>
          <p:nvPr/>
        </p:nvGrpSpPr>
        <p:grpSpPr>
          <a:xfrm>
            <a:off x="5794463" y="3368750"/>
            <a:ext cx="985350" cy="1276400"/>
            <a:chOff x="564360" y="2274429"/>
            <a:chExt cx="1527675" cy="1978916"/>
          </a:xfrm>
        </p:grpSpPr>
        <p:sp>
          <p:nvSpPr>
            <p:cNvPr id="136" name="Fluxograma: Conector 135">
              <a:extLst>
                <a:ext uri="{FF2B5EF4-FFF2-40B4-BE49-F238E27FC236}">
                  <a16:creationId xmlns:a16="http://schemas.microsoft.com/office/drawing/2014/main" xmlns="" id="{E646C96D-0B4C-DA5D-91C1-9D1A2078BB0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7" name="Fluxograma: Conector 136">
              <a:extLst>
                <a:ext uri="{FF2B5EF4-FFF2-40B4-BE49-F238E27FC236}">
                  <a16:creationId xmlns:a16="http://schemas.microsoft.com/office/drawing/2014/main" xmlns="" id="{42F43138-4761-188A-C5EE-AA70DE658CB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8" name="Conector reto 137">
              <a:extLst>
                <a:ext uri="{FF2B5EF4-FFF2-40B4-BE49-F238E27FC236}">
                  <a16:creationId xmlns:a16="http://schemas.microsoft.com/office/drawing/2014/main" xmlns="" id="{6C17911C-B94A-1E2B-7468-97891BCEB4FB}"/>
                </a:ext>
              </a:extLst>
            </p:cNvPr>
            <p:cNvCxnSpPr>
              <a:cxnSpLocks/>
              <a:stCxn id="13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xmlns="" id="{57436421-9AAF-3925-77B4-B5E87E08D17D}"/>
              </a:ext>
            </a:extLst>
          </p:cNvPr>
          <p:cNvGrpSpPr/>
          <p:nvPr/>
        </p:nvGrpSpPr>
        <p:grpSpPr>
          <a:xfrm rot="10800000">
            <a:off x="5054860" y="2585453"/>
            <a:ext cx="985350" cy="1276400"/>
            <a:chOff x="564360" y="2274429"/>
            <a:chExt cx="1527675" cy="1978916"/>
          </a:xfrm>
        </p:grpSpPr>
        <p:sp>
          <p:nvSpPr>
            <p:cNvPr id="142" name="Fluxograma: Conector 141">
              <a:extLst>
                <a:ext uri="{FF2B5EF4-FFF2-40B4-BE49-F238E27FC236}">
                  <a16:creationId xmlns:a16="http://schemas.microsoft.com/office/drawing/2014/main" xmlns="" id="{340570EB-408D-E632-F1F8-EFD2309A50D2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43" name="Fluxograma: Conector 142">
              <a:extLst>
                <a:ext uri="{FF2B5EF4-FFF2-40B4-BE49-F238E27FC236}">
                  <a16:creationId xmlns:a16="http://schemas.microsoft.com/office/drawing/2014/main" xmlns="" id="{0E6D8B6F-ED55-C86F-8672-4868A7222A5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44" name="Conector reto 143">
              <a:extLst>
                <a:ext uri="{FF2B5EF4-FFF2-40B4-BE49-F238E27FC236}">
                  <a16:creationId xmlns:a16="http://schemas.microsoft.com/office/drawing/2014/main" xmlns="" id="{59896A00-6B75-5681-EB07-2561798FC14E}"/>
                </a:ext>
              </a:extLst>
            </p:cNvPr>
            <p:cNvCxnSpPr>
              <a:stCxn id="14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6" name="CaixaDeTexto 175">
            <a:extLst>
              <a:ext uri="{FF2B5EF4-FFF2-40B4-BE49-F238E27FC236}">
                <a16:creationId xmlns:a16="http://schemas.microsoft.com/office/drawing/2014/main" xmlns="" id="{5DDC8531-5759-6251-CB9D-1D324CA6B261}"/>
              </a:ext>
            </a:extLst>
          </p:cNvPr>
          <p:cNvSpPr txBox="1"/>
          <p:nvPr/>
        </p:nvSpPr>
        <p:spPr>
          <a:xfrm>
            <a:off x="3944130" y="4712005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de GC</a:t>
            </a:r>
          </a:p>
        </p:txBody>
      </p:sp>
      <p:sp>
        <p:nvSpPr>
          <p:cNvPr id="177" name="CaixaDeTexto 176">
            <a:extLst>
              <a:ext uri="{FF2B5EF4-FFF2-40B4-BE49-F238E27FC236}">
                <a16:creationId xmlns:a16="http://schemas.microsoft.com/office/drawing/2014/main" xmlns="" id="{F3F7A765-B967-8819-E888-5A64A2F767A0}"/>
              </a:ext>
            </a:extLst>
          </p:cNvPr>
          <p:cNvSpPr txBox="1"/>
          <p:nvPr/>
        </p:nvSpPr>
        <p:spPr>
          <a:xfrm>
            <a:off x="4759479" y="1988573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Aprendizagem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Organizacional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D9CB6566-C8D3-92BA-3B6C-841D0EC26429}"/>
              </a:ext>
            </a:extLst>
          </p:cNvPr>
          <p:cNvSpPr txBox="1"/>
          <p:nvPr/>
        </p:nvSpPr>
        <p:spPr>
          <a:xfrm>
            <a:off x="5420648" y="4747276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Práticas de GC</a:t>
            </a:r>
          </a:p>
        </p:txBody>
      </p:sp>
      <p:pic>
        <p:nvPicPr>
          <p:cNvPr id="190" name="Gráfico 189">
            <a:extLst>
              <a:ext uri="{FF2B5EF4-FFF2-40B4-BE49-F238E27FC236}">
                <a16:creationId xmlns:a16="http://schemas.microsoft.com/office/drawing/2014/main" xmlns="" id="{6D342F16-9502-E624-E490-94E83DD2200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19722" b="38615"/>
          <a:stretch/>
        </p:blipFill>
        <p:spPr>
          <a:xfrm rot="10800000">
            <a:off x="3720656" y="3094907"/>
            <a:ext cx="649522" cy="270604"/>
          </a:xfrm>
          <a:prstGeom prst="rect">
            <a:avLst/>
          </a:prstGeom>
        </p:spPr>
      </p:pic>
      <p:pic>
        <p:nvPicPr>
          <p:cNvPr id="194" name="Gráfico 193">
            <a:extLst>
              <a:ext uri="{FF2B5EF4-FFF2-40B4-BE49-F238E27FC236}">
                <a16:creationId xmlns:a16="http://schemas.microsoft.com/office/drawing/2014/main" xmlns="" id="{C9FE798A-88B7-859A-9933-D69A1C27012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l="7477" r="9386" b="20000"/>
          <a:stretch/>
        </p:blipFill>
        <p:spPr>
          <a:xfrm>
            <a:off x="5298108" y="3138093"/>
            <a:ext cx="471544" cy="453749"/>
          </a:xfrm>
          <a:prstGeom prst="rect">
            <a:avLst/>
          </a:prstGeom>
        </p:spPr>
      </p:pic>
      <p:pic>
        <p:nvPicPr>
          <p:cNvPr id="198" name="Gráfico 197">
            <a:extLst>
              <a:ext uri="{FF2B5EF4-FFF2-40B4-BE49-F238E27FC236}">
                <a16:creationId xmlns:a16="http://schemas.microsoft.com/office/drawing/2014/main" xmlns="" id="{5A7631CD-110B-B03B-99C4-E27C0DEDD69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b="17612"/>
          <a:stretch/>
        </p:blipFill>
        <p:spPr>
          <a:xfrm>
            <a:off x="6040210" y="3638479"/>
            <a:ext cx="521160" cy="429374"/>
          </a:xfrm>
          <a:prstGeom prst="rect">
            <a:avLst/>
          </a:prstGeom>
        </p:spPr>
      </p:pic>
      <p:pic>
        <p:nvPicPr>
          <p:cNvPr id="206" name="Gráfico 205">
            <a:extLst>
              <a:ext uri="{FF2B5EF4-FFF2-40B4-BE49-F238E27FC236}">
                <a16:creationId xmlns:a16="http://schemas.microsoft.com/office/drawing/2014/main" xmlns="" id="{D3B61624-1EE3-9C6F-0033-44EF42CA3C85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 b="20398"/>
          <a:stretch/>
        </p:blipFill>
        <p:spPr>
          <a:xfrm>
            <a:off x="2964993" y="3467593"/>
            <a:ext cx="649521" cy="517032"/>
          </a:xfrm>
          <a:prstGeom prst="rect">
            <a:avLst/>
          </a:prstGeom>
        </p:spPr>
      </p:pic>
      <p:pic>
        <p:nvPicPr>
          <p:cNvPr id="208" name="Gráfico 207">
            <a:extLst>
              <a:ext uri="{FF2B5EF4-FFF2-40B4-BE49-F238E27FC236}">
                <a16:creationId xmlns:a16="http://schemas.microsoft.com/office/drawing/2014/main" xmlns="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09" name="Picture 2" descr="Menu de Navegação">
            <a:extLst>
              <a:ext uri="{FF2B5EF4-FFF2-40B4-BE49-F238E27FC236}">
                <a16:creationId xmlns:a16="http://schemas.microsoft.com/office/drawing/2014/main" xmlns="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" descr="Notícias da UFSC">
            <a:extLst>
              <a:ext uri="{FF2B5EF4-FFF2-40B4-BE49-F238E27FC236}">
                <a16:creationId xmlns:a16="http://schemas.microsoft.com/office/drawing/2014/main" xmlns="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4271341" y="330762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3" name="Fluxograma: Conector 21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214" name="Fluxograma: Conector 21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215" name="Conector reto 21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21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6" name="Gráfico 187">
            <a:extLst>
              <a:ext uri="{FF2B5EF4-FFF2-40B4-BE49-F238E27FC236}">
                <a16:creationId xmlns:a16="http://schemas.microsoft.com/office/drawing/2014/main" xmlns="" id="{0319DC2E-5AC4-D44C-BA2B-54BF3BD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 l="12568" r="13268" b="22174"/>
          <a:stretch/>
        </p:blipFill>
        <p:spPr>
          <a:xfrm>
            <a:off x="4495899" y="3517802"/>
            <a:ext cx="536234" cy="562696"/>
          </a:xfrm>
          <a:prstGeom prst="rect">
            <a:avLst/>
          </a:prstGeom>
        </p:spPr>
      </p:pic>
      <p:grpSp>
        <p:nvGrpSpPr>
          <p:cNvPr id="317" name="Agrupar 145">
            <a:extLst>
              <a:ext uri="{FF2B5EF4-FFF2-40B4-BE49-F238E27FC236}">
                <a16:creationId xmlns:a16="http://schemas.microsoft.com/office/drawing/2014/main" xmlns="" id="{2DA6D785-76D2-2B9D-4023-26023FA12EDC}"/>
              </a:ext>
            </a:extLst>
          </p:cNvPr>
          <p:cNvGrpSpPr/>
          <p:nvPr/>
        </p:nvGrpSpPr>
        <p:grpSpPr>
          <a:xfrm rot="10800000">
            <a:off x="6543539" y="2576766"/>
            <a:ext cx="985350" cy="1276400"/>
            <a:chOff x="564360" y="2274429"/>
            <a:chExt cx="1527675" cy="1978916"/>
          </a:xfrm>
        </p:grpSpPr>
        <p:sp>
          <p:nvSpPr>
            <p:cNvPr id="318" name="Fluxograma: Conector 317">
              <a:extLst>
                <a:ext uri="{FF2B5EF4-FFF2-40B4-BE49-F238E27FC236}">
                  <a16:creationId xmlns:a16="http://schemas.microsoft.com/office/drawing/2014/main" xmlns="" id="{4AEA98D7-394A-312D-85E2-2E647A4F2BD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19" name="Fluxograma: Conector 318">
              <a:extLst>
                <a:ext uri="{FF2B5EF4-FFF2-40B4-BE49-F238E27FC236}">
                  <a16:creationId xmlns:a16="http://schemas.microsoft.com/office/drawing/2014/main" xmlns="" id="{D6173D47-0B62-1922-9731-20D01ACA0779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0" name="Conector reto 319">
              <a:extLst>
                <a:ext uri="{FF2B5EF4-FFF2-40B4-BE49-F238E27FC236}">
                  <a16:creationId xmlns:a16="http://schemas.microsoft.com/office/drawing/2014/main" xmlns="" id="{B209F09E-CDD9-F2FA-5523-6B0BECA0CBCB}"/>
                </a:ext>
              </a:extLst>
            </p:cNvPr>
            <p:cNvCxnSpPr>
              <a:stCxn id="319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Agrupar 150">
            <a:extLst>
              <a:ext uri="{FF2B5EF4-FFF2-40B4-BE49-F238E27FC236}">
                <a16:creationId xmlns:a16="http://schemas.microsoft.com/office/drawing/2014/main" xmlns="" id="{8E7524D0-9B59-308F-C202-A76FB0AD7450}"/>
              </a:ext>
            </a:extLst>
          </p:cNvPr>
          <p:cNvGrpSpPr/>
          <p:nvPr/>
        </p:nvGrpSpPr>
        <p:grpSpPr>
          <a:xfrm>
            <a:off x="7295782" y="3373773"/>
            <a:ext cx="985350" cy="1276400"/>
            <a:chOff x="564360" y="2274429"/>
            <a:chExt cx="1527675" cy="1978916"/>
          </a:xfrm>
        </p:grpSpPr>
        <p:sp>
          <p:nvSpPr>
            <p:cNvPr id="322" name="Fluxograma: Conector 321">
              <a:extLst>
                <a:ext uri="{FF2B5EF4-FFF2-40B4-BE49-F238E27FC236}">
                  <a16:creationId xmlns:a16="http://schemas.microsoft.com/office/drawing/2014/main" xmlns="" id="{70D5DB28-D6BF-DF31-5DFC-3DD7AC4D623E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3" name="Fluxograma: Conector 322">
              <a:extLst>
                <a:ext uri="{FF2B5EF4-FFF2-40B4-BE49-F238E27FC236}">
                  <a16:creationId xmlns:a16="http://schemas.microsoft.com/office/drawing/2014/main" xmlns="" id="{68C59233-71D5-E113-52FF-65867BBD3976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4" name="Conector reto 323">
              <a:extLst>
                <a:ext uri="{FF2B5EF4-FFF2-40B4-BE49-F238E27FC236}">
                  <a16:creationId xmlns:a16="http://schemas.microsoft.com/office/drawing/2014/main" xmlns="" id="{2A31B45B-01EB-81C9-946E-2A7B62086CC7}"/>
                </a:ext>
              </a:extLst>
            </p:cNvPr>
            <p:cNvCxnSpPr>
              <a:cxnSpLocks/>
              <a:stCxn id="32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5" name="Agrupar 155">
            <a:extLst>
              <a:ext uri="{FF2B5EF4-FFF2-40B4-BE49-F238E27FC236}">
                <a16:creationId xmlns:a16="http://schemas.microsoft.com/office/drawing/2014/main" xmlns="" id="{46EC5899-BEBA-6F48-73FC-F61CEA2301D4}"/>
              </a:ext>
            </a:extLst>
          </p:cNvPr>
          <p:cNvGrpSpPr/>
          <p:nvPr/>
        </p:nvGrpSpPr>
        <p:grpSpPr>
          <a:xfrm>
            <a:off x="8823440" y="3426544"/>
            <a:ext cx="985350" cy="1276400"/>
            <a:chOff x="564360" y="2274429"/>
            <a:chExt cx="1527675" cy="1978916"/>
          </a:xfrm>
        </p:grpSpPr>
        <p:sp>
          <p:nvSpPr>
            <p:cNvPr id="326" name="Fluxograma: Conector 325">
              <a:extLst>
                <a:ext uri="{FF2B5EF4-FFF2-40B4-BE49-F238E27FC236}">
                  <a16:creationId xmlns:a16="http://schemas.microsoft.com/office/drawing/2014/main" xmlns="" id="{8B6E90D3-EDD5-B66A-F7E5-AE965A2BF7D3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7" name="Fluxograma: Conector 326">
              <a:extLst>
                <a:ext uri="{FF2B5EF4-FFF2-40B4-BE49-F238E27FC236}">
                  <a16:creationId xmlns:a16="http://schemas.microsoft.com/office/drawing/2014/main" xmlns="" id="{6717A211-A1C4-2F5E-BD1A-5AF17E62F5C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8" name="Conector reto 327">
              <a:extLst>
                <a:ext uri="{FF2B5EF4-FFF2-40B4-BE49-F238E27FC236}">
                  <a16:creationId xmlns:a16="http://schemas.microsoft.com/office/drawing/2014/main" xmlns="" id="{5E0D8A01-B550-8BB7-CC98-C1EEBAE5CC9E}"/>
                </a:ext>
              </a:extLst>
            </p:cNvPr>
            <p:cNvCxnSpPr>
              <a:cxnSpLocks/>
              <a:stCxn id="32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9" name="Agrupar 160">
            <a:extLst>
              <a:ext uri="{FF2B5EF4-FFF2-40B4-BE49-F238E27FC236}">
                <a16:creationId xmlns:a16="http://schemas.microsoft.com/office/drawing/2014/main" xmlns="" id="{2573BDC5-4188-FE9C-B4BB-62110B96EED4}"/>
              </a:ext>
            </a:extLst>
          </p:cNvPr>
          <p:cNvGrpSpPr/>
          <p:nvPr/>
        </p:nvGrpSpPr>
        <p:grpSpPr>
          <a:xfrm rot="10800000">
            <a:off x="8097485" y="2643247"/>
            <a:ext cx="985350" cy="1276400"/>
            <a:chOff x="564360" y="2274429"/>
            <a:chExt cx="1527675" cy="1978916"/>
          </a:xfrm>
        </p:grpSpPr>
        <p:sp>
          <p:nvSpPr>
            <p:cNvPr id="330" name="Fluxograma: Conector 329">
              <a:extLst>
                <a:ext uri="{FF2B5EF4-FFF2-40B4-BE49-F238E27FC236}">
                  <a16:creationId xmlns:a16="http://schemas.microsoft.com/office/drawing/2014/main" xmlns="" id="{F4DB7FED-A200-EE25-3075-B276D4DFBAD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31" name="Fluxograma: Conector 330">
              <a:extLst>
                <a:ext uri="{FF2B5EF4-FFF2-40B4-BE49-F238E27FC236}">
                  <a16:creationId xmlns:a16="http://schemas.microsoft.com/office/drawing/2014/main" xmlns="" id="{24C3D4E6-8902-6F05-6EC0-399B0044702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32" name="Conector reto 331">
              <a:extLst>
                <a:ext uri="{FF2B5EF4-FFF2-40B4-BE49-F238E27FC236}">
                  <a16:creationId xmlns:a16="http://schemas.microsoft.com/office/drawing/2014/main" xmlns="" id="{662BCB6E-9DA9-3CBC-2AB9-9BE2651DACA9}"/>
                </a:ext>
              </a:extLst>
            </p:cNvPr>
            <p:cNvCxnSpPr>
              <a:stCxn id="331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5" name="CaixaDeTexto 334">
            <a:extLst>
              <a:ext uri="{FF2B5EF4-FFF2-40B4-BE49-F238E27FC236}">
                <a16:creationId xmlns:a16="http://schemas.microsoft.com/office/drawing/2014/main" xmlns="" id="{468DE037-6509-8F3F-95CF-D6DD56A4456D}"/>
              </a:ext>
            </a:extLst>
          </p:cNvPr>
          <p:cNvSpPr txBox="1"/>
          <p:nvPr/>
        </p:nvSpPr>
        <p:spPr>
          <a:xfrm>
            <a:off x="771002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Modelos de Maturidade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GC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6" name="CaixaDeTexto 335">
            <a:extLst>
              <a:ext uri="{FF2B5EF4-FFF2-40B4-BE49-F238E27FC236}">
                <a16:creationId xmlns:a16="http://schemas.microsoft.com/office/drawing/2014/main" xmlns="" id="{12F3FBD8-F583-208C-8AD2-215B571A6666}"/>
              </a:ext>
            </a:extLst>
          </p:cNvPr>
          <p:cNvSpPr txBox="1"/>
          <p:nvPr/>
        </p:nvSpPr>
        <p:spPr>
          <a:xfrm>
            <a:off x="919870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 Organizacionais</a:t>
            </a:r>
          </a:p>
        </p:txBody>
      </p:sp>
      <p:pic>
        <p:nvPicPr>
          <p:cNvPr id="339" name="Gráfico 195">
            <a:extLst>
              <a:ext uri="{FF2B5EF4-FFF2-40B4-BE49-F238E27FC236}">
                <a16:creationId xmlns:a16="http://schemas.microsoft.com/office/drawing/2014/main" xmlns="" id="{474081FF-3A9F-1DEE-FDFD-4A20880069AE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 b="20199"/>
          <a:stretch/>
        </p:blipFill>
        <p:spPr>
          <a:xfrm>
            <a:off x="9827026" y="3229565"/>
            <a:ext cx="494748" cy="394814"/>
          </a:xfrm>
          <a:prstGeom prst="rect">
            <a:avLst/>
          </a:prstGeom>
        </p:spPr>
      </p:pic>
      <p:pic>
        <p:nvPicPr>
          <p:cNvPr id="341" name="Gráfico 201">
            <a:extLst>
              <a:ext uri="{FF2B5EF4-FFF2-40B4-BE49-F238E27FC236}">
                <a16:creationId xmlns:a16="http://schemas.microsoft.com/office/drawing/2014/main" xmlns="" id="{39C23CAC-AF63-2047-2AB9-BE3328795AEE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 b="22174"/>
          <a:stretch/>
        </p:blipFill>
        <p:spPr>
          <a:xfrm>
            <a:off x="8265965" y="3130804"/>
            <a:ext cx="658841" cy="512747"/>
          </a:xfrm>
          <a:prstGeom prst="rect">
            <a:avLst/>
          </a:prstGeom>
        </p:spPr>
      </p:pic>
      <p:sp>
        <p:nvSpPr>
          <p:cNvPr id="77" name="CaixaDeTexto 76">
            <a:extLst>
              <a:ext uri="{FF2B5EF4-FFF2-40B4-BE49-F238E27FC236}">
                <a16:creationId xmlns:a16="http://schemas.microsoft.com/office/drawing/2014/main" xmlns="" id="{6A025FAD-7C9E-5E90-147A-B01EDBD9CFD5}"/>
              </a:ext>
            </a:extLst>
          </p:cNvPr>
          <p:cNvSpPr txBox="1"/>
          <p:nvPr/>
        </p:nvSpPr>
        <p:spPr>
          <a:xfrm>
            <a:off x="6184057" y="195425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Absortiva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xmlns="" id="{6E47CACA-B339-125E-635E-31FA821ACB85}"/>
              </a:ext>
            </a:extLst>
          </p:cNvPr>
          <p:cNvSpPr txBox="1"/>
          <p:nvPr/>
        </p:nvSpPr>
        <p:spPr>
          <a:xfrm>
            <a:off x="6921967" y="475817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Desperdício 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9" name="Gráfico 185">
            <a:extLst>
              <a:ext uri="{FF2B5EF4-FFF2-40B4-BE49-F238E27FC236}">
                <a16:creationId xmlns:a16="http://schemas.microsoft.com/office/drawing/2014/main" xmlns="" id="{CFB4468F-4456-7648-E792-2B508C0D864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0308" r="19733" b="22174"/>
          <a:stretch/>
        </p:blipFill>
        <p:spPr>
          <a:xfrm>
            <a:off x="7620657" y="3548819"/>
            <a:ext cx="426137" cy="553116"/>
          </a:xfrm>
          <a:prstGeom prst="rect">
            <a:avLst/>
          </a:prstGeom>
        </p:spPr>
      </p:pic>
      <p:pic>
        <p:nvPicPr>
          <p:cNvPr id="80" name="Gráfico 191">
            <a:extLst>
              <a:ext uri="{FF2B5EF4-FFF2-40B4-BE49-F238E27FC236}">
                <a16:creationId xmlns:a16="http://schemas.microsoft.com/office/drawing/2014/main" xmlns="" id="{58B06E31-66E5-84A8-6DFD-5CE3DA1A738F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21804" t="12339" r="23142" b="31868"/>
          <a:stretch/>
        </p:blipFill>
        <p:spPr>
          <a:xfrm>
            <a:off x="6779813" y="3108665"/>
            <a:ext cx="460969" cy="467162"/>
          </a:xfrm>
          <a:prstGeom prst="rect">
            <a:avLst/>
          </a:prstGeom>
        </p:spPr>
      </p:pic>
      <p:sp>
        <p:nvSpPr>
          <p:cNvPr id="85" name="Fluxograma: Conector 84">
            <a:extLst>
              <a:ext uri="{FF2B5EF4-FFF2-40B4-BE49-F238E27FC236}">
                <a16:creationId xmlns:a16="http://schemas.microsoft.com/office/drawing/2014/main" xmlns="" id="{80A49F99-73D8-E79C-2ABB-8EF9EC519935}"/>
              </a:ext>
            </a:extLst>
          </p:cNvPr>
          <p:cNvSpPr/>
          <p:nvPr/>
        </p:nvSpPr>
        <p:spPr>
          <a:xfrm rot="10800000">
            <a:off x="9572516" y="2925610"/>
            <a:ext cx="985350" cy="985350"/>
          </a:xfrm>
          <a:prstGeom prst="flowChartConnector">
            <a:avLst/>
          </a:prstGeom>
          <a:noFill/>
          <a:ln w="28575">
            <a:solidFill>
              <a:srgbClr val="3455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A81177FD-BB0E-7F1E-AFD5-89CFEE5539C3}"/>
              </a:ext>
            </a:extLst>
          </p:cNvPr>
          <p:cNvCxnSpPr>
            <a:stCxn id="85" idx="4"/>
          </p:cNvCxnSpPr>
          <p:nvPr/>
        </p:nvCxnSpPr>
        <p:spPr>
          <a:xfrm rot="10800000" flipH="1">
            <a:off x="10065191" y="2634560"/>
            <a:ext cx="1" cy="291050"/>
          </a:xfrm>
          <a:prstGeom prst="line">
            <a:avLst/>
          </a:prstGeom>
          <a:ln w="28575">
            <a:solidFill>
              <a:srgbClr val="34557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>
            <a:extLst>
              <a:ext uri="{FF2B5EF4-FFF2-40B4-BE49-F238E27FC236}">
                <a16:creationId xmlns:a16="http://schemas.microsoft.com/office/drawing/2014/main" xmlns="" id="{1C78F669-8132-0203-1F07-3C7E31A19BFA}"/>
              </a:ext>
            </a:extLst>
          </p:cNvPr>
          <p:cNvSpPr txBox="1"/>
          <p:nvPr/>
        </p:nvSpPr>
        <p:spPr>
          <a:xfrm>
            <a:off x="8449627" y="4764562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Resiliência Organizacional</a:t>
            </a:r>
          </a:p>
        </p:txBody>
      </p:sp>
      <p:pic>
        <p:nvPicPr>
          <p:cNvPr id="88" name="Gráfico 199">
            <a:extLst>
              <a:ext uri="{FF2B5EF4-FFF2-40B4-BE49-F238E27FC236}">
                <a16:creationId xmlns:a16="http://schemas.microsoft.com/office/drawing/2014/main" xmlns="" id="{D24A2327-A795-01D3-10B0-8BB29BDC1DC9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 b="22015"/>
          <a:stretch/>
        </p:blipFill>
        <p:spPr>
          <a:xfrm>
            <a:off x="8973479" y="3664266"/>
            <a:ext cx="591996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17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683A0C6-81E2-53FF-0E40-4D92E5B2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342" y="525316"/>
            <a:ext cx="9364974" cy="827234"/>
          </a:xfrm>
        </p:spPr>
        <p:txBody>
          <a:bodyPr>
            <a:noAutofit/>
          </a:bodyPr>
          <a:lstStyle/>
          <a:p>
            <a:pPr algn="l"/>
            <a:r>
              <a:rPr lang="pt-BR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CAPACIDADE </a:t>
            </a:r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ABSORTIVA (CA)</a:t>
            </a:r>
            <a:endParaRPr lang="pt-BR" sz="5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xmlns="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xmlns="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xmlns="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D3519EC1-ED7D-4540-EE6D-5009C8653C3F}"/>
              </a:ext>
            </a:extLst>
          </p:cNvPr>
          <p:cNvSpPr txBox="1"/>
          <p:nvPr/>
        </p:nvSpPr>
        <p:spPr>
          <a:xfrm>
            <a:off x="4493171" y="3832462"/>
            <a:ext cx="688033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 é uma capacidade dinâmica composta por </a:t>
            </a:r>
            <a:r>
              <a:rPr lang="pt-BR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rotinas e processos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organizacionais de </a:t>
            </a:r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aquisição, assimilação, transformação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</a:t>
            </a:r>
            <a:r>
              <a:rPr lang="pt-BR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exploração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conhecimento para melhorar as habilidades da organização, e consequentemente, para sustentar e aumentar sua vantagem competitiva (</a:t>
            </a:r>
            <a:r>
              <a:rPr lang="pt-BR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Zahra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&amp; George, 2002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D3519EC1-ED7D-4540-EE6D-5009C8653C3F}"/>
              </a:ext>
            </a:extLst>
          </p:cNvPr>
          <p:cNvSpPr txBox="1"/>
          <p:nvPr/>
        </p:nvSpPr>
        <p:spPr>
          <a:xfrm>
            <a:off x="669924" y="4760367"/>
            <a:ext cx="3498688" cy="11237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20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Usar conhecimento externo para criar valor de forma sustentável</a:t>
            </a:r>
            <a:endParaRPr lang="pt-BR" sz="2000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493171" y="5776030"/>
            <a:ext cx="71890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Zahra, S. A., &amp; George, G. (2002). Absorptive capacity: A review, reconceptualization, and extension. Academy of management review, 27(2), 185-203.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D3519EC1-ED7D-4540-EE6D-5009C8653C3F}"/>
              </a:ext>
            </a:extLst>
          </p:cNvPr>
          <p:cNvSpPr txBox="1"/>
          <p:nvPr/>
        </p:nvSpPr>
        <p:spPr>
          <a:xfrm>
            <a:off x="1427031" y="3645284"/>
            <a:ext cx="6701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b="1" dirty="0" smtClean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</a:t>
            </a:r>
            <a:endParaRPr lang="pt-BR" sz="20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519EC1-ED7D-4540-EE6D-5009C8653C3F}"/>
              </a:ext>
            </a:extLst>
          </p:cNvPr>
          <p:cNvSpPr txBox="1"/>
          <p:nvPr/>
        </p:nvSpPr>
        <p:spPr>
          <a:xfrm>
            <a:off x="4380076" y="1776968"/>
            <a:ext cx="69934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Potencial: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Desenvolver oportunidades a partir da assimilação de novo conhecimento.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D3519EC1-ED7D-4540-EE6D-5009C8653C3F}"/>
              </a:ext>
            </a:extLst>
          </p:cNvPr>
          <p:cNvSpPr txBox="1"/>
          <p:nvPr/>
        </p:nvSpPr>
        <p:spPr>
          <a:xfrm>
            <a:off x="4380075" y="2516720"/>
            <a:ext cx="69934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Realizada: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Criar valor transformando as oportunidades em novos produtos ou processos.</a:t>
            </a:r>
          </a:p>
        </p:txBody>
      </p:sp>
      <p:cxnSp>
        <p:nvCxnSpPr>
          <p:cNvPr id="16" name="Conector de seta reta 15"/>
          <p:cNvCxnSpPr/>
          <p:nvPr/>
        </p:nvCxnSpPr>
        <p:spPr>
          <a:xfrm flipV="1">
            <a:off x="3027265" y="1980788"/>
            <a:ext cx="1293747" cy="221255"/>
          </a:xfrm>
          <a:prstGeom prst="straightConnector1">
            <a:avLst/>
          </a:prstGeom>
          <a:ln w="76200">
            <a:solidFill>
              <a:schemeClr val="bg1">
                <a:lumMod val="6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C:\Users\rodri\Downloads\Business solution-amico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20" y="1403394"/>
            <a:ext cx="2115765" cy="2115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Conector de seta reta 18"/>
          <p:cNvCxnSpPr>
            <a:endCxn id="15" idx="1"/>
          </p:cNvCxnSpPr>
          <p:nvPr/>
        </p:nvCxnSpPr>
        <p:spPr>
          <a:xfrm>
            <a:off x="3027265" y="2634703"/>
            <a:ext cx="1352810" cy="205183"/>
          </a:xfrm>
          <a:prstGeom prst="straightConnector1">
            <a:avLst/>
          </a:prstGeom>
          <a:ln w="76200">
            <a:solidFill>
              <a:schemeClr val="bg1">
                <a:lumMod val="6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305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luxograma: Conector 83">
            <a:extLst>
              <a:ext uri="{FF2B5EF4-FFF2-40B4-BE49-F238E27FC236}">
                <a16:creationId xmlns:a16="http://schemas.microsoft.com/office/drawing/2014/main" xmlns="" id="{EA3B04C7-2700-5DDE-112A-9B80383AA491}"/>
              </a:ext>
            </a:extLst>
          </p:cNvPr>
          <p:cNvSpPr/>
          <p:nvPr/>
        </p:nvSpPr>
        <p:spPr>
          <a:xfrm rot="10800000">
            <a:off x="9721801" y="3074894"/>
            <a:ext cx="686783" cy="686783"/>
          </a:xfrm>
          <a:prstGeom prst="flowChartConnector">
            <a:avLst/>
          </a:prstGeom>
          <a:solidFill>
            <a:srgbClr val="00A1D7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CA00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022D421-A232-18B7-9BD4-AC28869B066D}"/>
              </a:ext>
            </a:extLst>
          </p:cNvPr>
          <p:cNvSpPr txBox="1"/>
          <p:nvPr/>
        </p:nvSpPr>
        <p:spPr>
          <a:xfrm>
            <a:off x="1063826" y="4675451"/>
            <a:ext cx="1419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e Função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01986BEE-1ABE-1D1D-2AC7-C51F30349870}"/>
              </a:ext>
            </a:extLst>
          </p:cNvPr>
          <p:cNvGrpSpPr/>
          <p:nvPr/>
        </p:nvGrpSpPr>
        <p:grpSpPr>
          <a:xfrm>
            <a:off x="1280745" y="3214966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Fluxograma: Conector 3">
              <a:extLst>
                <a:ext uri="{FF2B5EF4-FFF2-40B4-BE49-F238E27FC236}">
                  <a16:creationId xmlns:a16="http://schemas.microsoft.com/office/drawing/2014/main" xmlns="" id="{2772BF41-B173-77A0-9705-C0840A51C6E8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" name="Fluxograma: Conector 11">
              <a:extLst>
                <a:ext uri="{FF2B5EF4-FFF2-40B4-BE49-F238E27FC236}">
                  <a16:creationId xmlns:a16="http://schemas.microsoft.com/office/drawing/2014/main" xmlns="" id="{FAE10C14-AD43-221A-85CC-DEABEFD4884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xmlns="" id="{37677FF6-05A4-C8DE-714F-2FE83568D995}"/>
                </a:ext>
              </a:extLst>
            </p:cNvPr>
            <p:cNvCxnSpPr>
              <a:stCxn id="1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xmlns="" id="{16DC84AA-F252-A8C8-F73C-CA2C5C3DB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b="17660"/>
            <a:stretch/>
          </p:blipFill>
          <p:spPr>
            <a:xfrm>
              <a:off x="945356" y="2723039"/>
              <a:ext cx="765676" cy="630451"/>
            </a:xfrm>
            <a:prstGeom prst="rect">
              <a:avLst/>
            </a:prstGeom>
          </p:spPr>
        </p:pic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CD2B8D4-782D-3DD8-6C28-E1F730F14785}"/>
              </a:ext>
            </a:extLst>
          </p:cNvPr>
          <p:cNvSpPr txBox="1"/>
          <p:nvPr/>
        </p:nvSpPr>
        <p:spPr>
          <a:xfrm>
            <a:off x="1851853" y="1929568"/>
            <a:ext cx="1527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Processos, Bens e Serviços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2808403" y="326773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" name="Fluxograma: Conector 3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4" name="Fluxograma: Conector 3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420A0B96-E53F-7161-6709-756845D1F3F4}"/>
              </a:ext>
            </a:extLst>
          </p:cNvPr>
          <p:cNvSpPr txBox="1"/>
          <p:nvPr/>
        </p:nvSpPr>
        <p:spPr>
          <a:xfrm>
            <a:off x="2483007" y="4701366"/>
            <a:ext cx="1774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9B4292B-C992-DB72-8B7C-97B3F0A3FAE9}"/>
              </a:ext>
            </a:extLst>
          </p:cNvPr>
          <p:cNvSpPr txBox="1"/>
          <p:nvPr/>
        </p:nvSpPr>
        <p:spPr>
          <a:xfrm>
            <a:off x="3262098" y="1925224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Conversão do Conhecimento</a:t>
            </a: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800F805D-FA74-EB0C-2C9F-6BAD21707A09}"/>
              </a:ext>
            </a:extLst>
          </p:cNvPr>
          <p:cNvGrpSpPr/>
          <p:nvPr/>
        </p:nvGrpSpPr>
        <p:grpSpPr>
          <a:xfrm>
            <a:off x="2068800" y="2484440"/>
            <a:ext cx="985350" cy="1276400"/>
            <a:chOff x="1668077" y="2522658"/>
            <a:chExt cx="1198706" cy="15527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xmlns="" id="{1A8F1AC3-6C0D-C102-E766-97DDE822B23E}"/>
                </a:ext>
              </a:extLst>
            </p:cNvPr>
            <p:cNvGrpSpPr/>
            <p:nvPr/>
          </p:nvGrpSpPr>
          <p:grpSpPr>
            <a:xfrm rot="10800000">
              <a:off x="1668077" y="2522658"/>
              <a:ext cx="1198706" cy="1552777"/>
              <a:chOff x="564360" y="2274429"/>
              <a:chExt cx="1527675" cy="1978916"/>
            </a:xfrm>
          </p:grpSpPr>
          <p:sp>
            <p:nvSpPr>
              <p:cNvPr id="23" name="Fluxograma: Conector 22">
                <a:extLst>
                  <a:ext uri="{FF2B5EF4-FFF2-40B4-BE49-F238E27FC236}">
                    <a16:creationId xmlns:a16="http://schemas.microsoft.com/office/drawing/2014/main" xmlns="" id="{DB5916BB-2426-085B-CD98-44DC388C15BF}"/>
                  </a:ext>
                </a:extLst>
              </p:cNvPr>
              <p:cNvSpPr/>
              <p:nvPr/>
            </p:nvSpPr>
            <p:spPr>
              <a:xfrm>
                <a:off x="795805" y="2505875"/>
                <a:ext cx="1064781" cy="1064781"/>
              </a:xfrm>
              <a:prstGeom prst="flowChartConnector">
                <a:avLst/>
              </a:prstGeom>
              <a:solidFill>
                <a:srgbClr val="00A1D7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rgbClr val="FCA001"/>
                  </a:solidFill>
                </a:endParaRPr>
              </a:p>
            </p:txBody>
          </p:sp>
          <p:sp>
            <p:nvSpPr>
              <p:cNvPr id="24" name="Fluxograma: Conector 23">
                <a:extLst>
                  <a:ext uri="{FF2B5EF4-FFF2-40B4-BE49-F238E27FC236}">
                    <a16:creationId xmlns:a16="http://schemas.microsoft.com/office/drawing/2014/main" xmlns="" id="{7CF4828B-4AA2-2CE5-2C4C-E8B7EDDF1EFA}"/>
                  </a:ext>
                </a:extLst>
              </p:cNvPr>
              <p:cNvSpPr/>
              <p:nvPr/>
            </p:nvSpPr>
            <p:spPr>
              <a:xfrm>
                <a:off x="564360" y="2274429"/>
                <a:ext cx="1527675" cy="1527675"/>
              </a:xfrm>
              <a:prstGeom prst="flowChartConnector">
                <a:avLst/>
              </a:prstGeom>
              <a:noFill/>
              <a:ln w="28575">
                <a:solidFill>
                  <a:srgbClr val="3455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xmlns="" id="{65B04631-4AD1-A106-884F-E8B1E2C47477}"/>
                  </a:ext>
                </a:extLst>
              </p:cNvPr>
              <p:cNvCxnSpPr>
                <a:stCxn id="24" idx="4"/>
              </p:cNvCxnSpPr>
              <p:nvPr/>
            </p:nvCxnSpPr>
            <p:spPr>
              <a:xfrm flipH="1">
                <a:off x="1328196" y="3802104"/>
                <a:ext cx="2" cy="451241"/>
              </a:xfrm>
              <a:prstGeom prst="line">
                <a:avLst/>
              </a:prstGeom>
              <a:ln w="28575">
                <a:solidFill>
                  <a:srgbClr val="345574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xmlns="" id="{E9968350-0604-8F96-E912-BB780342D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l="10428" r="9532" b="24153"/>
            <a:stretch/>
          </p:blipFill>
          <p:spPr>
            <a:xfrm>
              <a:off x="1975026" y="3123565"/>
              <a:ext cx="620987" cy="588463"/>
            </a:xfrm>
            <a:prstGeom prst="rect">
              <a:avLst/>
            </a:prstGeom>
          </p:spPr>
        </p:pic>
      </p:grpSp>
      <p:grpSp>
        <p:nvGrpSpPr>
          <p:cNvPr id="125" name="Agrupar 124">
            <a:extLst>
              <a:ext uri="{FF2B5EF4-FFF2-40B4-BE49-F238E27FC236}">
                <a16:creationId xmlns:a16="http://schemas.microsoft.com/office/drawing/2014/main" xmlns="" id="{4E73296B-4E76-0263-455C-41959E782212}"/>
              </a:ext>
            </a:extLst>
          </p:cNvPr>
          <p:cNvGrpSpPr/>
          <p:nvPr/>
        </p:nvGrpSpPr>
        <p:grpSpPr>
          <a:xfrm rot="10800000">
            <a:off x="3557479" y="2475753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7" name="Fluxograma: Conector 126">
              <a:extLst>
                <a:ext uri="{FF2B5EF4-FFF2-40B4-BE49-F238E27FC236}">
                  <a16:creationId xmlns:a16="http://schemas.microsoft.com/office/drawing/2014/main" xmlns="" id="{722CE032-0B90-0080-CEAE-79ABEADB0F5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8" name="Fluxograma: Conector 127">
              <a:extLst>
                <a:ext uri="{FF2B5EF4-FFF2-40B4-BE49-F238E27FC236}">
                  <a16:creationId xmlns:a16="http://schemas.microsoft.com/office/drawing/2014/main" xmlns="" id="{6E1CDB62-1437-86BE-F643-9606C8FB3AA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29" name="Conector reto 128">
              <a:extLst>
                <a:ext uri="{FF2B5EF4-FFF2-40B4-BE49-F238E27FC236}">
                  <a16:creationId xmlns:a16="http://schemas.microsoft.com/office/drawing/2014/main" xmlns="" id="{CAFB6A72-16CA-BFA1-E883-E7F2F043679C}"/>
                </a:ext>
              </a:extLst>
            </p:cNvPr>
            <p:cNvCxnSpPr>
              <a:stCxn id="128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xmlns="" id="{2B167CF8-87E7-2F99-9BFB-5C3835169AC1}"/>
              </a:ext>
            </a:extLst>
          </p:cNvPr>
          <p:cNvGrpSpPr/>
          <p:nvPr/>
        </p:nvGrpSpPr>
        <p:grpSpPr>
          <a:xfrm>
            <a:off x="4266805" y="3315979"/>
            <a:ext cx="985350" cy="1276400"/>
            <a:chOff x="564360" y="2274429"/>
            <a:chExt cx="1527675" cy="1978916"/>
          </a:xfrm>
        </p:grpSpPr>
        <p:sp>
          <p:nvSpPr>
            <p:cNvPr id="131" name="Fluxograma: Conector 130">
              <a:extLst>
                <a:ext uri="{FF2B5EF4-FFF2-40B4-BE49-F238E27FC236}">
                  <a16:creationId xmlns:a16="http://schemas.microsoft.com/office/drawing/2014/main" xmlns="" id="{CFFBB506-A63F-7846-7604-3C577404998C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2" name="Fluxograma: Conector 131">
              <a:extLst>
                <a:ext uri="{FF2B5EF4-FFF2-40B4-BE49-F238E27FC236}">
                  <a16:creationId xmlns:a16="http://schemas.microsoft.com/office/drawing/2014/main" xmlns="" id="{AC0EBD3C-C1D3-80A1-EA19-81DA62BC3FE4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3" name="Conector reto 132">
              <a:extLst>
                <a:ext uri="{FF2B5EF4-FFF2-40B4-BE49-F238E27FC236}">
                  <a16:creationId xmlns:a16="http://schemas.microsoft.com/office/drawing/2014/main" xmlns="" id="{F8BBEDF6-2B4A-AF77-AEDF-9486CC13F117}"/>
                </a:ext>
              </a:extLst>
            </p:cNvPr>
            <p:cNvCxnSpPr>
              <a:stCxn id="13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xmlns="" id="{72D72F9D-4EE6-7C97-F973-41254BD73851}"/>
              </a:ext>
            </a:extLst>
          </p:cNvPr>
          <p:cNvGrpSpPr/>
          <p:nvPr/>
        </p:nvGrpSpPr>
        <p:grpSpPr>
          <a:xfrm>
            <a:off x="5794463" y="3368750"/>
            <a:ext cx="985350" cy="1276400"/>
            <a:chOff x="564360" y="2274429"/>
            <a:chExt cx="1527675" cy="1978916"/>
          </a:xfrm>
        </p:grpSpPr>
        <p:sp>
          <p:nvSpPr>
            <p:cNvPr id="136" name="Fluxograma: Conector 135">
              <a:extLst>
                <a:ext uri="{FF2B5EF4-FFF2-40B4-BE49-F238E27FC236}">
                  <a16:creationId xmlns:a16="http://schemas.microsoft.com/office/drawing/2014/main" xmlns="" id="{E646C96D-0B4C-DA5D-91C1-9D1A2078BB0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7" name="Fluxograma: Conector 136">
              <a:extLst>
                <a:ext uri="{FF2B5EF4-FFF2-40B4-BE49-F238E27FC236}">
                  <a16:creationId xmlns:a16="http://schemas.microsoft.com/office/drawing/2014/main" xmlns="" id="{42F43138-4761-188A-C5EE-AA70DE658CB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8" name="Conector reto 137">
              <a:extLst>
                <a:ext uri="{FF2B5EF4-FFF2-40B4-BE49-F238E27FC236}">
                  <a16:creationId xmlns:a16="http://schemas.microsoft.com/office/drawing/2014/main" xmlns="" id="{6C17911C-B94A-1E2B-7468-97891BCEB4FB}"/>
                </a:ext>
              </a:extLst>
            </p:cNvPr>
            <p:cNvCxnSpPr>
              <a:cxnSpLocks/>
              <a:stCxn id="13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xmlns="" id="{57436421-9AAF-3925-77B4-B5E87E08D17D}"/>
              </a:ext>
            </a:extLst>
          </p:cNvPr>
          <p:cNvGrpSpPr/>
          <p:nvPr/>
        </p:nvGrpSpPr>
        <p:grpSpPr>
          <a:xfrm rot="10800000">
            <a:off x="5054860" y="2585453"/>
            <a:ext cx="985350" cy="1276400"/>
            <a:chOff x="564360" y="2274429"/>
            <a:chExt cx="1527675" cy="1978916"/>
          </a:xfrm>
        </p:grpSpPr>
        <p:sp>
          <p:nvSpPr>
            <p:cNvPr id="142" name="Fluxograma: Conector 141">
              <a:extLst>
                <a:ext uri="{FF2B5EF4-FFF2-40B4-BE49-F238E27FC236}">
                  <a16:creationId xmlns:a16="http://schemas.microsoft.com/office/drawing/2014/main" xmlns="" id="{340570EB-408D-E632-F1F8-EFD2309A50D2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43" name="Fluxograma: Conector 142">
              <a:extLst>
                <a:ext uri="{FF2B5EF4-FFF2-40B4-BE49-F238E27FC236}">
                  <a16:creationId xmlns:a16="http://schemas.microsoft.com/office/drawing/2014/main" xmlns="" id="{0E6D8B6F-ED55-C86F-8672-4868A7222A5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44" name="Conector reto 143">
              <a:extLst>
                <a:ext uri="{FF2B5EF4-FFF2-40B4-BE49-F238E27FC236}">
                  <a16:creationId xmlns:a16="http://schemas.microsoft.com/office/drawing/2014/main" xmlns="" id="{59896A00-6B75-5681-EB07-2561798FC14E}"/>
                </a:ext>
              </a:extLst>
            </p:cNvPr>
            <p:cNvCxnSpPr>
              <a:stCxn id="14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6" name="CaixaDeTexto 175">
            <a:extLst>
              <a:ext uri="{FF2B5EF4-FFF2-40B4-BE49-F238E27FC236}">
                <a16:creationId xmlns:a16="http://schemas.microsoft.com/office/drawing/2014/main" xmlns="" id="{5DDC8531-5759-6251-CB9D-1D324CA6B261}"/>
              </a:ext>
            </a:extLst>
          </p:cNvPr>
          <p:cNvSpPr txBox="1"/>
          <p:nvPr/>
        </p:nvSpPr>
        <p:spPr>
          <a:xfrm>
            <a:off x="3944130" y="4712005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de GC</a:t>
            </a:r>
          </a:p>
        </p:txBody>
      </p:sp>
      <p:sp>
        <p:nvSpPr>
          <p:cNvPr id="177" name="CaixaDeTexto 176">
            <a:extLst>
              <a:ext uri="{FF2B5EF4-FFF2-40B4-BE49-F238E27FC236}">
                <a16:creationId xmlns:a16="http://schemas.microsoft.com/office/drawing/2014/main" xmlns="" id="{F3F7A765-B967-8819-E888-5A64A2F767A0}"/>
              </a:ext>
            </a:extLst>
          </p:cNvPr>
          <p:cNvSpPr txBox="1"/>
          <p:nvPr/>
        </p:nvSpPr>
        <p:spPr>
          <a:xfrm>
            <a:off x="4759479" y="1988573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Aprendizagem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Organizacional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D9CB6566-C8D3-92BA-3B6C-841D0EC26429}"/>
              </a:ext>
            </a:extLst>
          </p:cNvPr>
          <p:cNvSpPr txBox="1"/>
          <p:nvPr/>
        </p:nvSpPr>
        <p:spPr>
          <a:xfrm>
            <a:off x="5420648" y="4747276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Práticas de GC</a:t>
            </a:r>
          </a:p>
        </p:txBody>
      </p:sp>
      <p:pic>
        <p:nvPicPr>
          <p:cNvPr id="190" name="Gráfico 189">
            <a:extLst>
              <a:ext uri="{FF2B5EF4-FFF2-40B4-BE49-F238E27FC236}">
                <a16:creationId xmlns:a16="http://schemas.microsoft.com/office/drawing/2014/main" xmlns="" id="{6D342F16-9502-E624-E490-94E83DD2200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19722" b="38615"/>
          <a:stretch/>
        </p:blipFill>
        <p:spPr>
          <a:xfrm rot="10800000">
            <a:off x="3720656" y="3094907"/>
            <a:ext cx="649522" cy="270604"/>
          </a:xfrm>
          <a:prstGeom prst="rect">
            <a:avLst/>
          </a:prstGeom>
        </p:spPr>
      </p:pic>
      <p:pic>
        <p:nvPicPr>
          <p:cNvPr id="194" name="Gráfico 193">
            <a:extLst>
              <a:ext uri="{FF2B5EF4-FFF2-40B4-BE49-F238E27FC236}">
                <a16:creationId xmlns:a16="http://schemas.microsoft.com/office/drawing/2014/main" xmlns="" id="{C9FE798A-88B7-859A-9933-D69A1C27012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l="7477" r="9386" b="20000"/>
          <a:stretch/>
        </p:blipFill>
        <p:spPr>
          <a:xfrm>
            <a:off x="5298108" y="3138093"/>
            <a:ext cx="471544" cy="453749"/>
          </a:xfrm>
          <a:prstGeom prst="rect">
            <a:avLst/>
          </a:prstGeom>
        </p:spPr>
      </p:pic>
      <p:pic>
        <p:nvPicPr>
          <p:cNvPr id="198" name="Gráfico 197">
            <a:extLst>
              <a:ext uri="{FF2B5EF4-FFF2-40B4-BE49-F238E27FC236}">
                <a16:creationId xmlns:a16="http://schemas.microsoft.com/office/drawing/2014/main" xmlns="" id="{5A7631CD-110B-B03B-99C4-E27C0DEDD69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b="17612"/>
          <a:stretch/>
        </p:blipFill>
        <p:spPr>
          <a:xfrm>
            <a:off x="6040210" y="3638479"/>
            <a:ext cx="521160" cy="429374"/>
          </a:xfrm>
          <a:prstGeom prst="rect">
            <a:avLst/>
          </a:prstGeom>
        </p:spPr>
      </p:pic>
      <p:pic>
        <p:nvPicPr>
          <p:cNvPr id="206" name="Gráfico 205">
            <a:extLst>
              <a:ext uri="{FF2B5EF4-FFF2-40B4-BE49-F238E27FC236}">
                <a16:creationId xmlns:a16="http://schemas.microsoft.com/office/drawing/2014/main" xmlns="" id="{D3B61624-1EE3-9C6F-0033-44EF42CA3C85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 b="20398"/>
          <a:stretch/>
        </p:blipFill>
        <p:spPr>
          <a:xfrm>
            <a:off x="2964993" y="3467593"/>
            <a:ext cx="649521" cy="517032"/>
          </a:xfrm>
          <a:prstGeom prst="rect">
            <a:avLst/>
          </a:prstGeom>
        </p:spPr>
      </p:pic>
      <p:pic>
        <p:nvPicPr>
          <p:cNvPr id="208" name="Gráfico 207">
            <a:extLst>
              <a:ext uri="{FF2B5EF4-FFF2-40B4-BE49-F238E27FC236}">
                <a16:creationId xmlns:a16="http://schemas.microsoft.com/office/drawing/2014/main" xmlns="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09" name="Picture 2" descr="Menu de Navegação">
            <a:extLst>
              <a:ext uri="{FF2B5EF4-FFF2-40B4-BE49-F238E27FC236}">
                <a16:creationId xmlns:a16="http://schemas.microsoft.com/office/drawing/2014/main" xmlns="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" descr="Notícias da UFSC">
            <a:extLst>
              <a:ext uri="{FF2B5EF4-FFF2-40B4-BE49-F238E27FC236}">
                <a16:creationId xmlns:a16="http://schemas.microsoft.com/office/drawing/2014/main" xmlns="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4271341" y="330762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3" name="Fluxograma: Conector 21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214" name="Fluxograma: Conector 21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215" name="Conector reto 21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21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6" name="Gráfico 187">
            <a:extLst>
              <a:ext uri="{FF2B5EF4-FFF2-40B4-BE49-F238E27FC236}">
                <a16:creationId xmlns:a16="http://schemas.microsoft.com/office/drawing/2014/main" xmlns="" id="{0319DC2E-5AC4-D44C-BA2B-54BF3BD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 l="12568" r="13268" b="22174"/>
          <a:stretch/>
        </p:blipFill>
        <p:spPr>
          <a:xfrm>
            <a:off x="4495899" y="3517802"/>
            <a:ext cx="536234" cy="562696"/>
          </a:xfrm>
          <a:prstGeom prst="rect">
            <a:avLst/>
          </a:prstGeom>
        </p:spPr>
      </p:pic>
      <p:grpSp>
        <p:nvGrpSpPr>
          <p:cNvPr id="317" name="Agrupar 145">
            <a:extLst>
              <a:ext uri="{FF2B5EF4-FFF2-40B4-BE49-F238E27FC236}">
                <a16:creationId xmlns:a16="http://schemas.microsoft.com/office/drawing/2014/main" xmlns="" id="{2DA6D785-76D2-2B9D-4023-26023FA12EDC}"/>
              </a:ext>
            </a:extLst>
          </p:cNvPr>
          <p:cNvGrpSpPr/>
          <p:nvPr/>
        </p:nvGrpSpPr>
        <p:grpSpPr>
          <a:xfrm rot="10800000">
            <a:off x="6543539" y="2576766"/>
            <a:ext cx="985350" cy="1276400"/>
            <a:chOff x="564360" y="2274429"/>
            <a:chExt cx="1527675" cy="1978916"/>
          </a:xfrm>
        </p:grpSpPr>
        <p:sp>
          <p:nvSpPr>
            <p:cNvPr id="318" name="Fluxograma: Conector 317">
              <a:extLst>
                <a:ext uri="{FF2B5EF4-FFF2-40B4-BE49-F238E27FC236}">
                  <a16:creationId xmlns:a16="http://schemas.microsoft.com/office/drawing/2014/main" xmlns="" id="{4AEA98D7-394A-312D-85E2-2E647A4F2BD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19" name="Fluxograma: Conector 318">
              <a:extLst>
                <a:ext uri="{FF2B5EF4-FFF2-40B4-BE49-F238E27FC236}">
                  <a16:creationId xmlns:a16="http://schemas.microsoft.com/office/drawing/2014/main" xmlns="" id="{D6173D47-0B62-1922-9731-20D01ACA0779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0" name="Conector reto 319">
              <a:extLst>
                <a:ext uri="{FF2B5EF4-FFF2-40B4-BE49-F238E27FC236}">
                  <a16:creationId xmlns:a16="http://schemas.microsoft.com/office/drawing/2014/main" xmlns="" id="{B209F09E-CDD9-F2FA-5523-6B0BECA0CBCB}"/>
                </a:ext>
              </a:extLst>
            </p:cNvPr>
            <p:cNvCxnSpPr>
              <a:stCxn id="319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Agrupar 150">
            <a:extLst>
              <a:ext uri="{FF2B5EF4-FFF2-40B4-BE49-F238E27FC236}">
                <a16:creationId xmlns:a16="http://schemas.microsoft.com/office/drawing/2014/main" xmlns="" id="{8E7524D0-9B59-308F-C202-A76FB0AD7450}"/>
              </a:ext>
            </a:extLst>
          </p:cNvPr>
          <p:cNvGrpSpPr/>
          <p:nvPr/>
        </p:nvGrpSpPr>
        <p:grpSpPr>
          <a:xfrm>
            <a:off x="7295782" y="3373773"/>
            <a:ext cx="985350" cy="1276400"/>
            <a:chOff x="564360" y="2274429"/>
            <a:chExt cx="1527675" cy="1978916"/>
          </a:xfrm>
        </p:grpSpPr>
        <p:sp>
          <p:nvSpPr>
            <p:cNvPr id="322" name="Fluxograma: Conector 321">
              <a:extLst>
                <a:ext uri="{FF2B5EF4-FFF2-40B4-BE49-F238E27FC236}">
                  <a16:creationId xmlns:a16="http://schemas.microsoft.com/office/drawing/2014/main" xmlns="" id="{70D5DB28-D6BF-DF31-5DFC-3DD7AC4D623E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FCA001"/>
            </a:solidFill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3" name="Fluxograma: Conector 322">
              <a:extLst>
                <a:ext uri="{FF2B5EF4-FFF2-40B4-BE49-F238E27FC236}">
                  <a16:creationId xmlns:a16="http://schemas.microsoft.com/office/drawing/2014/main" xmlns="" id="{68C59233-71D5-E113-52FF-65867BBD3976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4" name="Conector reto 323">
              <a:extLst>
                <a:ext uri="{FF2B5EF4-FFF2-40B4-BE49-F238E27FC236}">
                  <a16:creationId xmlns:a16="http://schemas.microsoft.com/office/drawing/2014/main" xmlns="" id="{2A31B45B-01EB-81C9-946E-2A7B62086CC7}"/>
                </a:ext>
              </a:extLst>
            </p:cNvPr>
            <p:cNvCxnSpPr>
              <a:cxnSpLocks/>
              <a:stCxn id="32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FCA00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5" name="Agrupar 155">
            <a:extLst>
              <a:ext uri="{FF2B5EF4-FFF2-40B4-BE49-F238E27FC236}">
                <a16:creationId xmlns:a16="http://schemas.microsoft.com/office/drawing/2014/main" xmlns="" id="{46EC5899-BEBA-6F48-73FC-F61CEA2301D4}"/>
              </a:ext>
            </a:extLst>
          </p:cNvPr>
          <p:cNvGrpSpPr/>
          <p:nvPr/>
        </p:nvGrpSpPr>
        <p:grpSpPr>
          <a:xfrm>
            <a:off x="8823440" y="3426544"/>
            <a:ext cx="985350" cy="1276400"/>
            <a:chOff x="564360" y="2274429"/>
            <a:chExt cx="1527675" cy="1978916"/>
          </a:xfrm>
        </p:grpSpPr>
        <p:sp>
          <p:nvSpPr>
            <p:cNvPr id="326" name="Fluxograma: Conector 325">
              <a:extLst>
                <a:ext uri="{FF2B5EF4-FFF2-40B4-BE49-F238E27FC236}">
                  <a16:creationId xmlns:a16="http://schemas.microsoft.com/office/drawing/2014/main" xmlns="" id="{8B6E90D3-EDD5-B66A-F7E5-AE965A2BF7D3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7" name="Fluxograma: Conector 326">
              <a:extLst>
                <a:ext uri="{FF2B5EF4-FFF2-40B4-BE49-F238E27FC236}">
                  <a16:creationId xmlns:a16="http://schemas.microsoft.com/office/drawing/2014/main" xmlns="" id="{6717A211-A1C4-2F5E-BD1A-5AF17E62F5C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8" name="Conector reto 327">
              <a:extLst>
                <a:ext uri="{FF2B5EF4-FFF2-40B4-BE49-F238E27FC236}">
                  <a16:creationId xmlns:a16="http://schemas.microsoft.com/office/drawing/2014/main" xmlns="" id="{5E0D8A01-B550-8BB7-CC98-C1EEBAE5CC9E}"/>
                </a:ext>
              </a:extLst>
            </p:cNvPr>
            <p:cNvCxnSpPr>
              <a:cxnSpLocks/>
              <a:stCxn id="32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9" name="Agrupar 160">
            <a:extLst>
              <a:ext uri="{FF2B5EF4-FFF2-40B4-BE49-F238E27FC236}">
                <a16:creationId xmlns:a16="http://schemas.microsoft.com/office/drawing/2014/main" xmlns="" id="{2573BDC5-4188-FE9C-B4BB-62110B96EED4}"/>
              </a:ext>
            </a:extLst>
          </p:cNvPr>
          <p:cNvGrpSpPr/>
          <p:nvPr/>
        </p:nvGrpSpPr>
        <p:grpSpPr>
          <a:xfrm rot="10800000">
            <a:off x="8097485" y="2643247"/>
            <a:ext cx="985350" cy="1276400"/>
            <a:chOff x="564360" y="2274429"/>
            <a:chExt cx="1527675" cy="1978916"/>
          </a:xfrm>
        </p:grpSpPr>
        <p:sp>
          <p:nvSpPr>
            <p:cNvPr id="330" name="Fluxograma: Conector 329">
              <a:extLst>
                <a:ext uri="{FF2B5EF4-FFF2-40B4-BE49-F238E27FC236}">
                  <a16:creationId xmlns:a16="http://schemas.microsoft.com/office/drawing/2014/main" xmlns="" id="{F4DB7FED-A200-EE25-3075-B276D4DFBAD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31" name="Fluxograma: Conector 330">
              <a:extLst>
                <a:ext uri="{FF2B5EF4-FFF2-40B4-BE49-F238E27FC236}">
                  <a16:creationId xmlns:a16="http://schemas.microsoft.com/office/drawing/2014/main" xmlns="" id="{24C3D4E6-8902-6F05-6EC0-399B0044702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32" name="Conector reto 331">
              <a:extLst>
                <a:ext uri="{FF2B5EF4-FFF2-40B4-BE49-F238E27FC236}">
                  <a16:creationId xmlns:a16="http://schemas.microsoft.com/office/drawing/2014/main" xmlns="" id="{662BCB6E-9DA9-3CBC-2AB9-9BE2651DACA9}"/>
                </a:ext>
              </a:extLst>
            </p:cNvPr>
            <p:cNvCxnSpPr>
              <a:stCxn id="331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5" name="CaixaDeTexto 334">
            <a:extLst>
              <a:ext uri="{FF2B5EF4-FFF2-40B4-BE49-F238E27FC236}">
                <a16:creationId xmlns:a16="http://schemas.microsoft.com/office/drawing/2014/main" xmlns="" id="{468DE037-6509-8F3F-95CF-D6DD56A4456D}"/>
              </a:ext>
            </a:extLst>
          </p:cNvPr>
          <p:cNvSpPr txBox="1"/>
          <p:nvPr/>
        </p:nvSpPr>
        <p:spPr>
          <a:xfrm>
            <a:off x="771002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Modelos de Maturidade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GC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6" name="CaixaDeTexto 335">
            <a:extLst>
              <a:ext uri="{FF2B5EF4-FFF2-40B4-BE49-F238E27FC236}">
                <a16:creationId xmlns:a16="http://schemas.microsoft.com/office/drawing/2014/main" xmlns="" id="{12F3FBD8-F583-208C-8AD2-215B571A6666}"/>
              </a:ext>
            </a:extLst>
          </p:cNvPr>
          <p:cNvSpPr txBox="1"/>
          <p:nvPr/>
        </p:nvSpPr>
        <p:spPr>
          <a:xfrm>
            <a:off x="919870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 Organizacionais</a:t>
            </a:r>
          </a:p>
        </p:txBody>
      </p:sp>
      <p:pic>
        <p:nvPicPr>
          <p:cNvPr id="339" name="Gráfico 195">
            <a:extLst>
              <a:ext uri="{FF2B5EF4-FFF2-40B4-BE49-F238E27FC236}">
                <a16:creationId xmlns:a16="http://schemas.microsoft.com/office/drawing/2014/main" xmlns="" id="{474081FF-3A9F-1DEE-FDFD-4A20880069AE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 b="20199"/>
          <a:stretch/>
        </p:blipFill>
        <p:spPr>
          <a:xfrm>
            <a:off x="9827026" y="3229565"/>
            <a:ext cx="494748" cy="394814"/>
          </a:xfrm>
          <a:prstGeom prst="rect">
            <a:avLst/>
          </a:prstGeom>
        </p:spPr>
      </p:pic>
      <p:pic>
        <p:nvPicPr>
          <p:cNvPr id="341" name="Gráfico 201">
            <a:extLst>
              <a:ext uri="{FF2B5EF4-FFF2-40B4-BE49-F238E27FC236}">
                <a16:creationId xmlns:a16="http://schemas.microsoft.com/office/drawing/2014/main" xmlns="" id="{39C23CAC-AF63-2047-2AB9-BE3328795AEE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 b="22174"/>
          <a:stretch/>
        </p:blipFill>
        <p:spPr>
          <a:xfrm>
            <a:off x="8265965" y="3130804"/>
            <a:ext cx="658841" cy="512747"/>
          </a:xfrm>
          <a:prstGeom prst="rect">
            <a:avLst/>
          </a:prstGeom>
        </p:spPr>
      </p:pic>
      <p:sp>
        <p:nvSpPr>
          <p:cNvPr id="77" name="CaixaDeTexto 76">
            <a:extLst>
              <a:ext uri="{FF2B5EF4-FFF2-40B4-BE49-F238E27FC236}">
                <a16:creationId xmlns:a16="http://schemas.microsoft.com/office/drawing/2014/main" xmlns="" id="{6A025FAD-7C9E-5E90-147A-B01EDBD9CFD5}"/>
              </a:ext>
            </a:extLst>
          </p:cNvPr>
          <p:cNvSpPr txBox="1"/>
          <p:nvPr/>
        </p:nvSpPr>
        <p:spPr>
          <a:xfrm>
            <a:off x="6184057" y="195425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Absortiva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xmlns="" id="{6E47CACA-B339-125E-635E-31FA821ACB85}"/>
              </a:ext>
            </a:extLst>
          </p:cNvPr>
          <p:cNvSpPr txBox="1"/>
          <p:nvPr/>
        </p:nvSpPr>
        <p:spPr>
          <a:xfrm>
            <a:off x="6921967" y="475817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Desperdício 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9" name="Gráfico 185">
            <a:extLst>
              <a:ext uri="{FF2B5EF4-FFF2-40B4-BE49-F238E27FC236}">
                <a16:creationId xmlns:a16="http://schemas.microsoft.com/office/drawing/2014/main" xmlns="" id="{CFB4468F-4456-7648-E792-2B508C0D864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0308" r="19733" b="22174"/>
          <a:stretch/>
        </p:blipFill>
        <p:spPr>
          <a:xfrm>
            <a:off x="7620657" y="3548819"/>
            <a:ext cx="426137" cy="553116"/>
          </a:xfrm>
          <a:prstGeom prst="rect">
            <a:avLst/>
          </a:prstGeom>
        </p:spPr>
      </p:pic>
      <p:pic>
        <p:nvPicPr>
          <p:cNvPr id="80" name="Gráfico 191">
            <a:extLst>
              <a:ext uri="{FF2B5EF4-FFF2-40B4-BE49-F238E27FC236}">
                <a16:creationId xmlns:a16="http://schemas.microsoft.com/office/drawing/2014/main" xmlns="" id="{58B06E31-66E5-84A8-6DFD-5CE3DA1A738F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21804" t="12339" r="23142" b="31868"/>
          <a:stretch/>
        </p:blipFill>
        <p:spPr>
          <a:xfrm>
            <a:off x="6779813" y="3108665"/>
            <a:ext cx="460969" cy="467162"/>
          </a:xfrm>
          <a:prstGeom prst="rect">
            <a:avLst/>
          </a:prstGeom>
        </p:spPr>
      </p:pic>
      <p:sp>
        <p:nvSpPr>
          <p:cNvPr id="85" name="Fluxograma: Conector 84">
            <a:extLst>
              <a:ext uri="{FF2B5EF4-FFF2-40B4-BE49-F238E27FC236}">
                <a16:creationId xmlns:a16="http://schemas.microsoft.com/office/drawing/2014/main" xmlns="" id="{80A49F99-73D8-E79C-2ABB-8EF9EC519935}"/>
              </a:ext>
            </a:extLst>
          </p:cNvPr>
          <p:cNvSpPr/>
          <p:nvPr/>
        </p:nvSpPr>
        <p:spPr>
          <a:xfrm rot="10800000">
            <a:off x="9572516" y="2925610"/>
            <a:ext cx="985350" cy="985350"/>
          </a:xfrm>
          <a:prstGeom prst="flowChartConnector">
            <a:avLst/>
          </a:prstGeom>
          <a:noFill/>
          <a:ln w="28575">
            <a:solidFill>
              <a:srgbClr val="3455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A81177FD-BB0E-7F1E-AFD5-89CFEE5539C3}"/>
              </a:ext>
            </a:extLst>
          </p:cNvPr>
          <p:cNvCxnSpPr>
            <a:stCxn id="85" idx="4"/>
          </p:cNvCxnSpPr>
          <p:nvPr/>
        </p:nvCxnSpPr>
        <p:spPr>
          <a:xfrm rot="10800000" flipH="1">
            <a:off x="10065191" y="2634560"/>
            <a:ext cx="1" cy="291050"/>
          </a:xfrm>
          <a:prstGeom prst="line">
            <a:avLst/>
          </a:prstGeom>
          <a:ln w="28575">
            <a:solidFill>
              <a:srgbClr val="34557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>
            <a:extLst>
              <a:ext uri="{FF2B5EF4-FFF2-40B4-BE49-F238E27FC236}">
                <a16:creationId xmlns:a16="http://schemas.microsoft.com/office/drawing/2014/main" xmlns="" id="{1C78F669-8132-0203-1F07-3C7E31A19BFA}"/>
              </a:ext>
            </a:extLst>
          </p:cNvPr>
          <p:cNvSpPr txBox="1"/>
          <p:nvPr/>
        </p:nvSpPr>
        <p:spPr>
          <a:xfrm>
            <a:off x="8449627" y="4764562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Resiliência Organizacional</a:t>
            </a:r>
          </a:p>
        </p:txBody>
      </p:sp>
      <p:pic>
        <p:nvPicPr>
          <p:cNvPr id="88" name="Gráfico 199">
            <a:extLst>
              <a:ext uri="{FF2B5EF4-FFF2-40B4-BE49-F238E27FC236}">
                <a16:creationId xmlns:a16="http://schemas.microsoft.com/office/drawing/2014/main" xmlns="" id="{D24A2327-A795-01D3-10B0-8BB29BDC1DC9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 b="22015"/>
          <a:stretch/>
        </p:blipFill>
        <p:spPr>
          <a:xfrm>
            <a:off x="8973479" y="3664266"/>
            <a:ext cx="591996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10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7683A0C6-81E2-53FF-0E40-4D92E5B2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342" y="525316"/>
            <a:ext cx="9364974" cy="827234"/>
          </a:xfrm>
        </p:spPr>
        <p:txBody>
          <a:bodyPr>
            <a:noAutofit/>
          </a:bodyPr>
          <a:lstStyle/>
          <a:p>
            <a:pPr algn="l"/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DESPERDÍCIO DE CONHECIMENTO</a:t>
            </a:r>
            <a:endParaRPr lang="pt-BR" sz="5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669925" y="2477764"/>
            <a:ext cx="109989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desperdício está justamente na contramão do valor, em entregar um </a:t>
            </a:r>
            <a:r>
              <a:rPr lang="pt-BR" sz="2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bem ou serviço que não atenda as necessidades 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 </a:t>
            </a:r>
            <a:r>
              <a:rPr lang="pt-BR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stakeholders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e/ou utilizar em demasia recursos relacionados à entrega desses bens ou serviços. </a:t>
            </a:r>
          </a:p>
        </p:txBody>
      </p:sp>
      <p:pic>
        <p:nvPicPr>
          <p:cNvPr id="28" name="Gráfico 8">
            <a:extLst>
              <a:ext uri="{FF2B5EF4-FFF2-40B4-BE49-F238E27FC236}">
                <a16:creationId xmlns=""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=""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=""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605376" y="6108107"/>
            <a:ext cx="11367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Fontes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: 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10"/>
              </a:rPr>
              <a:t>https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10"/>
              </a:rPr>
              <a:t>://repositorio.ufsc.br/bitstream/handle/123456789/135770/335761.pdf?sequence=1&amp;isAllowed=y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  <a:p>
            <a:pPr algn="just">
              <a:spcBef>
                <a:spcPct val="0"/>
              </a:spcBef>
            </a:pP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11"/>
              </a:rPr>
              <a:t>http://btd.egc.ufsc.br/wp-content/uploads/2011/10/Helio-Ferenhof.pdf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732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luxograma: Conector 83">
            <a:extLst>
              <a:ext uri="{FF2B5EF4-FFF2-40B4-BE49-F238E27FC236}">
                <a16:creationId xmlns:a16="http://schemas.microsoft.com/office/drawing/2014/main" xmlns="" id="{EA3B04C7-2700-5DDE-112A-9B80383AA491}"/>
              </a:ext>
            </a:extLst>
          </p:cNvPr>
          <p:cNvSpPr/>
          <p:nvPr/>
        </p:nvSpPr>
        <p:spPr>
          <a:xfrm rot="10800000">
            <a:off x="9721801" y="3074894"/>
            <a:ext cx="686783" cy="686783"/>
          </a:xfrm>
          <a:prstGeom prst="flowChartConnector">
            <a:avLst/>
          </a:prstGeom>
          <a:solidFill>
            <a:srgbClr val="00A1D7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CA00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022D421-A232-18B7-9BD4-AC28869B066D}"/>
              </a:ext>
            </a:extLst>
          </p:cNvPr>
          <p:cNvSpPr txBox="1"/>
          <p:nvPr/>
        </p:nvSpPr>
        <p:spPr>
          <a:xfrm>
            <a:off x="1063826" y="4675451"/>
            <a:ext cx="1419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e Função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01986BEE-1ABE-1D1D-2AC7-C51F30349870}"/>
              </a:ext>
            </a:extLst>
          </p:cNvPr>
          <p:cNvGrpSpPr/>
          <p:nvPr/>
        </p:nvGrpSpPr>
        <p:grpSpPr>
          <a:xfrm>
            <a:off x="1280745" y="3214966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Fluxograma: Conector 3">
              <a:extLst>
                <a:ext uri="{FF2B5EF4-FFF2-40B4-BE49-F238E27FC236}">
                  <a16:creationId xmlns:a16="http://schemas.microsoft.com/office/drawing/2014/main" xmlns="" id="{2772BF41-B173-77A0-9705-C0840A51C6E8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" name="Fluxograma: Conector 11">
              <a:extLst>
                <a:ext uri="{FF2B5EF4-FFF2-40B4-BE49-F238E27FC236}">
                  <a16:creationId xmlns:a16="http://schemas.microsoft.com/office/drawing/2014/main" xmlns="" id="{FAE10C14-AD43-221A-85CC-DEABEFD4884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xmlns="" id="{37677FF6-05A4-C8DE-714F-2FE83568D995}"/>
                </a:ext>
              </a:extLst>
            </p:cNvPr>
            <p:cNvCxnSpPr>
              <a:stCxn id="1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xmlns="" id="{16DC84AA-F252-A8C8-F73C-CA2C5C3DB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b="17660"/>
            <a:stretch/>
          </p:blipFill>
          <p:spPr>
            <a:xfrm>
              <a:off x="945356" y="2723039"/>
              <a:ext cx="765676" cy="630451"/>
            </a:xfrm>
            <a:prstGeom prst="rect">
              <a:avLst/>
            </a:prstGeom>
          </p:spPr>
        </p:pic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CD2B8D4-782D-3DD8-6C28-E1F730F14785}"/>
              </a:ext>
            </a:extLst>
          </p:cNvPr>
          <p:cNvSpPr txBox="1"/>
          <p:nvPr/>
        </p:nvSpPr>
        <p:spPr>
          <a:xfrm>
            <a:off x="1851853" y="1929568"/>
            <a:ext cx="1527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Processos, Bens e Serviços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2808403" y="326773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" name="Fluxograma: Conector 3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4" name="Fluxograma: Conector 3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420A0B96-E53F-7161-6709-756845D1F3F4}"/>
              </a:ext>
            </a:extLst>
          </p:cNvPr>
          <p:cNvSpPr txBox="1"/>
          <p:nvPr/>
        </p:nvSpPr>
        <p:spPr>
          <a:xfrm>
            <a:off x="2483007" y="4701366"/>
            <a:ext cx="1774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9B4292B-C992-DB72-8B7C-97B3F0A3FAE9}"/>
              </a:ext>
            </a:extLst>
          </p:cNvPr>
          <p:cNvSpPr txBox="1"/>
          <p:nvPr/>
        </p:nvSpPr>
        <p:spPr>
          <a:xfrm>
            <a:off x="3262098" y="1925224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Conversão do Conhecimento</a:t>
            </a: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800F805D-FA74-EB0C-2C9F-6BAD21707A09}"/>
              </a:ext>
            </a:extLst>
          </p:cNvPr>
          <p:cNvGrpSpPr/>
          <p:nvPr/>
        </p:nvGrpSpPr>
        <p:grpSpPr>
          <a:xfrm>
            <a:off x="2068800" y="2484440"/>
            <a:ext cx="985350" cy="1276400"/>
            <a:chOff x="1668077" y="2522658"/>
            <a:chExt cx="1198706" cy="15527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xmlns="" id="{1A8F1AC3-6C0D-C102-E766-97DDE822B23E}"/>
                </a:ext>
              </a:extLst>
            </p:cNvPr>
            <p:cNvGrpSpPr/>
            <p:nvPr/>
          </p:nvGrpSpPr>
          <p:grpSpPr>
            <a:xfrm rot="10800000">
              <a:off x="1668077" y="2522658"/>
              <a:ext cx="1198706" cy="1552777"/>
              <a:chOff x="564360" y="2274429"/>
              <a:chExt cx="1527675" cy="1978916"/>
            </a:xfrm>
          </p:grpSpPr>
          <p:sp>
            <p:nvSpPr>
              <p:cNvPr id="23" name="Fluxograma: Conector 22">
                <a:extLst>
                  <a:ext uri="{FF2B5EF4-FFF2-40B4-BE49-F238E27FC236}">
                    <a16:creationId xmlns:a16="http://schemas.microsoft.com/office/drawing/2014/main" xmlns="" id="{DB5916BB-2426-085B-CD98-44DC388C15BF}"/>
                  </a:ext>
                </a:extLst>
              </p:cNvPr>
              <p:cNvSpPr/>
              <p:nvPr/>
            </p:nvSpPr>
            <p:spPr>
              <a:xfrm>
                <a:off x="795805" y="2505875"/>
                <a:ext cx="1064781" cy="1064781"/>
              </a:xfrm>
              <a:prstGeom prst="flowChartConnector">
                <a:avLst/>
              </a:prstGeom>
              <a:solidFill>
                <a:srgbClr val="00A1D7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rgbClr val="FCA001"/>
                  </a:solidFill>
                </a:endParaRPr>
              </a:p>
            </p:txBody>
          </p:sp>
          <p:sp>
            <p:nvSpPr>
              <p:cNvPr id="24" name="Fluxograma: Conector 23">
                <a:extLst>
                  <a:ext uri="{FF2B5EF4-FFF2-40B4-BE49-F238E27FC236}">
                    <a16:creationId xmlns:a16="http://schemas.microsoft.com/office/drawing/2014/main" xmlns="" id="{7CF4828B-4AA2-2CE5-2C4C-E8B7EDDF1EFA}"/>
                  </a:ext>
                </a:extLst>
              </p:cNvPr>
              <p:cNvSpPr/>
              <p:nvPr/>
            </p:nvSpPr>
            <p:spPr>
              <a:xfrm>
                <a:off x="564360" y="2274429"/>
                <a:ext cx="1527675" cy="1527675"/>
              </a:xfrm>
              <a:prstGeom prst="flowChartConnector">
                <a:avLst/>
              </a:prstGeom>
              <a:noFill/>
              <a:ln w="28575">
                <a:solidFill>
                  <a:srgbClr val="3455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xmlns="" id="{65B04631-4AD1-A106-884F-E8B1E2C47477}"/>
                  </a:ext>
                </a:extLst>
              </p:cNvPr>
              <p:cNvCxnSpPr>
                <a:stCxn id="24" idx="4"/>
              </p:cNvCxnSpPr>
              <p:nvPr/>
            </p:nvCxnSpPr>
            <p:spPr>
              <a:xfrm flipH="1">
                <a:off x="1328196" y="3802104"/>
                <a:ext cx="2" cy="451241"/>
              </a:xfrm>
              <a:prstGeom prst="line">
                <a:avLst/>
              </a:prstGeom>
              <a:ln w="28575">
                <a:solidFill>
                  <a:srgbClr val="345574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xmlns="" id="{E9968350-0604-8F96-E912-BB780342D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l="10428" r="9532" b="24153"/>
            <a:stretch/>
          </p:blipFill>
          <p:spPr>
            <a:xfrm>
              <a:off x="1975026" y="3123565"/>
              <a:ext cx="620987" cy="588463"/>
            </a:xfrm>
            <a:prstGeom prst="rect">
              <a:avLst/>
            </a:prstGeom>
          </p:spPr>
        </p:pic>
      </p:grpSp>
      <p:grpSp>
        <p:nvGrpSpPr>
          <p:cNvPr id="125" name="Agrupar 124">
            <a:extLst>
              <a:ext uri="{FF2B5EF4-FFF2-40B4-BE49-F238E27FC236}">
                <a16:creationId xmlns:a16="http://schemas.microsoft.com/office/drawing/2014/main" xmlns="" id="{4E73296B-4E76-0263-455C-41959E782212}"/>
              </a:ext>
            </a:extLst>
          </p:cNvPr>
          <p:cNvGrpSpPr/>
          <p:nvPr/>
        </p:nvGrpSpPr>
        <p:grpSpPr>
          <a:xfrm rot="10800000">
            <a:off x="3557479" y="2475753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7" name="Fluxograma: Conector 126">
              <a:extLst>
                <a:ext uri="{FF2B5EF4-FFF2-40B4-BE49-F238E27FC236}">
                  <a16:creationId xmlns:a16="http://schemas.microsoft.com/office/drawing/2014/main" xmlns="" id="{722CE032-0B90-0080-CEAE-79ABEADB0F5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8" name="Fluxograma: Conector 127">
              <a:extLst>
                <a:ext uri="{FF2B5EF4-FFF2-40B4-BE49-F238E27FC236}">
                  <a16:creationId xmlns:a16="http://schemas.microsoft.com/office/drawing/2014/main" xmlns="" id="{6E1CDB62-1437-86BE-F643-9606C8FB3AA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29" name="Conector reto 128">
              <a:extLst>
                <a:ext uri="{FF2B5EF4-FFF2-40B4-BE49-F238E27FC236}">
                  <a16:creationId xmlns:a16="http://schemas.microsoft.com/office/drawing/2014/main" xmlns="" id="{CAFB6A72-16CA-BFA1-E883-E7F2F043679C}"/>
                </a:ext>
              </a:extLst>
            </p:cNvPr>
            <p:cNvCxnSpPr>
              <a:stCxn id="128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xmlns="" id="{2B167CF8-87E7-2F99-9BFB-5C3835169AC1}"/>
              </a:ext>
            </a:extLst>
          </p:cNvPr>
          <p:cNvGrpSpPr/>
          <p:nvPr/>
        </p:nvGrpSpPr>
        <p:grpSpPr>
          <a:xfrm>
            <a:off x="4266805" y="3315979"/>
            <a:ext cx="985350" cy="1276400"/>
            <a:chOff x="564360" y="2274429"/>
            <a:chExt cx="1527675" cy="1978916"/>
          </a:xfrm>
        </p:grpSpPr>
        <p:sp>
          <p:nvSpPr>
            <p:cNvPr id="131" name="Fluxograma: Conector 130">
              <a:extLst>
                <a:ext uri="{FF2B5EF4-FFF2-40B4-BE49-F238E27FC236}">
                  <a16:creationId xmlns:a16="http://schemas.microsoft.com/office/drawing/2014/main" xmlns="" id="{CFFBB506-A63F-7846-7604-3C577404998C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2" name="Fluxograma: Conector 131">
              <a:extLst>
                <a:ext uri="{FF2B5EF4-FFF2-40B4-BE49-F238E27FC236}">
                  <a16:creationId xmlns:a16="http://schemas.microsoft.com/office/drawing/2014/main" xmlns="" id="{AC0EBD3C-C1D3-80A1-EA19-81DA62BC3FE4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3" name="Conector reto 132">
              <a:extLst>
                <a:ext uri="{FF2B5EF4-FFF2-40B4-BE49-F238E27FC236}">
                  <a16:creationId xmlns:a16="http://schemas.microsoft.com/office/drawing/2014/main" xmlns="" id="{F8BBEDF6-2B4A-AF77-AEDF-9486CC13F117}"/>
                </a:ext>
              </a:extLst>
            </p:cNvPr>
            <p:cNvCxnSpPr>
              <a:stCxn id="13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xmlns="" id="{72D72F9D-4EE6-7C97-F973-41254BD73851}"/>
              </a:ext>
            </a:extLst>
          </p:cNvPr>
          <p:cNvGrpSpPr/>
          <p:nvPr/>
        </p:nvGrpSpPr>
        <p:grpSpPr>
          <a:xfrm>
            <a:off x="5794463" y="3368750"/>
            <a:ext cx="985350" cy="1276400"/>
            <a:chOff x="564360" y="2274429"/>
            <a:chExt cx="1527675" cy="1978916"/>
          </a:xfrm>
        </p:grpSpPr>
        <p:sp>
          <p:nvSpPr>
            <p:cNvPr id="136" name="Fluxograma: Conector 135">
              <a:extLst>
                <a:ext uri="{FF2B5EF4-FFF2-40B4-BE49-F238E27FC236}">
                  <a16:creationId xmlns:a16="http://schemas.microsoft.com/office/drawing/2014/main" xmlns="" id="{E646C96D-0B4C-DA5D-91C1-9D1A2078BB0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7" name="Fluxograma: Conector 136">
              <a:extLst>
                <a:ext uri="{FF2B5EF4-FFF2-40B4-BE49-F238E27FC236}">
                  <a16:creationId xmlns:a16="http://schemas.microsoft.com/office/drawing/2014/main" xmlns="" id="{42F43138-4761-188A-C5EE-AA70DE658CB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8" name="Conector reto 137">
              <a:extLst>
                <a:ext uri="{FF2B5EF4-FFF2-40B4-BE49-F238E27FC236}">
                  <a16:creationId xmlns:a16="http://schemas.microsoft.com/office/drawing/2014/main" xmlns="" id="{6C17911C-B94A-1E2B-7468-97891BCEB4FB}"/>
                </a:ext>
              </a:extLst>
            </p:cNvPr>
            <p:cNvCxnSpPr>
              <a:cxnSpLocks/>
              <a:stCxn id="13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xmlns="" id="{57436421-9AAF-3925-77B4-B5E87E08D17D}"/>
              </a:ext>
            </a:extLst>
          </p:cNvPr>
          <p:cNvGrpSpPr/>
          <p:nvPr/>
        </p:nvGrpSpPr>
        <p:grpSpPr>
          <a:xfrm rot="10800000">
            <a:off x="5054860" y="2585453"/>
            <a:ext cx="985350" cy="1276400"/>
            <a:chOff x="564360" y="2274429"/>
            <a:chExt cx="1527675" cy="1978916"/>
          </a:xfrm>
        </p:grpSpPr>
        <p:sp>
          <p:nvSpPr>
            <p:cNvPr id="142" name="Fluxograma: Conector 141">
              <a:extLst>
                <a:ext uri="{FF2B5EF4-FFF2-40B4-BE49-F238E27FC236}">
                  <a16:creationId xmlns:a16="http://schemas.microsoft.com/office/drawing/2014/main" xmlns="" id="{340570EB-408D-E632-F1F8-EFD2309A50D2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43" name="Fluxograma: Conector 142">
              <a:extLst>
                <a:ext uri="{FF2B5EF4-FFF2-40B4-BE49-F238E27FC236}">
                  <a16:creationId xmlns:a16="http://schemas.microsoft.com/office/drawing/2014/main" xmlns="" id="{0E6D8B6F-ED55-C86F-8672-4868A7222A5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44" name="Conector reto 143">
              <a:extLst>
                <a:ext uri="{FF2B5EF4-FFF2-40B4-BE49-F238E27FC236}">
                  <a16:creationId xmlns:a16="http://schemas.microsoft.com/office/drawing/2014/main" xmlns="" id="{59896A00-6B75-5681-EB07-2561798FC14E}"/>
                </a:ext>
              </a:extLst>
            </p:cNvPr>
            <p:cNvCxnSpPr>
              <a:stCxn id="14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6" name="CaixaDeTexto 175">
            <a:extLst>
              <a:ext uri="{FF2B5EF4-FFF2-40B4-BE49-F238E27FC236}">
                <a16:creationId xmlns:a16="http://schemas.microsoft.com/office/drawing/2014/main" xmlns="" id="{5DDC8531-5759-6251-CB9D-1D324CA6B261}"/>
              </a:ext>
            </a:extLst>
          </p:cNvPr>
          <p:cNvSpPr txBox="1"/>
          <p:nvPr/>
        </p:nvSpPr>
        <p:spPr>
          <a:xfrm>
            <a:off x="3944130" y="4712005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de GC</a:t>
            </a:r>
          </a:p>
        </p:txBody>
      </p:sp>
      <p:sp>
        <p:nvSpPr>
          <p:cNvPr id="177" name="CaixaDeTexto 176">
            <a:extLst>
              <a:ext uri="{FF2B5EF4-FFF2-40B4-BE49-F238E27FC236}">
                <a16:creationId xmlns:a16="http://schemas.microsoft.com/office/drawing/2014/main" xmlns="" id="{F3F7A765-B967-8819-E888-5A64A2F767A0}"/>
              </a:ext>
            </a:extLst>
          </p:cNvPr>
          <p:cNvSpPr txBox="1"/>
          <p:nvPr/>
        </p:nvSpPr>
        <p:spPr>
          <a:xfrm>
            <a:off x="4759479" y="1988573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Aprendizagem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Organizacional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D9CB6566-C8D3-92BA-3B6C-841D0EC26429}"/>
              </a:ext>
            </a:extLst>
          </p:cNvPr>
          <p:cNvSpPr txBox="1"/>
          <p:nvPr/>
        </p:nvSpPr>
        <p:spPr>
          <a:xfrm>
            <a:off x="5420648" y="4747276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Práticas de GC</a:t>
            </a:r>
          </a:p>
        </p:txBody>
      </p:sp>
      <p:pic>
        <p:nvPicPr>
          <p:cNvPr id="190" name="Gráfico 189">
            <a:extLst>
              <a:ext uri="{FF2B5EF4-FFF2-40B4-BE49-F238E27FC236}">
                <a16:creationId xmlns:a16="http://schemas.microsoft.com/office/drawing/2014/main" xmlns="" id="{6D342F16-9502-E624-E490-94E83DD2200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19722" b="38615"/>
          <a:stretch/>
        </p:blipFill>
        <p:spPr>
          <a:xfrm rot="10800000">
            <a:off x="3720656" y="3094907"/>
            <a:ext cx="649522" cy="270604"/>
          </a:xfrm>
          <a:prstGeom prst="rect">
            <a:avLst/>
          </a:prstGeom>
        </p:spPr>
      </p:pic>
      <p:pic>
        <p:nvPicPr>
          <p:cNvPr id="194" name="Gráfico 193">
            <a:extLst>
              <a:ext uri="{FF2B5EF4-FFF2-40B4-BE49-F238E27FC236}">
                <a16:creationId xmlns:a16="http://schemas.microsoft.com/office/drawing/2014/main" xmlns="" id="{C9FE798A-88B7-859A-9933-D69A1C27012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l="7477" r="9386" b="20000"/>
          <a:stretch/>
        </p:blipFill>
        <p:spPr>
          <a:xfrm>
            <a:off x="5298108" y="3138093"/>
            <a:ext cx="471544" cy="453749"/>
          </a:xfrm>
          <a:prstGeom prst="rect">
            <a:avLst/>
          </a:prstGeom>
        </p:spPr>
      </p:pic>
      <p:pic>
        <p:nvPicPr>
          <p:cNvPr id="198" name="Gráfico 197">
            <a:extLst>
              <a:ext uri="{FF2B5EF4-FFF2-40B4-BE49-F238E27FC236}">
                <a16:creationId xmlns:a16="http://schemas.microsoft.com/office/drawing/2014/main" xmlns="" id="{5A7631CD-110B-B03B-99C4-E27C0DEDD69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b="17612"/>
          <a:stretch/>
        </p:blipFill>
        <p:spPr>
          <a:xfrm>
            <a:off x="6040210" y="3638479"/>
            <a:ext cx="521160" cy="429374"/>
          </a:xfrm>
          <a:prstGeom prst="rect">
            <a:avLst/>
          </a:prstGeom>
        </p:spPr>
      </p:pic>
      <p:pic>
        <p:nvPicPr>
          <p:cNvPr id="206" name="Gráfico 205">
            <a:extLst>
              <a:ext uri="{FF2B5EF4-FFF2-40B4-BE49-F238E27FC236}">
                <a16:creationId xmlns:a16="http://schemas.microsoft.com/office/drawing/2014/main" xmlns="" id="{D3B61624-1EE3-9C6F-0033-44EF42CA3C85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 b="20398"/>
          <a:stretch/>
        </p:blipFill>
        <p:spPr>
          <a:xfrm>
            <a:off x="2964993" y="3467593"/>
            <a:ext cx="649521" cy="517032"/>
          </a:xfrm>
          <a:prstGeom prst="rect">
            <a:avLst/>
          </a:prstGeom>
        </p:spPr>
      </p:pic>
      <p:pic>
        <p:nvPicPr>
          <p:cNvPr id="208" name="Gráfico 207">
            <a:extLst>
              <a:ext uri="{FF2B5EF4-FFF2-40B4-BE49-F238E27FC236}">
                <a16:creationId xmlns:a16="http://schemas.microsoft.com/office/drawing/2014/main" xmlns="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09" name="Picture 2" descr="Menu de Navegação">
            <a:extLst>
              <a:ext uri="{FF2B5EF4-FFF2-40B4-BE49-F238E27FC236}">
                <a16:creationId xmlns:a16="http://schemas.microsoft.com/office/drawing/2014/main" xmlns="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" descr="Notícias da UFSC">
            <a:extLst>
              <a:ext uri="{FF2B5EF4-FFF2-40B4-BE49-F238E27FC236}">
                <a16:creationId xmlns:a16="http://schemas.microsoft.com/office/drawing/2014/main" xmlns="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4271341" y="330762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3" name="Fluxograma: Conector 21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214" name="Fluxograma: Conector 21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215" name="Conector reto 21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21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6" name="Gráfico 187">
            <a:extLst>
              <a:ext uri="{FF2B5EF4-FFF2-40B4-BE49-F238E27FC236}">
                <a16:creationId xmlns:a16="http://schemas.microsoft.com/office/drawing/2014/main" xmlns="" id="{0319DC2E-5AC4-D44C-BA2B-54BF3BD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 l="12568" r="13268" b="22174"/>
          <a:stretch/>
        </p:blipFill>
        <p:spPr>
          <a:xfrm>
            <a:off x="4495899" y="3517802"/>
            <a:ext cx="536234" cy="562696"/>
          </a:xfrm>
          <a:prstGeom prst="rect">
            <a:avLst/>
          </a:prstGeom>
        </p:spPr>
      </p:pic>
      <p:grpSp>
        <p:nvGrpSpPr>
          <p:cNvPr id="317" name="Agrupar 145">
            <a:extLst>
              <a:ext uri="{FF2B5EF4-FFF2-40B4-BE49-F238E27FC236}">
                <a16:creationId xmlns:a16="http://schemas.microsoft.com/office/drawing/2014/main" xmlns="" id="{2DA6D785-76D2-2B9D-4023-26023FA12EDC}"/>
              </a:ext>
            </a:extLst>
          </p:cNvPr>
          <p:cNvGrpSpPr/>
          <p:nvPr/>
        </p:nvGrpSpPr>
        <p:grpSpPr>
          <a:xfrm rot="10800000">
            <a:off x="6543539" y="2576766"/>
            <a:ext cx="985350" cy="1276400"/>
            <a:chOff x="564360" y="2274429"/>
            <a:chExt cx="1527675" cy="1978916"/>
          </a:xfrm>
        </p:grpSpPr>
        <p:sp>
          <p:nvSpPr>
            <p:cNvPr id="318" name="Fluxograma: Conector 317">
              <a:extLst>
                <a:ext uri="{FF2B5EF4-FFF2-40B4-BE49-F238E27FC236}">
                  <a16:creationId xmlns:a16="http://schemas.microsoft.com/office/drawing/2014/main" xmlns="" id="{4AEA98D7-394A-312D-85E2-2E647A4F2BD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19" name="Fluxograma: Conector 318">
              <a:extLst>
                <a:ext uri="{FF2B5EF4-FFF2-40B4-BE49-F238E27FC236}">
                  <a16:creationId xmlns:a16="http://schemas.microsoft.com/office/drawing/2014/main" xmlns="" id="{D6173D47-0B62-1922-9731-20D01ACA0779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0" name="Conector reto 319">
              <a:extLst>
                <a:ext uri="{FF2B5EF4-FFF2-40B4-BE49-F238E27FC236}">
                  <a16:creationId xmlns:a16="http://schemas.microsoft.com/office/drawing/2014/main" xmlns="" id="{B209F09E-CDD9-F2FA-5523-6B0BECA0CBCB}"/>
                </a:ext>
              </a:extLst>
            </p:cNvPr>
            <p:cNvCxnSpPr>
              <a:stCxn id="319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Agrupar 150">
            <a:extLst>
              <a:ext uri="{FF2B5EF4-FFF2-40B4-BE49-F238E27FC236}">
                <a16:creationId xmlns:a16="http://schemas.microsoft.com/office/drawing/2014/main" xmlns="" id="{8E7524D0-9B59-308F-C202-A76FB0AD7450}"/>
              </a:ext>
            </a:extLst>
          </p:cNvPr>
          <p:cNvGrpSpPr/>
          <p:nvPr/>
        </p:nvGrpSpPr>
        <p:grpSpPr>
          <a:xfrm>
            <a:off x="7295782" y="3373773"/>
            <a:ext cx="985350" cy="1276400"/>
            <a:chOff x="564360" y="2274429"/>
            <a:chExt cx="1527675" cy="1978916"/>
          </a:xfrm>
        </p:grpSpPr>
        <p:sp>
          <p:nvSpPr>
            <p:cNvPr id="322" name="Fluxograma: Conector 321">
              <a:extLst>
                <a:ext uri="{FF2B5EF4-FFF2-40B4-BE49-F238E27FC236}">
                  <a16:creationId xmlns:a16="http://schemas.microsoft.com/office/drawing/2014/main" xmlns="" id="{70D5DB28-D6BF-DF31-5DFC-3DD7AC4D623E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3" name="Fluxograma: Conector 322">
              <a:extLst>
                <a:ext uri="{FF2B5EF4-FFF2-40B4-BE49-F238E27FC236}">
                  <a16:creationId xmlns:a16="http://schemas.microsoft.com/office/drawing/2014/main" xmlns="" id="{68C59233-71D5-E113-52FF-65867BBD3976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4" name="Conector reto 323">
              <a:extLst>
                <a:ext uri="{FF2B5EF4-FFF2-40B4-BE49-F238E27FC236}">
                  <a16:creationId xmlns:a16="http://schemas.microsoft.com/office/drawing/2014/main" xmlns="" id="{2A31B45B-01EB-81C9-946E-2A7B62086CC7}"/>
                </a:ext>
              </a:extLst>
            </p:cNvPr>
            <p:cNvCxnSpPr>
              <a:cxnSpLocks/>
              <a:stCxn id="32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5" name="Agrupar 155">
            <a:extLst>
              <a:ext uri="{FF2B5EF4-FFF2-40B4-BE49-F238E27FC236}">
                <a16:creationId xmlns:a16="http://schemas.microsoft.com/office/drawing/2014/main" xmlns="" id="{46EC5899-BEBA-6F48-73FC-F61CEA2301D4}"/>
              </a:ext>
            </a:extLst>
          </p:cNvPr>
          <p:cNvGrpSpPr/>
          <p:nvPr/>
        </p:nvGrpSpPr>
        <p:grpSpPr>
          <a:xfrm>
            <a:off x="8823440" y="3426544"/>
            <a:ext cx="985350" cy="1276400"/>
            <a:chOff x="564360" y="2274429"/>
            <a:chExt cx="1527675" cy="1978916"/>
          </a:xfrm>
        </p:grpSpPr>
        <p:sp>
          <p:nvSpPr>
            <p:cNvPr id="326" name="Fluxograma: Conector 325">
              <a:extLst>
                <a:ext uri="{FF2B5EF4-FFF2-40B4-BE49-F238E27FC236}">
                  <a16:creationId xmlns:a16="http://schemas.microsoft.com/office/drawing/2014/main" xmlns="" id="{8B6E90D3-EDD5-B66A-F7E5-AE965A2BF7D3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7" name="Fluxograma: Conector 326">
              <a:extLst>
                <a:ext uri="{FF2B5EF4-FFF2-40B4-BE49-F238E27FC236}">
                  <a16:creationId xmlns:a16="http://schemas.microsoft.com/office/drawing/2014/main" xmlns="" id="{6717A211-A1C4-2F5E-BD1A-5AF17E62F5C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8" name="Conector reto 327">
              <a:extLst>
                <a:ext uri="{FF2B5EF4-FFF2-40B4-BE49-F238E27FC236}">
                  <a16:creationId xmlns:a16="http://schemas.microsoft.com/office/drawing/2014/main" xmlns="" id="{5E0D8A01-B550-8BB7-CC98-C1EEBAE5CC9E}"/>
                </a:ext>
              </a:extLst>
            </p:cNvPr>
            <p:cNvCxnSpPr>
              <a:cxnSpLocks/>
              <a:stCxn id="32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9" name="Agrupar 160">
            <a:extLst>
              <a:ext uri="{FF2B5EF4-FFF2-40B4-BE49-F238E27FC236}">
                <a16:creationId xmlns:a16="http://schemas.microsoft.com/office/drawing/2014/main" xmlns="" id="{2573BDC5-4188-FE9C-B4BB-62110B96EED4}"/>
              </a:ext>
            </a:extLst>
          </p:cNvPr>
          <p:cNvGrpSpPr/>
          <p:nvPr/>
        </p:nvGrpSpPr>
        <p:grpSpPr>
          <a:xfrm rot="10800000">
            <a:off x="8097485" y="2643247"/>
            <a:ext cx="985350" cy="1276400"/>
            <a:chOff x="564360" y="2274429"/>
            <a:chExt cx="1527675" cy="1978916"/>
          </a:xfrm>
        </p:grpSpPr>
        <p:sp>
          <p:nvSpPr>
            <p:cNvPr id="330" name="Fluxograma: Conector 329">
              <a:extLst>
                <a:ext uri="{FF2B5EF4-FFF2-40B4-BE49-F238E27FC236}">
                  <a16:creationId xmlns:a16="http://schemas.microsoft.com/office/drawing/2014/main" xmlns="" id="{F4DB7FED-A200-EE25-3075-B276D4DFBAD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FCA001"/>
            </a:solidFill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31" name="Fluxograma: Conector 330">
              <a:extLst>
                <a:ext uri="{FF2B5EF4-FFF2-40B4-BE49-F238E27FC236}">
                  <a16:creationId xmlns:a16="http://schemas.microsoft.com/office/drawing/2014/main" xmlns="" id="{24C3D4E6-8902-6F05-6EC0-399B0044702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32" name="Conector reto 331">
              <a:extLst>
                <a:ext uri="{FF2B5EF4-FFF2-40B4-BE49-F238E27FC236}">
                  <a16:creationId xmlns:a16="http://schemas.microsoft.com/office/drawing/2014/main" xmlns="" id="{662BCB6E-9DA9-3CBC-2AB9-9BE2651DACA9}"/>
                </a:ext>
              </a:extLst>
            </p:cNvPr>
            <p:cNvCxnSpPr>
              <a:stCxn id="331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FCA00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5" name="CaixaDeTexto 334">
            <a:extLst>
              <a:ext uri="{FF2B5EF4-FFF2-40B4-BE49-F238E27FC236}">
                <a16:creationId xmlns:a16="http://schemas.microsoft.com/office/drawing/2014/main" xmlns="" id="{468DE037-6509-8F3F-95CF-D6DD56A4456D}"/>
              </a:ext>
            </a:extLst>
          </p:cNvPr>
          <p:cNvSpPr txBox="1"/>
          <p:nvPr/>
        </p:nvSpPr>
        <p:spPr>
          <a:xfrm>
            <a:off x="771002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Modelos de Maturidade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GC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6" name="CaixaDeTexto 335">
            <a:extLst>
              <a:ext uri="{FF2B5EF4-FFF2-40B4-BE49-F238E27FC236}">
                <a16:creationId xmlns:a16="http://schemas.microsoft.com/office/drawing/2014/main" xmlns="" id="{12F3FBD8-F583-208C-8AD2-215B571A6666}"/>
              </a:ext>
            </a:extLst>
          </p:cNvPr>
          <p:cNvSpPr txBox="1"/>
          <p:nvPr/>
        </p:nvSpPr>
        <p:spPr>
          <a:xfrm>
            <a:off x="919870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 Organizacionais</a:t>
            </a:r>
          </a:p>
        </p:txBody>
      </p:sp>
      <p:pic>
        <p:nvPicPr>
          <p:cNvPr id="339" name="Gráfico 195">
            <a:extLst>
              <a:ext uri="{FF2B5EF4-FFF2-40B4-BE49-F238E27FC236}">
                <a16:creationId xmlns:a16="http://schemas.microsoft.com/office/drawing/2014/main" xmlns="" id="{474081FF-3A9F-1DEE-FDFD-4A20880069AE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 b="20199"/>
          <a:stretch/>
        </p:blipFill>
        <p:spPr>
          <a:xfrm>
            <a:off x="9827026" y="3229565"/>
            <a:ext cx="494748" cy="394814"/>
          </a:xfrm>
          <a:prstGeom prst="rect">
            <a:avLst/>
          </a:prstGeom>
        </p:spPr>
      </p:pic>
      <p:pic>
        <p:nvPicPr>
          <p:cNvPr id="341" name="Gráfico 201">
            <a:extLst>
              <a:ext uri="{FF2B5EF4-FFF2-40B4-BE49-F238E27FC236}">
                <a16:creationId xmlns:a16="http://schemas.microsoft.com/office/drawing/2014/main" xmlns="" id="{39C23CAC-AF63-2047-2AB9-BE3328795AEE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 b="22174"/>
          <a:stretch/>
        </p:blipFill>
        <p:spPr>
          <a:xfrm>
            <a:off x="8265965" y="3130804"/>
            <a:ext cx="658841" cy="512747"/>
          </a:xfrm>
          <a:prstGeom prst="rect">
            <a:avLst/>
          </a:prstGeom>
        </p:spPr>
      </p:pic>
      <p:sp>
        <p:nvSpPr>
          <p:cNvPr id="77" name="CaixaDeTexto 76">
            <a:extLst>
              <a:ext uri="{FF2B5EF4-FFF2-40B4-BE49-F238E27FC236}">
                <a16:creationId xmlns:a16="http://schemas.microsoft.com/office/drawing/2014/main" xmlns="" id="{6A025FAD-7C9E-5E90-147A-B01EDBD9CFD5}"/>
              </a:ext>
            </a:extLst>
          </p:cNvPr>
          <p:cNvSpPr txBox="1"/>
          <p:nvPr/>
        </p:nvSpPr>
        <p:spPr>
          <a:xfrm>
            <a:off x="6184057" y="195425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Absortiva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xmlns="" id="{6E47CACA-B339-125E-635E-31FA821ACB85}"/>
              </a:ext>
            </a:extLst>
          </p:cNvPr>
          <p:cNvSpPr txBox="1"/>
          <p:nvPr/>
        </p:nvSpPr>
        <p:spPr>
          <a:xfrm>
            <a:off x="6921967" y="475817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Desperdício 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9" name="Gráfico 185">
            <a:extLst>
              <a:ext uri="{FF2B5EF4-FFF2-40B4-BE49-F238E27FC236}">
                <a16:creationId xmlns:a16="http://schemas.microsoft.com/office/drawing/2014/main" xmlns="" id="{CFB4468F-4456-7648-E792-2B508C0D864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0308" r="19733" b="22174"/>
          <a:stretch/>
        </p:blipFill>
        <p:spPr>
          <a:xfrm>
            <a:off x="7620657" y="3548819"/>
            <a:ext cx="426137" cy="553116"/>
          </a:xfrm>
          <a:prstGeom prst="rect">
            <a:avLst/>
          </a:prstGeom>
        </p:spPr>
      </p:pic>
      <p:pic>
        <p:nvPicPr>
          <p:cNvPr id="80" name="Gráfico 191">
            <a:extLst>
              <a:ext uri="{FF2B5EF4-FFF2-40B4-BE49-F238E27FC236}">
                <a16:creationId xmlns:a16="http://schemas.microsoft.com/office/drawing/2014/main" xmlns="" id="{58B06E31-66E5-84A8-6DFD-5CE3DA1A738F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21804" t="12339" r="23142" b="31868"/>
          <a:stretch/>
        </p:blipFill>
        <p:spPr>
          <a:xfrm>
            <a:off x="6779813" y="3108665"/>
            <a:ext cx="460969" cy="467162"/>
          </a:xfrm>
          <a:prstGeom prst="rect">
            <a:avLst/>
          </a:prstGeom>
        </p:spPr>
      </p:pic>
      <p:sp>
        <p:nvSpPr>
          <p:cNvPr id="85" name="Fluxograma: Conector 84">
            <a:extLst>
              <a:ext uri="{FF2B5EF4-FFF2-40B4-BE49-F238E27FC236}">
                <a16:creationId xmlns:a16="http://schemas.microsoft.com/office/drawing/2014/main" xmlns="" id="{80A49F99-73D8-E79C-2ABB-8EF9EC519935}"/>
              </a:ext>
            </a:extLst>
          </p:cNvPr>
          <p:cNvSpPr/>
          <p:nvPr/>
        </p:nvSpPr>
        <p:spPr>
          <a:xfrm rot="10800000">
            <a:off x="9572516" y="2925610"/>
            <a:ext cx="985350" cy="985350"/>
          </a:xfrm>
          <a:prstGeom prst="flowChartConnector">
            <a:avLst/>
          </a:prstGeom>
          <a:noFill/>
          <a:ln w="28575">
            <a:solidFill>
              <a:srgbClr val="3455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A81177FD-BB0E-7F1E-AFD5-89CFEE5539C3}"/>
              </a:ext>
            </a:extLst>
          </p:cNvPr>
          <p:cNvCxnSpPr>
            <a:stCxn id="85" idx="4"/>
          </p:cNvCxnSpPr>
          <p:nvPr/>
        </p:nvCxnSpPr>
        <p:spPr>
          <a:xfrm rot="10800000" flipH="1">
            <a:off x="10065191" y="2634560"/>
            <a:ext cx="1" cy="291050"/>
          </a:xfrm>
          <a:prstGeom prst="line">
            <a:avLst/>
          </a:prstGeom>
          <a:ln w="28575">
            <a:solidFill>
              <a:srgbClr val="34557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>
            <a:extLst>
              <a:ext uri="{FF2B5EF4-FFF2-40B4-BE49-F238E27FC236}">
                <a16:creationId xmlns:a16="http://schemas.microsoft.com/office/drawing/2014/main" xmlns="" id="{1C78F669-8132-0203-1F07-3C7E31A19BFA}"/>
              </a:ext>
            </a:extLst>
          </p:cNvPr>
          <p:cNvSpPr txBox="1"/>
          <p:nvPr/>
        </p:nvSpPr>
        <p:spPr>
          <a:xfrm>
            <a:off x="8449627" y="4764562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Resiliência Organizacional</a:t>
            </a:r>
          </a:p>
        </p:txBody>
      </p:sp>
      <p:pic>
        <p:nvPicPr>
          <p:cNvPr id="88" name="Gráfico 199">
            <a:extLst>
              <a:ext uri="{FF2B5EF4-FFF2-40B4-BE49-F238E27FC236}">
                <a16:creationId xmlns:a16="http://schemas.microsoft.com/office/drawing/2014/main" xmlns="" id="{D24A2327-A795-01D3-10B0-8BB29BDC1DC9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 b="22015"/>
          <a:stretch/>
        </p:blipFill>
        <p:spPr>
          <a:xfrm>
            <a:off x="8973479" y="3664266"/>
            <a:ext cx="591996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43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=""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=""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=""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17525" y="1945498"/>
            <a:ext cx="903609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um objetivo móvel, permite identificar em que etapas de um processo de  desenvolvimento existiriam lacunas às quais devem ser agregadas informações e  conhecimento → gerar reais possibilidades de crescimento.</a:t>
            </a:r>
          </a:p>
          <a:p>
            <a:pPr algn="just">
              <a:spcAft>
                <a:spcPts val="600"/>
              </a:spcAft>
            </a:pPr>
            <a:endParaRPr lang="pt-BR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Possibilita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primeiro retrato do contexto organizacional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como  os colaboradores percebem a GC no seu ambiente.</a:t>
            </a:r>
          </a:p>
          <a:p>
            <a:pPr algn="just">
              <a:spcAft>
                <a:spcPts val="600"/>
              </a:spcAft>
            </a:pP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Há diferentes métodos de avaliação de maturidade 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GC desenvolvidos por diferentes organizações:</a:t>
            </a: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Subtítulo 2">
            <a:extLst>
              <a:ext uri="{FF2B5EF4-FFF2-40B4-BE49-F238E27FC236}">
                <a16:creationId xmlns=""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MATURIDADE </a:t>
            </a:r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EM GC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67" name="object 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31371" y="1665028"/>
            <a:ext cx="1865011" cy="486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35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luxograma: Conector 83">
            <a:extLst>
              <a:ext uri="{FF2B5EF4-FFF2-40B4-BE49-F238E27FC236}">
                <a16:creationId xmlns:a16="http://schemas.microsoft.com/office/drawing/2014/main" xmlns="" id="{EA3B04C7-2700-5DDE-112A-9B80383AA491}"/>
              </a:ext>
            </a:extLst>
          </p:cNvPr>
          <p:cNvSpPr/>
          <p:nvPr/>
        </p:nvSpPr>
        <p:spPr>
          <a:xfrm rot="10800000">
            <a:off x="9721801" y="3074894"/>
            <a:ext cx="686783" cy="686783"/>
          </a:xfrm>
          <a:prstGeom prst="flowChartConnector">
            <a:avLst/>
          </a:prstGeom>
          <a:solidFill>
            <a:srgbClr val="00A1D7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CA00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022D421-A232-18B7-9BD4-AC28869B066D}"/>
              </a:ext>
            </a:extLst>
          </p:cNvPr>
          <p:cNvSpPr txBox="1"/>
          <p:nvPr/>
        </p:nvSpPr>
        <p:spPr>
          <a:xfrm>
            <a:off x="1063826" y="4675451"/>
            <a:ext cx="1419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e Função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01986BEE-1ABE-1D1D-2AC7-C51F30349870}"/>
              </a:ext>
            </a:extLst>
          </p:cNvPr>
          <p:cNvGrpSpPr/>
          <p:nvPr/>
        </p:nvGrpSpPr>
        <p:grpSpPr>
          <a:xfrm>
            <a:off x="1280745" y="3214966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Fluxograma: Conector 3">
              <a:extLst>
                <a:ext uri="{FF2B5EF4-FFF2-40B4-BE49-F238E27FC236}">
                  <a16:creationId xmlns:a16="http://schemas.microsoft.com/office/drawing/2014/main" xmlns="" id="{2772BF41-B173-77A0-9705-C0840A51C6E8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" name="Fluxograma: Conector 11">
              <a:extLst>
                <a:ext uri="{FF2B5EF4-FFF2-40B4-BE49-F238E27FC236}">
                  <a16:creationId xmlns:a16="http://schemas.microsoft.com/office/drawing/2014/main" xmlns="" id="{FAE10C14-AD43-221A-85CC-DEABEFD4884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xmlns="" id="{37677FF6-05A4-C8DE-714F-2FE83568D995}"/>
                </a:ext>
              </a:extLst>
            </p:cNvPr>
            <p:cNvCxnSpPr>
              <a:stCxn id="1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xmlns="" id="{16DC84AA-F252-A8C8-F73C-CA2C5C3DB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b="17660"/>
            <a:stretch/>
          </p:blipFill>
          <p:spPr>
            <a:xfrm>
              <a:off x="945356" y="2723039"/>
              <a:ext cx="765676" cy="630451"/>
            </a:xfrm>
            <a:prstGeom prst="rect">
              <a:avLst/>
            </a:prstGeom>
          </p:spPr>
        </p:pic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CD2B8D4-782D-3DD8-6C28-E1F730F14785}"/>
              </a:ext>
            </a:extLst>
          </p:cNvPr>
          <p:cNvSpPr txBox="1"/>
          <p:nvPr/>
        </p:nvSpPr>
        <p:spPr>
          <a:xfrm>
            <a:off x="1851853" y="1929568"/>
            <a:ext cx="1527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Processos, Bens e Serviços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2808403" y="326773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" name="Fluxograma: Conector 3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4" name="Fluxograma: Conector 3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420A0B96-E53F-7161-6709-756845D1F3F4}"/>
              </a:ext>
            </a:extLst>
          </p:cNvPr>
          <p:cNvSpPr txBox="1"/>
          <p:nvPr/>
        </p:nvSpPr>
        <p:spPr>
          <a:xfrm>
            <a:off x="2483007" y="4701366"/>
            <a:ext cx="1774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9B4292B-C992-DB72-8B7C-97B3F0A3FAE9}"/>
              </a:ext>
            </a:extLst>
          </p:cNvPr>
          <p:cNvSpPr txBox="1"/>
          <p:nvPr/>
        </p:nvSpPr>
        <p:spPr>
          <a:xfrm>
            <a:off x="3262098" y="1925224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Conversão do Conhecimento</a:t>
            </a: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800F805D-FA74-EB0C-2C9F-6BAD21707A09}"/>
              </a:ext>
            </a:extLst>
          </p:cNvPr>
          <p:cNvGrpSpPr/>
          <p:nvPr/>
        </p:nvGrpSpPr>
        <p:grpSpPr>
          <a:xfrm>
            <a:off x="2068800" y="2484440"/>
            <a:ext cx="985350" cy="1276400"/>
            <a:chOff x="1668077" y="2522658"/>
            <a:chExt cx="1198706" cy="15527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xmlns="" id="{1A8F1AC3-6C0D-C102-E766-97DDE822B23E}"/>
                </a:ext>
              </a:extLst>
            </p:cNvPr>
            <p:cNvGrpSpPr/>
            <p:nvPr/>
          </p:nvGrpSpPr>
          <p:grpSpPr>
            <a:xfrm rot="10800000">
              <a:off x="1668077" y="2522658"/>
              <a:ext cx="1198706" cy="1552777"/>
              <a:chOff x="564360" y="2274429"/>
              <a:chExt cx="1527675" cy="1978916"/>
            </a:xfrm>
          </p:grpSpPr>
          <p:sp>
            <p:nvSpPr>
              <p:cNvPr id="23" name="Fluxograma: Conector 22">
                <a:extLst>
                  <a:ext uri="{FF2B5EF4-FFF2-40B4-BE49-F238E27FC236}">
                    <a16:creationId xmlns:a16="http://schemas.microsoft.com/office/drawing/2014/main" xmlns="" id="{DB5916BB-2426-085B-CD98-44DC388C15BF}"/>
                  </a:ext>
                </a:extLst>
              </p:cNvPr>
              <p:cNvSpPr/>
              <p:nvPr/>
            </p:nvSpPr>
            <p:spPr>
              <a:xfrm>
                <a:off x="795805" y="2505875"/>
                <a:ext cx="1064781" cy="1064781"/>
              </a:xfrm>
              <a:prstGeom prst="flowChartConnector">
                <a:avLst/>
              </a:prstGeom>
              <a:solidFill>
                <a:srgbClr val="00A1D7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rgbClr val="FCA001"/>
                  </a:solidFill>
                </a:endParaRPr>
              </a:p>
            </p:txBody>
          </p:sp>
          <p:sp>
            <p:nvSpPr>
              <p:cNvPr id="24" name="Fluxograma: Conector 23">
                <a:extLst>
                  <a:ext uri="{FF2B5EF4-FFF2-40B4-BE49-F238E27FC236}">
                    <a16:creationId xmlns:a16="http://schemas.microsoft.com/office/drawing/2014/main" xmlns="" id="{7CF4828B-4AA2-2CE5-2C4C-E8B7EDDF1EFA}"/>
                  </a:ext>
                </a:extLst>
              </p:cNvPr>
              <p:cNvSpPr/>
              <p:nvPr/>
            </p:nvSpPr>
            <p:spPr>
              <a:xfrm>
                <a:off x="564360" y="2274429"/>
                <a:ext cx="1527675" cy="1527675"/>
              </a:xfrm>
              <a:prstGeom prst="flowChartConnector">
                <a:avLst/>
              </a:prstGeom>
              <a:noFill/>
              <a:ln w="28575">
                <a:solidFill>
                  <a:srgbClr val="3455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xmlns="" id="{65B04631-4AD1-A106-884F-E8B1E2C47477}"/>
                  </a:ext>
                </a:extLst>
              </p:cNvPr>
              <p:cNvCxnSpPr>
                <a:stCxn id="24" idx="4"/>
              </p:cNvCxnSpPr>
              <p:nvPr/>
            </p:nvCxnSpPr>
            <p:spPr>
              <a:xfrm flipH="1">
                <a:off x="1328196" y="3802104"/>
                <a:ext cx="2" cy="451241"/>
              </a:xfrm>
              <a:prstGeom prst="line">
                <a:avLst/>
              </a:prstGeom>
              <a:ln w="28575">
                <a:solidFill>
                  <a:srgbClr val="345574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xmlns="" id="{E9968350-0604-8F96-E912-BB780342D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l="10428" r="9532" b="24153"/>
            <a:stretch/>
          </p:blipFill>
          <p:spPr>
            <a:xfrm>
              <a:off x="1975026" y="3123565"/>
              <a:ext cx="620987" cy="588463"/>
            </a:xfrm>
            <a:prstGeom prst="rect">
              <a:avLst/>
            </a:prstGeom>
          </p:spPr>
        </p:pic>
      </p:grpSp>
      <p:grpSp>
        <p:nvGrpSpPr>
          <p:cNvPr id="125" name="Agrupar 124">
            <a:extLst>
              <a:ext uri="{FF2B5EF4-FFF2-40B4-BE49-F238E27FC236}">
                <a16:creationId xmlns:a16="http://schemas.microsoft.com/office/drawing/2014/main" xmlns="" id="{4E73296B-4E76-0263-455C-41959E782212}"/>
              </a:ext>
            </a:extLst>
          </p:cNvPr>
          <p:cNvGrpSpPr/>
          <p:nvPr/>
        </p:nvGrpSpPr>
        <p:grpSpPr>
          <a:xfrm rot="10800000">
            <a:off x="3557479" y="2475753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7" name="Fluxograma: Conector 126">
              <a:extLst>
                <a:ext uri="{FF2B5EF4-FFF2-40B4-BE49-F238E27FC236}">
                  <a16:creationId xmlns:a16="http://schemas.microsoft.com/office/drawing/2014/main" xmlns="" id="{722CE032-0B90-0080-CEAE-79ABEADB0F5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8" name="Fluxograma: Conector 127">
              <a:extLst>
                <a:ext uri="{FF2B5EF4-FFF2-40B4-BE49-F238E27FC236}">
                  <a16:creationId xmlns:a16="http://schemas.microsoft.com/office/drawing/2014/main" xmlns="" id="{6E1CDB62-1437-86BE-F643-9606C8FB3AA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29" name="Conector reto 128">
              <a:extLst>
                <a:ext uri="{FF2B5EF4-FFF2-40B4-BE49-F238E27FC236}">
                  <a16:creationId xmlns:a16="http://schemas.microsoft.com/office/drawing/2014/main" xmlns="" id="{CAFB6A72-16CA-BFA1-E883-E7F2F043679C}"/>
                </a:ext>
              </a:extLst>
            </p:cNvPr>
            <p:cNvCxnSpPr>
              <a:stCxn id="128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xmlns="" id="{2B167CF8-87E7-2F99-9BFB-5C3835169AC1}"/>
              </a:ext>
            </a:extLst>
          </p:cNvPr>
          <p:cNvGrpSpPr/>
          <p:nvPr/>
        </p:nvGrpSpPr>
        <p:grpSpPr>
          <a:xfrm>
            <a:off x="4266805" y="3315979"/>
            <a:ext cx="985350" cy="1276400"/>
            <a:chOff x="564360" y="2274429"/>
            <a:chExt cx="1527675" cy="1978916"/>
          </a:xfrm>
        </p:grpSpPr>
        <p:sp>
          <p:nvSpPr>
            <p:cNvPr id="131" name="Fluxograma: Conector 130">
              <a:extLst>
                <a:ext uri="{FF2B5EF4-FFF2-40B4-BE49-F238E27FC236}">
                  <a16:creationId xmlns:a16="http://schemas.microsoft.com/office/drawing/2014/main" xmlns="" id="{CFFBB506-A63F-7846-7604-3C577404998C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2" name="Fluxograma: Conector 131">
              <a:extLst>
                <a:ext uri="{FF2B5EF4-FFF2-40B4-BE49-F238E27FC236}">
                  <a16:creationId xmlns:a16="http://schemas.microsoft.com/office/drawing/2014/main" xmlns="" id="{AC0EBD3C-C1D3-80A1-EA19-81DA62BC3FE4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3" name="Conector reto 132">
              <a:extLst>
                <a:ext uri="{FF2B5EF4-FFF2-40B4-BE49-F238E27FC236}">
                  <a16:creationId xmlns:a16="http://schemas.microsoft.com/office/drawing/2014/main" xmlns="" id="{F8BBEDF6-2B4A-AF77-AEDF-9486CC13F117}"/>
                </a:ext>
              </a:extLst>
            </p:cNvPr>
            <p:cNvCxnSpPr>
              <a:stCxn id="13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xmlns="" id="{72D72F9D-4EE6-7C97-F973-41254BD73851}"/>
              </a:ext>
            </a:extLst>
          </p:cNvPr>
          <p:cNvGrpSpPr/>
          <p:nvPr/>
        </p:nvGrpSpPr>
        <p:grpSpPr>
          <a:xfrm>
            <a:off x="5794463" y="3368750"/>
            <a:ext cx="985350" cy="1276400"/>
            <a:chOff x="564360" y="2274429"/>
            <a:chExt cx="1527675" cy="1978916"/>
          </a:xfrm>
        </p:grpSpPr>
        <p:sp>
          <p:nvSpPr>
            <p:cNvPr id="136" name="Fluxograma: Conector 135">
              <a:extLst>
                <a:ext uri="{FF2B5EF4-FFF2-40B4-BE49-F238E27FC236}">
                  <a16:creationId xmlns:a16="http://schemas.microsoft.com/office/drawing/2014/main" xmlns="" id="{E646C96D-0B4C-DA5D-91C1-9D1A2078BB0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7" name="Fluxograma: Conector 136">
              <a:extLst>
                <a:ext uri="{FF2B5EF4-FFF2-40B4-BE49-F238E27FC236}">
                  <a16:creationId xmlns:a16="http://schemas.microsoft.com/office/drawing/2014/main" xmlns="" id="{42F43138-4761-188A-C5EE-AA70DE658CB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8" name="Conector reto 137">
              <a:extLst>
                <a:ext uri="{FF2B5EF4-FFF2-40B4-BE49-F238E27FC236}">
                  <a16:creationId xmlns:a16="http://schemas.microsoft.com/office/drawing/2014/main" xmlns="" id="{6C17911C-B94A-1E2B-7468-97891BCEB4FB}"/>
                </a:ext>
              </a:extLst>
            </p:cNvPr>
            <p:cNvCxnSpPr>
              <a:cxnSpLocks/>
              <a:stCxn id="13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xmlns="" id="{57436421-9AAF-3925-77B4-B5E87E08D17D}"/>
              </a:ext>
            </a:extLst>
          </p:cNvPr>
          <p:cNvGrpSpPr/>
          <p:nvPr/>
        </p:nvGrpSpPr>
        <p:grpSpPr>
          <a:xfrm rot="10800000">
            <a:off x="5054860" y="2585453"/>
            <a:ext cx="985350" cy="1276400"/>
            <a:chOff x="564360" y="2274429"/>
            <a:chExt cx="1527675" cy="1978916"/>
          </a:xfrm>
        </p:grpSpPr>
        <p:sp>
          <p:nvSpPr>
            <p:cNvPr id="142" name="Fluxograma: Conector 141">
              <a:extLst>
                <a:ext uri="{FF2B5EF4-FFF2-40B4-BE49-F238E27FC236}">
                  <a16:creationId xmlns:a16="http://schemas.microsoft.com/office/drawing/2014/main" xmlns="" id="{340570EB-408D-E632-F1F8-EFD2309A50D2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43" name="Fluxograma: Conector 142">
              <a:extLst>
                <a:ext uri="{FF2B5EF4-FFF2-40B4-BE49-F238E27FC236}">
                  <a16:creationId xmlns:a16="http://schemas.microsoft.com/office/drawing/2014/main" xmlns="" id="{0E6D8B6F-ED55-C86F-8672-4868A7222A5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44" name="Conector reto 143">
              <a:extLst>
                <a:ext uri="{FF2B5EF4-FFF2-40B4-BE49-F238E27FC236}">
                  <a16:creationId xmlns:a16="http://schemas.microsoft.com/office/drawing/2014/main" xmlns="" id="{59896A00-6B75-5681-EB07-2561798FC14E}"/>
                </a:ext>
              </a:extLst>
            </p:cNvPr>
            <p:cNvCxnSpPr>
              <a:stCxn id="14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6" name="CaixaDeTexto 175">
            <a:extLst>
              <a:ext uri="{FF2B5EF4-FFF2-40B4-BE49-F238E27FC236}">
                <a16:creationId xmlns:a16="http://schemas.microsoft.com/office/drawing/2014/main" xmlns="" id="{5DDC8531-5759-6251-CB9D-1D324CA6B261}"/>
              </a:ext>
            </a:extLst>
          </p:cNvPr>
          <p:cNvSpPr txBox="1"/>
          <p:nvPr/>
        </p:nvSpPr>
        <p:spPr>
          <a:xfrm>
            <a:off x="3944130" y="4712005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de GC</a:t>
            </a:r>
          </a:p>
        </p:txBody>
      </p:sp>
      <p:sp>
        <p:nvSpPr>
          <p:cNvPr id="177" name="CaixaDeTexto 176">
            <a:extLst>
              <a:ext uri="{FF2B5EF4-FFF2-40B4-BE49-F238E27FC236}">
                <a16:creationId xmlns:a16="http://schemas.microsoft.com/office/drawing/2014/main" xmlns="" id="{F3F7A765-B967-8819-E888-5A64A2F767A0}"/>
              </a:ext>
            </a:extLst>
          </p:cNvPr>
          <p:cNvSpPr txBox="1"/>
          <p:nvPr/>
        </p:nvSpPr>
        <p:spPr>
          <a:xfrm>
            <a:off x="4759479" y="1988573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Aprendizagem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Organizacional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D9CB6566-C8D3-92BA-3B6C-841D0EC26429}"/>
              </a:ext>
            </a:extLst>
          </p:cNvPr>
          <p:cNvSpPr txBox="1"/>
          <p:nvPr/>
        </p:nvSpPr>
        <p:spPr>
          <a:xfrm>
            <a:off x="5420648" y="4747276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Práticas de GC</a:t>
            </a:r>
          </a:p>
        </p:txBody>
      </p:sp>
      <p:pic>
        <p:nvPicPr>
          <p:cNvPr id="190" name="Gráfico 189">
            <a:extLst>
              <a:ext uri="{FF2B5EF4-FFF2-40B4-BE49-F238E27FC236}">
                <a16:creationId xmlns:a16="http://schemas.microsoft.com/office/drawing/2014/main" xmlns="" id="{6D342F16-9502-E624-E490-94E83DD2200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19722" b="38615"/>
          <a:stretch/>
        </p:blipFill>
        <p:spPr>
          <a:xfrm rot="10800000">
            <a:off x="3720656" y="3094907"/>
            <a:ext cx="649522" cy="270604"/>
          </a:xfrm>
          <a:prstGeom prst="rect">
            <a:avLst/>
          </a:prstGeom>
        </p:spPr>
      </p:pic>
      <p:pic>
        <p:nvPicPr>
          <p:cNvPr id="194" name="Gráfico 193">
            <a:extLst>
              <a:ext uri="{FF2B5EF4-FFF2-40B4-BE49-F238E27FC236}">
                <a16:creationId xmlns:a16="http://schemas.microsoft.com/office/drawing/2014/main" xmlns="" id="{C9FE798A-88B7-859A-9933-D69A1C27012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l="7477" r="9386" b="20000"/>
          <a:stretch/>
        </p:blipFill>
        <p:spPr>
          <a:xfrm>
            <a:off x="5298108" y="3138093"/>
            <a:ext cx="471544" cy="453749"/>
          </a:xfrm>
          <a:prstGeom prst="rect">
            <a:avLst/>
          </a:prstGeom>
        </p:spPr>
      </p:pic>
      <p:pic>
        <p:nvPicPr>
          <p:cNvPr id="198" name="Gráfico 197">
            <a:extLst>
              <a:ext uri="{FF2B5EF4-FFF2-40B4-BE49-F238E27FC236}">
                <a16:creationId xmlns:a16="http://schemas.microsoft.com/office/drawing/2014/main" xmlns="" id="{5A7631CD-110B-B03B-99C4-E27C0DEDD69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b="17612"/>
          <a:stretch/>
        </p:blipFill>
        <p:spPr>
          <a:xfrm>
            <a:off x="6040210" y="3638479"/>
            <a:ext cx="521160" cy="429374"/>
          </a:xfrm>
          <a:prstGeom prst="rect">
            <a:avLst/>
          </a:prstGeom>
        </p:spPr>
      </p:pic>
      <p:pic>
        <p:nvPicPr>
          <p:cNvPr id="206" name="Gráfico 205">
            <a:extLst>
              <a:ext uri="{FF2B5EF4-FFF2-40B4-BE49-F238E27FC236}">
                <a16:creationId xmlns:a16="http://schemas.microsoft.com/office/drawing/2014/main" xmlns="" id="{D3B61624-1EE3-9C6F-0033-44EF42CA3C85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 b="20398"/>
          <a:stretch/>
        </p:blipFill>
        <p:spPr>
          <a:xfrm>
            <a:off x="2964993" y="3467593"/>
            <a:ext cx="649521" cy="517032"/>
          </a:xfrm>
          <a:prstGeom prst="rect">
            <a:avLst/>
          </a:prstGeom>
        </p:spPr>
      </p:pic>
      <p:pic>
        <p:nvPicPr>
          <p:cNvPr id="208" name="Gráfico 207">
            <a:extLst>
              <a:ext uri="{FF2B5EF4-FFF2-40B4-BE49-F238E27FC236}">
                <a16:creationId xmlns:a16="http://schemas.microsoft.com/office/drawing/2014/main" xmlns="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09" name="Picture 2" descr="Menu de Navegação">
            <a:extLst>
              <a:ext uri="{FF2B5EF4-FFF2-40B4-BE49-F238E27FC236}">
                <a16:creationId xmlns:a16="http://schemas.microsoft.com/office/drawing/2014/main" xmlns="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" descr="Notícias da UFSC">
            <a:extLst>
              <a:ext uri="{FF2B5EF4-FFF2-40B4-BE49-F238E27FC236}">
                <a16:creationId xmlns:a16="http://schemas.microsoft.com/office/drawing/2014/main" xmlns="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4271341" y="330762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3" name="Fluxograma: Conector 21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214" name="Fluxograma: Conector 21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215" name="Conector reto 21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21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6" name="Gráfico 187">
            <a:extLst>
              <a:ext uri="{FF2B5EF4-FFF2-40B4-BE49-F238E27FC236}">
                <a16:creationId xmlns:a16="http://schemas.microsoft.com/office/drawing/2014/main" xmlns="" id="{0319DC2E-5AC4-D44C-BA2B-54BF3BD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 l="12568" r="13268" b="22174"/>
          <a:stretch/>
        </p:blipFill>
        <p:spPr>
          <a:xfrm>
            <a:off x="4495899" y="3517802"/>
            <a:ext cx="536234" cy="562696"/>
          </a:xfrm>
          <a:prstGeom prst="rect">
            <a:avLst/>
          </a:prstGeom>
        </p:spPr>
      </p:pic>
      <p:grpSp>
        <p:nvGrpSpPr>
          <p:cNvPr id="317" name="Agrupar 145">
            <a:extLst>
              <a:ext uri="{FF2B5EF4-FFF2-40B4-BE49-F238E27FC236}">
                <a16:creationId xmlns:a16="http://schemas.microsoft.com/office/drawing/2014/main" xmlns="" id="{2DA6D785-76D2-2B9D-4023-26023FA12EDC}"/>
              </a:ext>
            </a:extLst>
          </p:cNvPr>
          <p:cNvGrpSpPr/>
          <p:nvPr/>
        </p:nvGrpSpPr>
        <p:grpSpPr>
          <a:xfrm rot="10800000">
            <a:off x="6543539" y="2576766"/>
            <a:ext cx="985350" cy="1276400"/>
            <a:chOff x="564360" y="2274429"/>
            <a:chExt cx="1527675" cy="1978916"/>
          </a:xfrm>
        </p:grpSpPr>
        <p:sp>
          <p:nvSpPr>
            <p:cNvPr id="318" name="Fluxograma: Conector 317">
              <a:extLst>
                <a:ext uri="{FF2B5EF4-FFF2-40B4-BE49-F238E27FC236}">
                  <a16:creationId xmlns:a16="http://schemas.microsoft.com/office/drawing/2014/main" xmlns="" id="{4AEA98D7-394A-312D-85E2-2E647A4F2BD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19" name="Fluxograma: Conector 318">
              <a:extLst>
                <a:ext uri="{FF2B5EF4-FFF2-40B4-BE49-F238E27FC236}">
                  <a16:creationId xmlns:a16="http://schemas.microsoft.com/office/drawing/2014/main" xmlns="" id="{D6173D47-0B62-1922-9731-20D01ACA0779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0" name="Conector reto 319">
              <a:extLst>
                <a:ext uri="{FF2B5EF4-FFF2-40B4-BE49-F238E27FC236}">
                  <a16:creationId xmlns:a16="http://schemas.microsoft.com/office/drawing/2014/main" xmlns="" id="{B209F09E-CDD9-F2FA-5523-6B0BECA0CBCB}"/>
                </a:ext>
              </a:extLst>
            </p:cNvPr>
            <p:cNvCxnSpPr>
              <a:stCxn id="319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Agrupar 150">
            <a:extLst>
              <a:ext uri="{FF2B5EF4-FFF2-40B4-BE49-F238E27FC236}">
                <a16:creationId xmlns:a16="http://schemas.microsoft.com/office/drawing/2014/main" xmlns="" id="{8E7524D0-9B59-308F-C202-A76FB0AD7450}"/>
              </a:ext>
            </a:extLst>
          </p:cNvPr>
          <p:cNvGrpSpPr/>
          <p:nvPr/>
        </p:nvGrpSpPr>
        <p:grpSpPr>
          <a:xfrm>
            <a:off x="7295782" y="3373773"/>
            <a:ext cx="985350" cy="1276400"/>
            <a:chOff x="564360" y="2274429"/>
            <a:chExt cx="1527675" cy="1978916"/>
          </a:xfrm>
        </p:grpSpPr>
        <p:sp>
          <p:nvSpPr>
            <p:cNvPr id="322" name="Fluxograma: Conector 321">
              <a:extLst>
                <a:ext uri="{FF2B5EF4-FFF2-40B4-BE49-F238E27FC236}">
                  <a16:creationId xmlns:a16="http://schemas.microsoft.com/office/drawing/2014/main" xmlns="" id="{70D5DB28-D6BF-DF31-5DFC-3DD7AC4D623E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3" name="Fluxograma: Conector 322">
              <a:extLst>
                <a:ext uri="{FF2B5EF4-FFF2-40B4-BE49-F238E27FC236}">
                  <a16:creationId xmlns:a16="http://schemas.microsoft.com/office/drawing/2014/main" xmlns="" id="{68C59233-71D5-E113-52FF-65867BBD3976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4" name="Conector reto 323">
              <a:extLst>
                <a:ext uri="{FF2B5EF4-FFF2-40B4-BE49-F238E27FC236}">
                  <a16:creationId xmlns:a16="http://schemas.microsoft.com/office/drawing/2014/main" xmlns="" id="{2A31B45B-01EB-81C9-946E-2A7B62086CC7}"/>
                </a:ext>
              </a:extLst>
            </p:cNvPr>
            <p:cNvCxnSpPr>
              <a:cxnSpLocks/>
              <a:stCxn id="32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5" name="Agrupar 155">
            <a:extLst>
              <a:ext uri="{FF2B5EF4-FFF2-40B4-BE49-F238E27FC236}">
                <a16:creationId xmlns:a16="http://schemas.microsoft.com/office/drawing/2014/main" xmlns="" id="{46EC5899-BEBA-6F48-73FC-F61CEA2301D4}"/>
              </a:ext>
            </a:extLst>
          </p:cNvPr>
          <p:cNvGrpSpPr/>
          <p:nvPr/>
        </p:nvGrpSpPr>
        <p:grpSpPr>
          <a:xfrm>
            <a:off x="8823440" y="3426544"/>
            <a:ext cx="985350" cy="1276400"/>
            <a:chOff x="564360" y="2274429"/>
            <a:chExt cx="1527675" cy="1978916"/>
          </a:xfrm>
        </p:grpSpPr>
        <p:sp>
          <p:nvSpPr>
            <p:cNvPr id="326" name="Fluxograma: Conector 325">
              <a:extLst>
                <a:ext uri="{FF2B5EF4-FFF2-40B4-BE49-F238E27FC236}">
                  <a16:creationId xmlns:a16="http://schemas.microsoft.com/office/drawing/2014/main" xmlns="" id="{8B6E90D3-EDD5-B66A-F7E5-AE965A2BF7D3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FCA001"/>
            </a:solidFill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7" name="Fluxograma: Conector 326">
              <a:extLst>
                <a:ext uri="{FF2B5EF4-FFF2-40B4-BE49-F238E27FC236}">
                  <a16:creationId xmlns:a16="http://schemas.microsoft.com/office/drawing/2014/main" xmlns="" id="{6717A211-A1C4-2F5E-BD1A-5AF17E62F5C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8" name="Conector reto 327">
              <a:extLst>
                <a:ext uri="{FF2B5EF4-FFF2-40B4-BE49-F238E27FC236}">
                  <a16:creationId xmlns:a16="http://schemas.microsoft.com/office/drawing/2014/main" xmlns="" id="{5E0D8A01-B550-8BB7-CC98-C1EEBAE5CC9E}"/>
                </a:ext>
              </a:extLst>
            </p:cNvPr>
            <p:cNvCxnSpPr>
              <a:cxnSpLocks/>
              <a:stCxn id="32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FCA00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9" name="Agrupar 160">
            <a:extLst>
              <a:ext uri="{FF2B5EF4-FFF2-40B4-BE49-F238E27FC236}">
                <a16:creationId xmlns:a16="http://schemas.microsoft.com/office/drawing/2014/main" xmlns="" id="{2573BDC5-4188-FE9C-B4BB-62110B96EED4}"/>
              </a:ext>
            </a:extLst>
          </p:cNvPr>
          <p:cNvGrpSpPr/>
          <p:nvPr/>
        </p:nvGrpSpPr>
        <p:grpSpPr>
          <a:xfrm rot="10800000">
            <a:off x="8097485" y="2643247"/>
            <a:ext cx="985350" cy="1276400"/>
            <a:chOff x="564360" y="2274429"/>
            <a:chExt cx="1527675" cy="1978916"/>
          </a:xfrm>
        </p:grpSpPr>
        <p:sp>
          <p:nvSpPr>
            <p:cNvPr id="330" name="Fluxograma: Conector 329">
              <a:extLst>
                <a:ext uri="{FF2B5EF4-FFF2-40B4-BE49-F238E27FC236}">
                  <a16:creationId xmlns:a16="http://schemas.microsoft.com/office/drawing/2014/main" xmlns="" id="{F4DB7FED-A200-EE25-3075-B276D4DFBAD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31" name="Fluxograma: Conector 330">
              <a:extLst>
                <a:ext uri="{FF2B5EF4-FFF2-40B4-BE49-F238E27FC236}">
                  <a16:creationId xmlns:a16="http://schemas.microsoft.com/office/drawing/2014/main" xmlns="" id="{24C3D4E6-8902-6F05-6EC0-399B0044702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32" name="Conector reto 331">
              <a:extLst>
                <a:ext uri="{FF2B5EF4-FFF2-40B4-BE49-F238E27FC236}">
                  <a16:creationId xmlns:a16="http://schemas.microsoft.com/office/drawing/2014/main" xmlns="" id="{662BCB6E-9DA9-3CBC-2AB9-9BE2651DACA9}"/>
                </a:ext>
              </a:extLst>
            </p:cNvPr>
            <p:cNvCxnSpPr>
              <a:stCxn id="331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5" name="CaixaDeTexto 334">
            <a:extLst>
              <a:ext uri="{FF2B5EF4-FFF2-40B4-BE49-F238E27FC236}">
                <a16:creationId xmlns:a16="http://schemas.microsoft.com/office/drawing/2014/main" xmlns="" id="{468DE037-6509-8F3F-95CF-D6DD56A4456D}"/>
              </a:ext>
            </a:extLst>
          </p:cNvPr>
          <p:cNvSpPr txBox="1"/>
          <p:nvPr/>
        </p:nvSpPr>
        <p:spPr>
          <a:xfrm>
            <a:off x="771002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Modelos de Maturidade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GC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6" name="CaixaDeTexto 335">
            <a:extLst>
              <a:ext uri="{FF2B5EF4-FFF2-40B4-BE49-F238E27FC236}">
                <a16:creationId xmlns:a16="http://schemas.microsoft.com/office/drawing/2014/main" xmlns="" id="{12F3FBD8-F583-208C-8AD2-215B571A6666}"/>
              </a:ext>
            </a:extLst>
          </p:cNvPr>
          <p:cNvSpPr txBox="1"/>
          <p:nvPr/>
        </p:nvSpPr>
        <p:spPr>
          <a:xfrm>
            <a:off x="919870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 Organizacionais</a:t>
            </a:r>
          </a:p>
        </p:txBody>
      </p:sp>
      <p:pic>
        <p:nvPicPr>
          <p:cNvPr id="339" name="Gráfico 195">
            <a:extLst>
              <a:ext uri="{FF2B5EF4-FFF2-40B4-BE49-F238E27FC236}">
                <a16:creationId xmlns:a16="http://schemas.microsoft.com/office/drawing/2014/main" xmlns="" id="{474081FF-3A9F-1DEE-FDFD-4A20880069AE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 b="20199"/>
          <a:stretch/>
        </p:blipFill>
        <p:spPr>
          <a:xfrm>
            <a:off x="9827026" y="3229565"/>
            <a:ext cx="494748" cy="394814"/>
          </a:xfrm>
          <a:prstGeom prst="rect">
            <a:avLst/>
          </a:prstGeom>
        </p:spPr>
      </p:pic>
      <p:pic>
        <p:nvPicPr>
          <p:cNvPr id="341" name="Gráfico 201">
            <a:extLst>
              <a:ext uri="{FF2B5EF4-FFF2-40B4-BE49-F238E27FC236}">
                <a16:creationId xmlns:a16="http://schemas.microsoft.com/office/drawing/2014/main" xmlns="" id="{39C23CAC-AF63-2047-2AB9-BE3328795AEE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 b="22174"/>
          <a:stretch/>
        </p:blipFill>
        <p:spPr>
          <a:xfrm>
            <a:off x="8265965" y="3130804"/>
            <a:ext cx="658841" cy="512747"/>
          </a:xfrm>
          <a:prstGeom prst="rect">
            <a:avLst/>
          </a:prstGeom>
        </p:spPr>
      </p:pic>
      <p:sp>
        <p:nvSpPr>
          <p:cNvPr id="77" name="CaixaDeTexto 76">
            <a:extLst>
              <a:ext uri="{FF2B5EF4-FFF2-40B4-BE49-F238E27FC236}">
                <a16:creationId xmlns:a16="http://schemas.microsoft.com/office/drawing/2014/main" xmlns="" id="{6A025FAD-7C9E-5E90-147A-B01EDBD9CFD5}"/>
              </a:ext>
            </a:extLst>
          </p:cNvPr>
          <p:cNvSpPr txBox="1"/>
          <p:nvPr/>
        </p:nvSpPr>
        <p:spPr>
          <a:xfrm>
            <a:off x="6184057" y="195425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Absortiva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xmlns="" id="{6E47CACA-B339-125E-635E-31FA821ACB85}"/>
              </a:ext>
            </a:extLst>
          </p:cNvPr>
          <p:cNvSpPr txBox="1"/>
          <p:nvPr/>
        </p:nvSpPr>
        <p:spPr>
          <a:xfrm>
            <a:off x="6921967" y="475817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Desperdício 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9" name="Gráfico 185">
            <a:extLst>
              <a:ext uri="{FF2B5EF4-FFF2-40B4-BE49-F238E27FC236}">
                <a16:creationId xmlns:a16="http://schemas.microsoft.com/office/drawing/2014/main" xmlns="" id="{CFB4468F-4456-7648-E792-2B508C0D864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0308" r="19733" b="22174"/>
          <a:stretch/>
        </p:blipFill>
        <p:spPr>
          <a:xfrm>
            <a:off x="7620657" y="3548819"/>
            <a:ext cx="426137" cy="553116"/>
          </a:xfrm>
          <a:prstGeom prst="rect">
            <a:avLst/>
          </a:prstGeom>
        </p:spPr>
      </p:pic>
      <p:pic>
        <p:nvPicPr>
          <p:cNvPr id="80" name="Gráfico 191">
            <a:extLst>
              <a:ext uri="{FF2B5EF4-FFF2-40B4-BE49-F238E27FC236}">
                <a16:creationId xmlns:a16="http://schemas.microsoft.com/office/drawing/2014/main" xmlns="" id="{58B06E31-66E5-84A8-6DFD-5CE3DA1A738F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21804" t="12339" r="23142" b="31868"/>
          <a:stretch/>
        </p:blipFill>
        <p:spPr>
          <a:xfrm>
            <a:off x="6779813" y="3108665"/>
            <a:ext cx="460969" cy="467162"/>
          </a:xfrm>
          <a:prstGeom prst="rect">
            <a:avLst/>
          </a:prstGeom>
        </p:spPr>
      </p:pic>
      <p:sp>
        <p:nvSpPr>
          <p:cNvPr id="85" name="Fluxograma: Conector 84">
            <a:extLst>
              <a:ext uri="{FF2B5EF4-FFF2-40B4-BE49-F238E27FC236}">
                <a16:creationId xmlns:a16="http://schemas.microsoft.com/office/drawing/2014/main" xmlns="" id="{80A49F99-73D8-E79C-2ABB-8EF9EC519935}"/>
              </a:ext>
            </a:extLst>
          </p:cNvPr>
          <p:cNvSpPr/>
          <p:nvPr/>
        </p:nvSpPr>
        <p:spPr>
          <a:xfrm rot="10800000">
            <a:off x="9572516" y="2925610"/>
            <a:ext cx="985350" cy="985350"/>
          </a:xfrm>
          <a:prstGeom prst="flowChartConnector">
            <a:avLst/>
          </a:prstGeom>
          <a:noFill/>
          <a:ln w="28575">
            <a:solidFill>
              <a:srgbClr val="3455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A81177FD-BB0E-7F1E-AFD5-89CFEE5539C3}"/>
              </a:ext>
            </a:extLst>
          </p:cNvPr>
          <p:cNvCxnSpPr>
            <a:stCxn id="85" idx="4"/>
          </p:cNvCxnSpPr>
          <p:nvPr/>
        </p:nvCxnSpPr>
        <p:spPr>
          <a:xfrm rot="10800000" flipH="1">
            <a:off x="10065191" y="2634560"/>
            <a:ext cx="1" cy="291050"/>
          </a:xfrm>
          <a:prstGeom prst="line">
            <a:avLst/>
          </a:prstGeom>
          <a:ln w="28575">
            <a:solidFill>
              <a:srgbClr val="34557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>
            <a:extLst>
              <a:ext uri="{FF2B5EF4-FFF2-40B4-BE49-F238E27FC236}">
                <a16:creationId xmlns:a16="http://schemas.microsoft.com/office/drawing/2014/main" xmlns="" id="{1C78F669-8132-0203-1F07-3C7E31A19BFA}"/>
              </a:ext>
            </a:extLst>
          </p:cNvPr>
          <p:cNvSpPr txBox="1"/>
          <p:nvPr/>
        </p:nvSpPr>
        <p:spPr>
          <a:xfrm>
            <a:off x="8449627" y="4764562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Resiliência Organizacional</a:t>
            </a:r>
          </a:p>
        </p:txBody>
      </p:sp>
      <p:pic>
        <p:nvPicPr>
          <p:cNvPr id="88" name="Gráfico 199">
            <a:extLst>
              <a:ext uri="{FF2B5EF4-FFF2-40B4-BE49-F238E27FC236}">
                <a16:creationId xmlns:a16="http://schemas.microsoft.com/office/drawing/2014/main" xmlns="" id="{D24A2327-A795-01D3-10B0-8BB29BDC1DC9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 b="22015"/>
          <a:stretch/>
        </p:blipFill>
        <p:spPr>
          <a:xfrm>
            <a:off x="8973479" y="3664266"/>
            <a:ext cx="591996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5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=""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=""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=""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=""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RESILIÊNCIA </a:t>
            </a:r>
            <a:r>
              <a:rPr lang="pt-BR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ORGANIZAZIONAL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661342" y="2632585"/>
            <a:ext cx="108286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de uma organização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ajustar o seu funcionamento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antes, durante e após alterações ou perturbações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de modo que possa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sustentar as operações necessárias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sob ambas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condições esperadas ou inesperadas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669925" y="6228955"/>
            <a:ext cx="110415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Fonte: </a:t>
            </a:r>
            <a:r>
              <a:rPr lang="en-US" alt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Hollnagel</a:t>
            </a: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E. (2010). 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How Resilient Is Your </a:t>
            </a:r>
            <a:r>
              <a:rPr lang="en-US" alt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Organisation</a:t>
            </a:r>
            <a:r>
              <a:rPr lang="en-US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? An Introduction to the Resilience Analysis Grid (RAG). Sustainable Transformation: Building a Resilient Organization</a:t>
            </a:r>
            <a:endParaRPr lang="fr-FR" altLang="pt-BR" sz="12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95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luxograma: Conector 83">
            <a:extLst>
              <a:ext uri="{FF2B5EF4-FFF2-40B4-BE49-F238E27FC236}">
                <a16:creationId xmlns:a16="http://schemas.microsoft.com/office/drawing/2014/main" xmlns="" id="{EA3B04C7-2700-5DDE-112A-9B80383AA491}"/>
              </a:ext>
            </a:extLst>
          </p:cNvPr>
          <p:cNvSpPr/>
          <p:nvPr/>
        </p:nvSpPr>
        <p:spPr>
          <a:xfrm rot="10800000">
            <a:off x="9721801" y="3074894"/>
            <a:ext cx="686783" cy="686783"/>
          </a:xfrm>
          <a:prstGeom prst="flowChartConnector">
            <a:avLst/>
          </a:prstGeom>
          <a:solidFill>
            <a:srgbClr val="FCA00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CA00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022D421-A232-18B7-9BD4-AC28869B066D}"/>
              </a:ext>
            </a:extLst>
          </p:cNvPr>
          <p:cNvSpPr txBox="1"/>
          <p:nvPr/>
        </p:nvSpPr>
        <p:spPr>
          <a:xfrm>
            <a:off x="1063826" y="4675451"/>
            <a:ext cx="1419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e Função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01986BEE-1ABE-1D1D-2AC7-C51F30349870}"/>
              </a:ext>
            </a:extLst>
          </p:cNvPr>
          <p:cNvGrpSpPr/>
          <p:nvPr/>
        </p:nvGrpSpPr>
        <p:grpSpPr>
          <a:xfrm>
            <a:off x="1280745" y="3214966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Fluxograma: Conector 3">
              <a:extLst>
                <a:ext uri="{FF2B5EF4-FFF2-40B4-BE49-F238E27FC236}">
                  <a16:creationId xmlns:a16="http://schemas.microsoft.com/office/drawing/2014/main" xmlns="" id="{2772BF41-B173-77A0-9705-C0840A51C6E8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" name="Fluxograma: Conector 11">
              <a:extLst>
                <a:ext uri="{FF2B5EF4-FFF2-40B4-BE49-F238E27FC236}">
                  <a16:creationId xmlns:a16="http://schemas.microsoft.com/office/drawing/2014/main" xmlns="" id="{FAE10C14-AD43-221A-85CC-DEABEFD4884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xmlns="" id="{37677FF6-05A4-C8DE-714F-2FE83568D995}"/>
                </a:ext>
              </a:extLst>
            </p:cNvPr>
            <p:cNvCxnSpPr>
              <a:stCxn id="1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xmlns="" id="{16DC84AA-F252-A8C8-F73C-CA2C5C3DB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b="17660"/>
            <a:stretch/>
          </p:blipFill>
          <p:spPr>
            <a:xfrm>
              <a:off x="945356" y="2723039"/>
              <a:ext cx="765676" cy="630451"/>
            </a:xfrm>
            <a:prstGeom prst="rect">
              <a:avLst/>
            </a:prstGeom>
          </p:spPr>
        </p:pic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CD2B8D4-782D-3DD8-6C28-E1F730F14785}"/>
              </a:ext>
            </a:extLst>
          </p:cNvPr>
          <p:cNvSpPr txBox="1"/>
          <p:nvPr/>
        </p:nvSpPr>
        <p:spPr>
          <a:xfrm>
            <a:off x="1851853" y="1929568"/>
            <a:ext cx="1527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Processos, Bens e Serviços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2808403" y="326773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" name="Fluxograma: Conector 3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4" name="Fluxograma: Conector 3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420A0B96-E53F-7161-6709-756845D1F3F4}"/>
              </a:ext>
            </a:extLst>
          </p:cNvPr>
          <p:cNvSpPr txBox="1"/>
          <p:nvPr/>
        </p:nvSpPr>
        <p:spPr>
          <a:xfrm>
            <a:off x="2483007" y="4701366"/>
            <a:ext cx="1774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9B4292B-C992-DB72-8B7C-97B3F0A3FAE9}"/>
              </a:ext>
            </a:extLst>
          </p:cNvPr>
          <p:cNvSpPr txBox="1"/>
          <p:nvPr/>
        </p:nvSpPr>
        <p:spPr>
          <a:xfrm>
            <a:off x="3262098" y="1925224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Conversão do Conhecimento</a:t>
            </a: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800F805D-FA74-EB0C-2C9F-6BAD21707A09}"/>
              </a:ext>
            </a:extLst>
          </p:cNvPr>
          <p:cNvGrpSpPr/>
          <p:nvPr/>
        </p:nvGrpSpPr>
        <p:grpSpPr>
          <a:xfrm>
            <a:off x="2068800" y="2484440"/>
            <a:ext cx="985350" cy="1276400"/>
            <a:chOff x="1668077" y="2522658"/>
            <a:chExt cx="1198706" cy="15527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xmlns="" id="{1A8F1AC3-6C0D-C102-E766-97DDE822B23E}"/>
                </a:ext>
              </a:extLst>
            </p:cNvPr>
            <p:cNvGrpSpPr/>
            <p:nvPr/>
          </p:nvGrpSpPr>
          <p:grpSpPr>
            <a:xfrm rot="10800000">
              <a:off x="1668077" y="2522658"/>
              <a:ext cx="1198706" cy="1552777"/>
              <a:chOff x="564360" y="2274429"/>
              <a:chExt cx="1527675" cy="1978916"/>
            </a:xfrm>
          </p:grpSpPr>
          <p:sp>
            <p:nvSpPr>
              <p:cNvPr id="23" name="Fluxograma: Conector 22">
                <a:extLst>
                  <a:ext uri="{FF2B5EF4-FFF2-40B4-BE49-F238E27FC236}">
                    <a16:creationId xmlns:a16="http://schemas.microsoft.com/office/drawing/2014/main" xmlns="" id="{DB5916BB-2426-085B-CD98-44DC388C15BF}"/>
                  </a:ext>
                </a:extLst>
              </p:cNvPr>
              <p:cNvSpPr/>
              <p:nvPr/>
            </p:nvSpPr>
            <p:spPr>
              <a:xfrm>
                <a:off x="795805" y="2505875"/>
                <a:ext cx="1064781" cy="1064781"/>
              </a:xfrm>
              <a:prstGeom prst="flowChartConnector">
                <a:avLst/>
              </a:prstGeom>
              <a:solidFill>
                <a:srgbClr val="00A1D7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rgbClr val="FCA001"/>
                  </a:solidFill>
                </a:endParaRPr>
              </a:p>
            </p:txBody>
          </p:sp>
          <p:sp>
            <p:nvSpPr>
              <p:cNvPr id="24" name="Fluxograma: Conector 23">
                <a:extLst>
                  <a:ext uri="{FF2B5EF4-FFF2-40B4-BE49-F238E27FC236}">
                    <a16:creationId xmlns:a16="http://schemas.microsoft.com/office/drawing/2014/main" xmlns="" id="{7CF4828B-4AA2-2CE5-2C4C-E8B7EDDF1EFA}"/>
                  </a:ext>
                </a:extLst>
              </p:cNvPr>
              <p:cNvSpPr/>
              <p:nvPr/>
            </p:nvSpPr>
            <p:spPr>
              <a:xfrm>
                <a:off x="564360" y="2274429"/>
                <a:ext cx="1527675" cy="1527675"/>
              </a:xfrm>
              <a:prstGeom prst="flowChartConnector">
                <a:avLst/>
              </a:prstGeom>
              <a:noFill/>
              <a:ln w="28575">
                <a:solidFill>
                  <a:srgbClr val="3455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xmlns="" id="{65B04631-4AD1-A106-884F-E8B1E2C47477}"/>
                  </a:ext>
                </a:extLst>
              </p:cNvPr>
              <p:cNvCxnSpPr>
                <a:stCxn id="24" idx="4"/>
              </p:cNvCxnSpPr>
              <p:nvPr/>
            </p:nvCxnSpPr>
            <p:spPr>
              <a:xfrm flipH="1">
                <a:off x="1328196" y="3802104"/>
                <a:ext cx="2" cy="451241"/>
              </a:xfrm>
              <a:prstGeom prst="line">
                <a:avLst/>
              </a:prstGeom>
              <a:ln w="28575">
                <a:solidFill>
                  <a:srgbClr val="345574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xmlns="" id="{E9968350-0604-8F96-E912-BB780342D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l="10428" r="9532" b="24153"/>
            <a:stretch/>
          </p:blipFill>
          <p:spPr>
            <a:xfrm>
              <a:off x="1975026" y="3123565"/>
              <a:ext cx="620987" cy="588463"/>
            </a:xfrm>
            <a:prstGeom prst="rect">
              <a:avLst/>
            </a:prstGeom>
          </p:spPr>
        </p:pic>
      </p:grpSp>
      <p:grpSp>
        <p:nvGrpSpPr>
          <p:cNvPr id="125" name="Agrupar 124">
            <a:extLst>
              <a:ext uri="{FF2B5EF4-FFF2-40B4-BE49-F238E27FC236}">
                <a16:creationId xmlns:a16="http://schemas.microsoft.com/office/drawing/2014/main" xmlns="" id="{4E73296B-4E76-0263-455C-41959E782212}"/>
              </a:ext>
            </a:extLst>
          </p:cNvPr>
          <p:cNvGrpSpPr/>
          <p:nvPr/>
        </p:nvGrpSpPr>
        <p:grpSpPr>
          <a:xfrm rot="10800000">
            <a:off x="3557479" y="2475753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7" name="Fluxograma: Conector 126">
              <a:extLst>
                <a:ext uri="{FF2B5EF4-FFF2-40B4-BE49-F238E27FC236}">
                  <a16:creationId xmlns:a16="http://schemas.microsoft.com/office/drawing/2014/main" xmlns="" id="{722CE032-0B90-0080-CEAE-79ABEADB0F5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8" name="Fluxograma: Conector 127">
              <a:extLst>
                <a:ext uri="{FF2B5EF4-FFF2-40B4-BE49-F238E27FC236}">
                  <a16:creationId xmlns:a16="http://schemas.microsoft.com/office/drawing/2014/main" xmlns="" id="{6E1CDB62-1437-86BE-F643-9606C8FB3AA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29" name="Conector reto 128">
              <a:extLst>
                <a:ext uri="{FF2B5EF4-FFF2-40B4-BE49-F238E27FC236}">
                  <a16:creationId xmlns:a16="http://schemas.microsoft.com/office/drawing/2014/main" xmlns="" id="{CAFB6A72-16CA-BFA1-E883-E7F2F043679C}"/>
                </a:ext>
              </a:extLst>
            </p:cNvPr>
            <p:cNvCxnSpPr>
              <a:stCxn id="128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xmlns="" id="{2B167CF8-87E7-2F99-9BFB-5C3835169AC1}"/>
              </a:ext>
            </a:extLst>
          </p:cNvPr>
          <p:cNvGrpSpPr/>
          <p:nvPr/>
        </p:nvGrpSpPr>
        <p:grpSpPr>
          <a:xfrm>
            <a:off x="4266805" y="3315979"/>
            <a:ext cx="985350" cy="1276400"/>
            <a:chOff x="564360" y="2274429"/>
            <a:chExt cx="1527675" cy="1978916"/>
          </a:xfrm>
        </p:grpSpPr>
        <p:sp>
          <p:nvSpPr>
            <p:cNvPr id="131" name="Fluxograma: Conector 130">
              <a:extLst>
                <a:ext uri="{FF2B5EF4-FFF2-40B4-BE49-F238E27FC236}">
                  <a16:creationId xmlns:a16="http://schemas.microsoft.com/office/drawing/2014/main" xmlns="" id="{CFFBB506-A63F-7846-7604-3C577404998C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2" name="Fluxograma: Conector 131">
              <a:extLst>
                <a:ext uri="{FF2B5EF4-FFF2-40B4-BE49-F238E27FC236}">
                  <a16:creationId xmlns:a16="http://schemas.microsoft.com/office/drawing/2014/main" xmlns="" id="{AC0EBD3C-C1D3-80A1-EA19-81DA62BC3FE4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3" name="Conector reto 132">
              <a:extLst>
                <a:ext uri="{FF2B5EF4-FFF2-40B4-BE49-F238E27FC236}">
                  <a16:creationId xmlns:a16="http://schemas.microsoft.com/office/drawing/2014/main" xmlns="" id="{F8BBEDF6-2B4A-AF77-AEDF-9486CC13F117}"/>
                </a:ext>
              </a:extLst>
            </p:cNvPr>
            <p:cNvCxnSpPr>
              <a:stCxn id="13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xmlns="" id="{72D72F9D-4EE6-7C97-F973-41254BD73851}"/>
              </a:ext>
            </a:extLst>
          </p:cNvPr>
          <p:cNvGrpSpPr/>
          <p:nvPr/>
        </p:nvGrpSpPr>
        <p:grpSpPr>
          <a:xfrm>
            <a:off x="5794463" y="3368750"/>
            <a:ext cx="985350" cy="1276400"/>
            <a:chOff x="564360" y="2274429"/>
            <a:chExt cx="1527675" cy="1978916"/>
          </a:xfrm>
        </p:grpSpPr>
        <p:sp>
          <p:nvSpPr>
            <p:cNvPr id="136" name="Fluxograma: Conector 135">
              <a:extLst>
                <a:ext uri="{FF2B5EF4-FFF2-40B4-BE49-F238E27FC236}">
                  <a16:creationId xmlns:a16="http://schemas.microsoft.com/office/drawing/2014/main" xmlns="" id="{E646C96D-0B4C-DA5D-91C1-9D1A2078BB0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7" name="Fluxograma: Conector 136">
              <a:extLst>
                <a:ext uri="{FF2B5EF4-FFF2-40B4-BE49-F238E27FC236}">
                  <a16:creationId xmlns:a16="http://schemas.microsoft.com/office/drawing/2014/main" xmlns="" id="{42F43138-4761-188A-C5EE-AA70DE658CB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8" name="Conector reto 137">
              <a:extLst>
                <a:ext uri="{FF2B5EF4-FFF2-40B4-BE49-F238E27FC236}">
                  <a16:creationId xmlns:a16="http://schemas.microsoft.com/office/drawing/2014/main" xmlns="" id="{6C17911C-B94A-1E2B-7468-97891BCEB4FB}"/>
                </a:ext>
              </a:extLst>
            </p:cNvPr>
            <p:cNvCxnSpPr>
              <a:cxnSpLocks/>
              <a:stCxn id="13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xmlns="" id="{57436421-9AAF-3925-77B4-B5E87E08D17D}"/>
              </a:ext>
            </a:extLst>
          </p:cNvPr>
          <p:cNvGrpSpPr/>
          <p:nvPr/>
        </p:nvGrpSpPr>
        <p:grpSpPr>
          <a:xfrm rot="10800000">
            <a:off x="5054860" y="2585453"/>
            <a:ext cx="985350" cy="1276400"/>
            <a:chOff x="564360" y="2274429"/>
            <a:chExt cx="1527675" cy="1978916"/>
          </a:xfrm>
        </p:grpSpPr>
        <p:sp>
          <p:nvSpPr>
            <p:cNvPr id="142" name="Fluxograma: Conector 141">
              <a:extLst>
                <a:ext uri="{FF2B5EF4-FFF2-40B4-BE49-F238E27FC236}">
                  <a16:creationId xmlns:a16="http://schemas.microsoft.com/office/drawing/2014/main" xmlns="" id="{340570EB-408D-E632-F1F8-EFD2309A50D2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43" name="Fluxograma: Conector 142">
              <a:extLst>
                <a:ext uri="{FF2B5EF4-FFF2-40B4-BE49-F238E27FC236}">
                  <a16:creationId xmlns:a16="http://schemas.microsoft.com/office/drawing/2014/main" xmlns="" id="{0E6D8B6F-ED55-C86F-8672-4868A7222A5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44" name="Conector reto 143">
              <a:extLst>
                <a:ext uri="{FF2B5EF4-FFF2-40B4-BE49-F238E27FC236}">
                  <a16:creationId xmlns:a16="http://schemas.microsoft.com/office/drawing/2014/main" xmlns="" id="{59896A00-6B75-5681-EB07-2561798FC14E}"/>
                </a:ext>
              </a:extLst>
            </p:cNvPr>
            <p:cNvCxnSpPr>
              <a:stCxn id="14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6" name="CaixaDeTexto 175">
            <a:extLst>
              <a:ext uri="{FF2B5EF4-FFF2-40B4-BE49-F238E27FC236}">
                <a16:creationId xmlns:a16="http://schemas.microsoft.com/office/drawing/2014/main" xmlns="" id="{5DDC8531-5759-6251-CB9D-1D324CA6B261}"/>
              </a:ext>
            </a:extLst>
          </p:cNvPr>
          <p:cNvSpPr txBox="1"/>
          <p:nvPr/>
        </p:nvSpPr>
        <p:spPr>
          <a:xfrm>
            <a:off x="3944130" y="4712005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de GC</a:t>
            </a:r>
          </a:p>
        </p:txBody>
      </p:sp>
      <p:sp>
        <p:nvSpPr>
          <p:cNvPr id="177" name="CaixaDeTexto 176">
            <a:extLst>
              <a:ext uri="{FF2B5EF4-FFF2-40B4-BE49-F238E27FC236}">
                <a16:creationId xmlns:a16="http://schemas.microsoft.com/office/drawing/2014/main" xmlns="" id="{F3F7A765-B967-8819-E888-5A64A2F767A0}"/>
              </a:ext>
            </a:extLst>
          </p:cNvPr>
          <p:cNvSpPr txBox="1"/>
          <p:nvPr/>
        </p:nvSpPr>
        <p:spPr>
          <a:xfrm>
            <a:off x="4759479" y="1988573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Aprendizagem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Organizacional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D9CB6566-C8D3-92BA-3B6C-841D0EC26429}"/>
              </a:ext>
            </a:extLst>
          </p:cNvPr>
          <p:cNvSpPr txBox="1"/>
          <p:nvPr/>
        </p:nvSpPr>
        <p:spPr>
          <a:xfrm>
            <a:off x="5420648" y="4747276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Práticas de GC</a:t>
            </a:r>
          </a:p>
        </p:txBody>
      </p:sp>
      <p:pic>
        <p:nvPicPr>
          <p:cNvPr id="190" name="Gráfico 189">
            <a:extLst>
              <a:ext uri="{FF2B5EF4-FFF2-40B4-BE49-F238E27FC236}">
                <a16:creationId xmlns:a16="http://schemas.microsoft.com/office/drawing/2014/main" xmlns="" id="{6D342F16-9502-E624-E490-94E83DD2200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19722" b="38615"/>
          <a:stretch/>
        </p:blipFill>
        <p:spPr>
          <a:xfrm rot="10800000">
            <a:off x="3720656" y="3094907"/>
            <a:ext cx="649522" cy="270604"/>
          </a:xfrm>
          <a:prstGeom prst="rect">
            <a:avLst/>
          </a:prstGeom>
        </p:spPr>
      </p:pic>
      <p:pic>
        <p:nvPicPr>
          <p:cNvPr id="194" name="Gráfico 193">
            <a:extLst>
              <a:ext uri="{FF2B5EF4-FFF2-40B4-BE49-F238E27FC236}">
                <a16:creationId xmlns:a16="http://schemas.microsoft.com/office/drawing/2014/main" xmlns="" id="{C9FE798A-88B7-859A-9933-D69A1C27012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l="7477" r="9386" b="20000"/>
          <a:stretch/>
        </p:blipFill>
        <p:spPr>
          <a:xfrm>
            <a:off x="5298108" y="3138093"/>
            <a:ext cx="471544" cy="453749"/>
          </a:xfrm>
          <a:prstGeom prst="rect">
            <a:avLst/>
          </a:prstGeom>
        </p:spPr>
      </p:pic>
      <p:pic>
        <p:nvPicPr>
          <p:cNvPr id="198" name="Gráfico 197">
            <a:extLst>
              <a:ext uri="{FF2B5EF4-FFF2-40B4-BE49-F238E27FC236}">
                <a16:creationId xmlns:a16="http://schemas.microsoft.com/office/drawing/2014/main" xmlns="" id="{5A7631CD-110B-B03B-99C4-E27C0DEDD69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b="17612"/>
          <a:stretch/>
        </p:blipFill>
        <p:spPr>
          <a:xfrm>
            <a:off x="6040210" y="3638479"/>
            <a:ext cx="521160" cy="429374"/>
          </a:xfrm>
          <a:prstGeom prst="rect">
            <a:avLst/>
          </a:prstGeom>
        </p:spPr>
      </p:pic>
      <p:pic>
        <p:nvPicPr>
          <p:cNvPr id="206" name="Gráfico 205">
            <a:extLst>
              <a:ext uri="{FF2B5EF4-FFF2-40B4-BE49-F238E27FC236}">
                <a16:creationId xmlns:a16="http://schemas.microsoft.com/office/drawing/2014/main" xmlns="" id="{D3B61624-1EE3-9C6F-0033-44EF42CA3C85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 b="20398"/>
          <a:stretch/>
        </p:blipFill>
        <p:spPr>
          <a:xfrm>
            <a:off x="2964993" y="3467593"/>
            <a:ext cx="649521" cy="517032"/>
          </a:xfrm>
          <a:prstGeom prst="rect">
            <a:avLst/>
          </a:prstGeom>
        </p:spPr>
      </p:pic>
      <p:pic>
        <p:nvPicPr>
          <p:cNvPr id="208" name="Gráfico 207">
            <a:extLst>
              <a:ext uri="{FF2B5EF4-FFF2-40B4-BE49-F238E27FC236}">
                <a16:creationId xmlns:a16="http://schemas.microsoft.com/office/drawing/2014/main" xmlns="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09" name="Picture 2" descr="Menu de Navegação">
            <a:extLst>
              <a:ext uri="{FF2B5EF4-FFF2-40B4-BE49-F238E27FC236}">
                <a16:creationId xmlns:a16="http://schemas.microsoft.com/office/drawing/2014/main" xmlns="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" descr="Notícias da UFSC">
            <a:extLst>
              <a:ext uri="{FF2B5EF4-FFF2-40B4-BE49-F238E27FC236}">
                <a16:creationId xmlns:a16="http://schemas.microsoft.com/office/drawing/2014/main" xmlns="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4271341" y="330762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3" name="Fluxograma: Conector 21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214" name="Fluxograma: Conector 21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215" name="Conector reto 21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21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6" name="Gráfico 187">
            <a:extLst>
              <a:ext uri="{FF2B5EF4-FFF2-40B4-BE49-F238E27FC236}">
                <a16:creationId xmlns:a16="http://schemas.microsoft.com/office/drawing/2014/main" xmlns="" id="{0319DC2E-5AC4-D44C-BA2B-54BF3BD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 l="12568" r="13268" b="22174"/>
          <a:stretch/>
        </p:blipFill>
        <p:spPr>
          <a:xfrm>
            <a:off x="4495899" y="3517802"/>
            <a:ext cx="536234" cy="562696"/>
          </a:xfrm>
          <a:prstGeom prst="rect">
            <a:avLst/>
          </a:prstGeom>
        </p:spPr>
      </p:pic>
      <p:grpSp>
        <p:nvGrpSpPr>
          <p:cNvPr id="317" name="Agrupar 145">
            <a:extLst>
              <a:ext uri="{FF2B5EF4-FFF2-40B4-BE49-F238E27FC236}">
                <a16:creationId xmlns:a16="http://schemas.microsoft.com/office/drawing/2014/main" xmlns="" id="{2DA6D785-76D2-2B9D-4023-26023FA12EDC}"/>
              </a:ext>
            </a:extLst>
          </p:cNvPr>
          <p:cNvGrpSpPr/>
          <p:nvPr/>
        </p:nvGrpSpPr>
        <p:grpSpPr>
          <a:xfrm rot="10800000">
            <a:off x="6543539" y="2576766"/>
            <a:ext cx="985350" cy="1276400"/>
            <a:chOff x="564360" y="2274429"/>
            <a:chExt cx="1527675" cy="1978916"/>
          </a:xfrm>
        </p:grpSpPr>
        <p:sp>
          <p:nvSpPr>
            <p:cNvPr id="318" name="Fluxograma: Conector 317">
              <a:extLst>
                <a:ext uri="{FF2B5EF4-FFF2-40B4-BE49-F238E27FC236}">
                  <a16:creationId xmlns:a16="http://schemas.microsoft.com/office/drawing/2014/main" xmlns="" id="{4AEA98D7-394A-312D-85E2-2E647A4F2BD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19" name="Fluxograma: Conector 318">
              <a:extLst>
                <a:ext uri="{FF2B5EF4-FFF2-40B4-BE49-F238E27FC236}">
                  <a16:creationId xmlns:a16="http://schemas.microsoft.com/office/drawing/2014/main" xmlns="" id="{D6173D47-0B62-1922-9731-20D01ACA0779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0" name="Conector reto 319">
              <a:extLst>
                <a:ext uri="{FF2B5EF4-FFF2-40B4-BE49-F238E27FC236}">
                  <a16:creationId xmlns:a16="http://schemas.microsoft.com/office/drawing/2014/main" xmlns="" id="{B209F09E-CDD9-F2FA-5523-6B0BECA0CBCB}"/>
                </a:ext>
              </a:extLst>
            </p:cNvPr>
            <p:cNvCxnSpPr>
              <a:stCxn id="319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Agrupar 150">
            <a:extLst>
              <a:ext uri="{FF2B5EF4-FFF2-40B4-BE49-F238E27FC236}">
                <a16:creationId xmlns:a16="http://schemas.microsoft.com/office/drawing/2014/main" xmlns="" id="{8E7524D0-9B59-308F-C202-A76FB0AD7450}"/>
              </a:ext>
            </a:extLst>
          </p:cNvPr>
          <p:cNvGrpSpPr/>
          <p:nvPr/>
        </p:nvGrpSpPr>
        <p:grpSpPr>
          <a:xfrm>
            <a:off x="7295782" y="3373773"/>
            <a:ext cx="985350" cy="1276400"/>
            <a:chOff x="564360" y="2274429"/>
            <a:chExt cx="1527675" cy="1978916"/>
          </a:xfrm>
        </p:grpSpPr>
        <p:sp>
          <p:nvSpPr>
            <p:cNvPr id="322" name="Fluxograma: Conector 321">
              <a:extLst>
                <a:ext uri="{FF2B5EF4-FFF2-40B4-BE49-F238E27FC236}">
                  <a16:creationId xmlns:a16="http://schemas.microsoft.com/office/drawing/2014/main" xmlns="" id="{70D5DB28-D6BF-DF31-5DFC-3DD7AC4D623E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3" name="Fluxograma: Conector 322">
              <a:extLst>
                <a:ext uri="{FF2B5EF4-FFF2-40B4-BE49-F238E27FC236}">
                  <a16:creationId xmlns:a16="http://schemas.microsoft.com/office/drawing/2014/main" xmlns="" id="{68C59233-71D5-E113-52FF-65867BBD3976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4" name="Conector reto 323">
              <a:extLst>
                <a:ext uri="{FF2B5EF4-FFF2-40B4-BE49-F238E27FC236}">
                  <a16:creationId xmlns:a16="http://schemas.microsoft.com/office/drawing/2014/main" xmlns="" id="{2A31B45B-01EB-81C9-946E-2A7B62086CC7}"/>
                </a:ext>
              </a:extLst>
            </p:cNvPr>
            <p:cNvCxnSpPr>
              <a:cxnSpLocks/>
              <a:stCxn id="32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5" name="Agrupar 155">
            <a:extLst>
              <a:ext uri="{FF2B5EF4-FFF2-40B4-BE49-F238E27FC236}">
                <a16:creationId xmlns:a16="http://schemas.microsoft.com/office/drawing/2014/main" xmlns="" id="{46EC5899-BEBA-6F48-73FC-F61CEA2301D4}"/>
              </a:ext>
            </a:extLst>
          </p:cNvPr>
          <p:cNvGrpSpPr/>
          <p:nvPr/>
        </p:nvGrpSpPr>
        <p:grpSpPr>
          <a:xfrm>
            <a:off x="8823440" y="3426544"/>
            <a:ext cx="985350" cy="1276400"/>
            <a:chOff x="564360" y="2274429"/>
            <a:chExt cx="1527675" cy="1978916"/>
          </a:xfrm>
        </p:grpSpPr>
        <p:sp>
          <p:nvSpPr>
            <p:cNvPr id="326" name="Fluxograma: Conector 325">
              <a:extLst>
                <a:ext uri="{FF2B5EF4-FFF2-40B4-BE49-F238E27FC236}">
                  <a16:creationId xmlns:a16="http://schemas.microsoft.com/office/drawing/2014/main" xmlns="" id="{8B6E90D3-EDD5-B66A-F7E5-AE965A2BF7D3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7" name="Fluxograma: Conector 326">
              <a:extLst>
                <a:ext uri="{FF2B5EF4-FFF2-40B4-BE49-F238E27FC236}">
                  <a16:creationId xmlns:a16="http://schemas.microsoft.com/office/drawing/2014/main" xmlns="" id="{6717A211-A1C4-2F5E-BD1A-5AF17E62F5C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8" name="Conector reto 327">
              <a:extLst>
                <a:ext uri="{FF2B5EF4-FFF2-40B4-BE49-F238E27FC236}">
                  <a16:creationId xmlns:a16="http://schemas.microsoft.com/office/drawing/2014/main" xmlns="" id="{5E0D8A01-B550-8BB7-CC98-C1EEBAE5CC9E}"/>
                </a:ext>
              </a:extLst>
            </p:cNvPr>
            <p:cNvCxnSpPr>
              <a:cxnSpLocks/>
              <a:stCxn id="32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9" name="Agrupar 160">
            <a:extLst>
              <a:ext uri="{FF2B5EF4-FFF2-40B4-BE49-F238E27FC236}">
                <a16:creationId xmlns:a16="http://schemas.microsoft.com/office/drawing/2014/main" xmlns="" id="{2573BDC5-4188-FE9C-B4BB-62110B96EED4}"/>
              </a:ext>
            </a:extLst>
          </p:cNvPr>
          <p:cNvGrpSpPr/>
          <p:nvPr/>
        </p:nvGrpSpPr>
        <p:grpSpPr>
          <a:xfrm rot="10800000">
            <a:off x="8097485" y="2643247"/>
            <a:ext cx="985350" cy="1276400"/>
            <a:chOff x="564360" y="2274429"/>
            <a:chExt cx="1527675" cy="1978916"/>
          </a:xfrm>
        </p:grpSpPr>
        <p:sp>
          <p:nvSpPr>
            <p:cNvPr id="330" name="Fluxograma: Conector 329">
              <a:extLst>
                <a:ext uri="{FF2B5EF4-FFF2-40B4-BE49-F238E27FC236}">
                  <a16:creationId xmlns:a16="http://schemas.microsoft.com/office/drawing/2014/main" xmlns="" id="{F4DB7FED-A200-EE25-3075-B276D4DFBAD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31" name="Fluxograma: Conector 330">
              <a:extLst>
                <a:ext uri="{FF2B5EF4-FFF2-40B4-BE49-F238E27FC236}">
                  <a16:creationId xmlns:a16="http://schemas.microsoft.com/office/drawing/2014/main" xmlns="" id="{24C3D4E6-8902-6F05-6EC0-399B0044702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32" name="Conector reto 331">
              <a:extLst>
                <a:ext uri="{FF2B5EF4-FFF2-40B4-BE49-F238E27FC236}">
                  <a16:creationId xmlns:a16="http://schemas.microsoft.com/office/drawing/2014/main" xmlns="" id="{662BCB6E-9DA9-3CBC-2AB9-9BE2651DACA9}"/>
                </a:ext>
              </a:extLst>
            </p:cNvPr>
            <p:cNvCxnSpPr>
              <a:stCxn id="331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5" name="CaixaDeTexto 334">
            <a:extLst>
              <a:ext uri="{FF2B5EF4-FFF2-40B4-BE49-F238E27FC236}">
                <a16:creationId xmlns:a16="http://schemas.microsoft.com/office/drawing/2014/main" xmlns="" id="{468DE037-6509-8F3F-95CF-D6DD56A4456D}"/>
              </a:ext>
            </a:extLst>
          </p:cNvPr>
          <p:cNvSpPr txBox="1"/>
          <p:nvPr/>
        </p:nvSpPr>
        <p:spPr>
          <a:xfrm>
            <a:off x="771002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Modelos de Maturidade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GC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6" name="CaixaDeTexto 335">
            <a:extLst>
              <a:ext uri="{FF2B5EF4-FFF2-40B4-BE49-F238E27FC236}">
                <a16:creationId xmlns:a16="http://schemas.microsoft.com/office/drawing/2014/main" xmlns="" id="{12F3FBD8-F583-208C-8AD2-215B571A6666}"/>
              </a:ext>
            </a:extLst>
          </p:cNvPr>
          <p:cNvSpPr txBox="1"/>
          <p:nvPr/>
        </p:nvSpPr>
        <p:spPr>
          <a:xfrm>
            <a:off x="919870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 Organizacionais</a:t>
            </a:r>
          </a:p>
        </p:txBody>
      </p:sp>
      <p:pic>
        <p:nvPicPr>
          <p:cNvPr id="339" name="Gráfico 195">
            <a:extLst>
              <a:ext uri="{FF2B5EF4-FFF2-40B4-BE49-F238E27FC236}">
                <a16:creationId xmlns:a16="http://schemas.microsoft.com/office/drawing/2014/main" xmlns="" id="{474081FF-3A9F-1DEE-FDFD-4A20880069AE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 b="20199"/>
          <a:stretch/>
        </p:blipFill>
        <p:spPr>
          <a:xfrm>
            <a:off x="9827026" y="3229565"/>
            <a:ext cx="494748" cy="394814"/>
          </a:xfrm>
          <a:prstGeom prst="rect">
            <a:avLst/>
          </a:prstGeom>
        </p:spPr>
      </p:pic>
      <p:pic>
        <p:nvPicPr>
          <p:cNvPr id="341" name="Gráfico 201">
            <a:extLst>
              <a:ext uri="{FF2B5EF4-FFF2-40B4-BE49-F238E27FC236}">
                <a16:creationId xmlns:a16="http://schemas.microsoft.com/office/drawing/2014/main" xmlns="" id="{39C23CAC-AF63-2047-2AB9-BE3328795AEE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 b="22174"/>
          <a:stretch/>
        </p:blipFill>
        <p:spPr>
          <a:xfrm>
            <a:off x="8265965" y="3130804"/>
            <a:ext cx="658841" cy="512747"/>
          </a:xfrm>
          <a:prstGeom prst="rect">
            <a:avLst/>
          </a:prstGeom>
        </p:spPr>
      </p:pic>
      <p:sp>
        <p:nvSpPr>
          <p:cNvPr id="77" name="CaixaDeTexto 76">
            <a:extLst>
              <a:ext uri="{FF2B5EF4-FFF2-40B4-BE49-F238E27FC236}">
                <a16:creationId xmlns:a16="http://schemas.microsoft.com/office/drawing/2014/main" xmlns="" id="{6A025FAD-7C9E-5E90-147A-B01EDBD9CFD5}"/>
              </a:ext>
            </a:extLst>
          </p:cNvPr>
          <p:cNvSpPr txBox="1"/>
          <p:nvPr/>
        </p:nvSpPr>
        <p:spPr>
          <a:xfrm>
            <a:off x="6184057" y="195425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Absortiva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xmlns="" id="{6E47CACA-B339-125E-635E-31FA821ACB85}"/>
              </a:ext>
            </a:extLst>
          </p:cNvPr>
          <p:cNvSpPr txBox="1"/>
          <p:nvPr/>
        </p:nvSpPr>
        <p:spPr>
          <a:xfrm>
            <a:off x="6921967" y="475817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Desperdício 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9" name="Gráfico 185">
            <a:extLst>
              <a:ext uri="{FF2B5EF4-FFF2-40B4-BE49-F238E27FC236}">
                <a16:creationId xmlns:a16="http://schemas.microsoft.com/office/drawing/2014/main" xmlns="" id="{CFB4468F-4456-7648-E792-2B508C0D864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0308" r="19733" b="22174"/>
          <a:stretch/>
        </p:blipFill>
        <p:spPr>
          <a:xfrm>
            <a:off x="7620657" y="3548819"/>
            <a:ext cx="426137" cy="553116"/>
          </a:xfrm>
          <a:prstGeom prst="rect">
            <a:avLst/>
          </a:prstGeom>
        </p:spPr>
      </p:pic>
      <p:pic>
        <p:nvPicPr>
          <p:cNvPr id="80" name="Gráfico 191">
            <a:extLst>
              <a:ext uri="{FF2B5EF4-FFF2-40B4-BE49-F238E27FC236}">
                <a16:creationId xmlns:a16="http://schemas.microsoft.com/office/drawing/2014/main" xmlns="" id="{58B06E31-66E5-84A8-6DFD-5CE3DA1A738F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21804" t="12339" r="23142" b="31868"/>
          <a:stretch/>
        </p:blipFill>
        <p:spPr>
          <a:xfrm>
            <a:off x="6779813" y="3108665"/>
            <a:ext cx="460969" cy="467162"/>
          </a:xfrm>
          <a:prstGeom prst="rect">
            <a:avLst/>
          </a:prstGeom>
        </p:spPr>
      </p:pic>
      <p:sp>
        <p:nvSpPr>
          <p:cNvPr id="85" name="Fluxograma: Conector 84">
            <a:extLst>
              <a:ext uri="{FF2B5EF4-FFF2-40B4-BE49-F238E27FC236}">
                <a16:creationId xmlns:a16="http://schemas.microsoft.com/office/drawing/2014/main" xmlns="" id="{80A49F99-73D8-E79C-2ABB-8EF9EC519935}"/>
              </a:ext>
            </a:extLst>
          </p:cNvPr>
          <p:cNvSpPr/>
          <p:nvPr/>
        </p:nvSpPr>
        <p:spPr>
          <a:xfrm rot="10800000">
            <a:off x="9572516" y="2925610"/>
            <a:ext cx="985350" cy="985350"/>
          </a:xfrm>
          <a:prstGeom prst="flowChartConnector">
            <a:avLst/>
          </a:prstGeom>
          <a:noFill/>
          <a:ln w="28575">
            <a:solidFill>
              <a:srgbClr val="FCA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A81177FD-BB0E-7F1E-AFD5-89CFEE5539C3}"/>
              </a:ext>
            </a:extLst>
          </p:cNvPr>
          <p:cNvCxnSpPr>
            <a:stCxn id="85" idx="4"/>
          </p:cNvCxnSpPr>
          <p:nvPr/>
        </p:nvCxnSpPr>
        <p:spPr>
          <a:xfrm rot="10800000" flipH="1">
            <a:off x="10065191" y="2634560"/>
            <a:ext cx="1" cy="291050"/>
          </a:xfrm>
          <a:prstGeom prst="line">
            <a:avLst/>
          </a:prstGeom>
          <a:ln w="28575">
            <a:solidFill>
              <a:srgbClr val="FCA00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>
            <a:extLst>
              <a:ext uri="{FF2B5EF4-FFF2-40B4-BE49-F238E27FC236}">
                <a16:creationId xmlns:a16="http://schemas.microsoft.com/office/drawing/2014/main" xmlns="" id="{1C78F669-8132-0203-1F07-3C7E31A19BFA}"/>
              </a:ext>
            </a:extLst>
          </p:cNvPr>
          <p:cNvSpPr txBox="1"/>
          <p:nvPr/>
        </p:nvSpPr>
        <p:spPr>
          <a:xfrm>
            <a:off x="8449627" y="4764562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Resiliência Organizacional</a:t>
            </a:r>
          </a:p>
        </p:txBody>
      </p:sp>
      <p:pic>
        <p:nvPicPr>
          <p:cNvPr id="88" name="Gráfico 199">
            <a:extLst>
              <a:ext uri="{FF2B5EF4-FFF2-40B4-BE49-F238E27FC236}">
                <a16:creationId xmlns:a16="http://schemas.microsoft.com/office/drawing/2014/main" xmlns="" id="{D24A2327-A795-01D3-10B0-8BB29BDC1DC9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 b="22015"/>
          <a:stretch/>
        </p:blipFill>
        <p:spPr>
          <a:xfrm>
            <a:off x="8973479" y="3664266"/>
            <a:ext cx="591996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5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="" xmlns:a16="http://schemas.microsoft.com/office/drawing/2014/main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="" xmlns:a16="http://schemas.microsoft.com/office/drawing/2014/main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="" xmlns:a16="http://schemas.microsoft.com/office/drawing/2014/main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="" xmlns:a16="http://schemas.microsoft.com/office/drawing/2014/main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COMPETÊNCIAS </a:t>
            </a:r>
            <a:r>
              <a:rPr lang="pt-BR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ORGANIZAZIONAIS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17525" y="1731833"/>
            <a:ext cx="109810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“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São aquelas que conferem vantagem competitiva, geram valor distintivo percebido pelos clientes, e são difíceis de serem imitadas pela concorrência” (</a:t>
            </a:r>
            <a:r>
              <a:rPr lang="pt-B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Prahalad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&amp; </a:t>
            </a:r>
            <a:r>
              <a:rPr lang="pt-B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Hamel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1990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).</a:t>
            </a:r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517525" y="6140000"/>
            <a:ext cx="115220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Fonte: </a:t>
            </a:r>
            <a:r>
              <a:rPr lang="fr-FR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Prahalad</a:t>
            </a:r>
            <a:r>
              <a:rPr lang="fr-FR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C. K. &amp; Hamel, G. (1990). The Core Competence of the Corporation. </a:t>
            </a:r>
            <a:r>
              <a:rPr lang="fr-F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Harvard Business Review. </a:t>
            </a:r>
            <a:r>
              <a:rPr lang="fr-FR" alt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10"/>
              </a:rPr>
              <a:t>https://</a:t>
            </a:r>
            <a:r>
              <a:rPr lang="fr-FR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hlinkClick r:id="rId10"/>
              </a:rPr>
              <a:t>edisciplinas.usp.br/pluginfile.php/5245277/mod_folder/content/0/The%20core%20competente_Prahalad%20and%20Hamel%201990.pdf?forcedownload=1</a:t>
            </a:r>
            <a:r>
              <a:rPr lang="fr-FR" alt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endParaRPr lang="fr-FR" altLang="pt-BR" sz="12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3200835" y="3020932"/>
            <a:ext cx="19383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Conhecimentos</a:t>
            </a:r>
            <a:endParaRPr lang="pt-BR" sz="16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413844" y="3029852"/>
            <a:ext cx="18254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Habilidades</a:t>
            </a:r>
            <a:endParaRPr lang="pt-BR" sz="16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7910336" y="3029851"/>
            <a:ext cx="12753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Atitudes</a:t>
            </a:r>
            <a:endParaRPr lang="pt-BR" sz="16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17524" y="3012559"/>
            <a:ext cx="22607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</a:t>
            </a:r>
            <a:endParaRPr lang="pt-BR" sz="2000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7239280" y="2867042"/>
            <a:ext cx="5083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  <a:endParaRPr lang="pt-BR" sz="3600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089662" y="2867043"/>
            <a:ext cx="5083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  <a:endParaRPr lang="pt-BR" sz="3600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2692503" y="2889448"/>
            <a:ext cx="5083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</a:t>
            </a:r>
            <a:endParaRPr lang="pt-BR" sz="3600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2056290" y="4509198"/>
            <a:ext cx="346762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 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sobre um determinado assunto. </a:t>
            </a:r>
            <a:endParaRPr lang="pt-BR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t-B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Know-how 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respeito de algo que tenha valor para empresa e para ela mesma. </a:t>
            </a:r>
            <a:endParaRPr lang="pt-BR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t-BR" sz="14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</a:t>
            </a:r>
            <a:r>
              <a:rPr lang="pt-BR" sz="1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saber. </a:t>
            </a:r>
          </a:p>
        </p:txBody>
      </p:sp>
      <p:cxnSp>
        <p:nvCxnSpPr>
          <p:cNvPr id="20" name="Conector em curva 19"/>
          <p:cNvCxnSpPr>
            <a:stCxn id="11" idx="2"/>
            <a:endCxn id="19" idx="0"/>
          </p:cNvCxnSpPr>
          <p:nvPr/>
        </p:nvCxnSpPr>
        <p:spPr>
          <a:xfrm rot="5400000">
            <a:off x="3405198" y="3744390"/>
            <a:ext cx="1149712" cy="379905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5780961" y="4940085"/>
            <a:ext cx="346762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Habilidade 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 produzir resultados com o conhecimento que se possui. </a:t>
            </a:r>
            <a:endParaRPr lang="pt-BR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t-BR" sz="14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</a:t>
            </a:r>
            <a:r>
              <a:rPr lang="pt-BR" sz="1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saber fazer. </a:t>
            </a:r>
          </a:p>
        </p:txBody>
      </p:sp>
      <p:cxnSp>
        <p:nvCxnSpPr>
          <p:cNvPr id="22" name="Conector em curva 21"/>
          <p:cNvCxnSpPr>
            <a:stCxn id="13" idx="2"/>
            <a:endCxn id="21" idx="0"/>
          </p:cNvCxnSpPr>
          <p:nvPr/>
        </p:nvCxnSpPr>
        <p:spPr>
          <a:xfrm rot="16200000" flipH="1">
            <a:off x="6134828" y="3560140"/>
            <a:ext cx="1571679" cy="1188210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="" xmlns:a16="http://schemas.microsoft.com/office/drawing/2014/main" id="{D3519EC1-ED7D-4540-EE6D-5009C8653C3F}"/>
              </a:ext>
            </a:extLst>
          </p:cNvPr>
          <p:cNvSpPr txBox="1"/>
          <p:nvPr/>
        </p:nvSpPr>
        <p:spPr>
          <a:xfrm>
            <a:off x="8439644" y="4132695"/>
            <a:ext cx="26412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pt-B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titude 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assertiva e </a:t>
            </a:r>
            <a:r>
              <a:rPr lang="pt-B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proativa. </a:t>
            </a:r>
          </a:p>
          <a:p>
            <a:pPr algn="ctr"/>
            <a:r>
              <a:rPr lang="pt-BR" sz="14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</a:t>
            </a:r>
            <a:r>
              <a:rPr lang="pt-BR" sz="1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querer fazer.</a:t>
            </a:r>
          </a:p>
        </p:txBody>
      </p:sp>
      <p:cxnSp>
        <p:nvCxnSpPr>
          <p:cNvPr id="25" name="Conector em curva 24"/>
          <p:cNvCxnSpPr>
            <a:stCxn id="14" idx="2"/>
            <a:endCxn id="23" idx="0"/>
          </p:cNvCxnSpPr>
          <p:nvPr/>
        </p:nvCxnSpPr>
        <p:spPr>
          <a:xfrm rot="16200000" flipH="1">
            <a:off x="8771995" y="3144413"/>
            <a:ext cx="764290" cy="1212273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30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ráfico 207">
            <a:extLst>
              <a:ext uri="{FF2B5EF4-FFF2-40B4-BE49-F238E27FC236}">
                <a16:creationId xmlns="" xmlns:a16="http://schemas.microsoft.com/office/drawing/2014/main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09" name="Picture 2" descr="Menu de Navegação">
            <a:extLst>
              <a:ext uri="{FF2B5EF4-FFF2-40B4-BE49-F238E27FC236}">
                <a16:creationId xmlns="" xmlns:a16="http://schemas.microsoft.com/office/drawing/2014/main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" descr="Notícias da UFSC">
            <a:extLst>
              <a:ext uri="{FF2B5EF4-FFF2-40B4-BE49-F238E27FC236}">
                <a16:creationId xmlns="" xmlns:a16="http://schemas.microsoft.com/office/drawing/2014/main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rodri\Downloads\Finish line-amico.pn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412" y="1906059"/>
            <a:ext cx="3663405" cy="366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12" y="2365355"/>
            <a:ext cx="8091201" cy="2744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" name="Subtítulo 2">
            <a:extLst>
              <a:ext uri="{FF2B5EF4-FFF2-40B4-BE49-F238E27FC236}">
                <a16:creationId xmlns:a16="http://schemas.microsoft.com/office/drawing/2014/main" xmlns="" id="{7683A0C6-81E2-53FF-0E40-4D92E5B2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976" y="745406"/>
            <a:ext cx="6504428" cy="1683896"/>
          </a:xfrm>
        </p:spPr>
        <p:txBody>
          <a:bodyPr>
            <a:noAutofit/>
          </a:bodyPr>
          <a:lstStyle/>
          <a:p>
            <a:pPr algn="l"/>
            <a:r>
              <a:rPr lang="pt-BR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DÚVIDAS?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  <a:p>
            <a:pPr algn="l"/>
            <a:endParaRPr lang="pt-BR" sz="36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cxnSp>
        <p:nvCxnSpPr>
          <p:cNvPr id="92" name="Conector reto 91">
            <a:extLst>
              <a:ext uri="{FF2B5EF4-FFF2-40B4-BE49-F238E27FC236}">
                <a16:creationId xmlns:a16="http://schemas.microsoft.com/office/drawing/2014/main" xmlns="" id="{1142E69F-722F-8D79-D592-3B069E5136DC}"/>
              </a:ext>
            </a:extLst>
          </p:cNvPr>
          <p:cNvCxnSpPr>
            <a:cxnSpLocks/>
          </p:cNvCxnSpPr>
          <p:nvPr/>
        </p:nvCxnSpPr>
        <p:spPr>
          <a:xfrm>
            <a:off x="247212" y="1414694"/>
            <a:ext cx="516526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44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683A0C6-81E2-53FF-0E40-4D92E5B20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342" y="525316"/>
            <a:ext cx="9942432" cy="827234"/>
          </a:xfrm>
        </p:spPr>
        <p:txBody>
          <a:bodyPr>
            <a:noAutofit/>
          </a:bodyPr>
          <a:lstStyle/>
          <a:p>
            <a:pPr algn="l"/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VALOR E FUNÇÃO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xmlns="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xmlns="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xmlns="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xmlns="" id="{D3519EC1-ED7D-4540-EE6D-5009C8653C3F}"/>
                  </a:ext>
                </a:extLst>
              </p:cNvPr>
              <p:cNvSpPr txBox="1"/>
              <p:nvPr/>
            </p:nvSpPr>
            <p:spPr>
              <a:xfrm>
                <a:off x="517525" y="2163829"/>
                <a:ext cx="10504730" cy="14966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4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m:t>𝑉𝑎𝑙𝑜𝑟</m:t>
                      </m:r>
                      <m:r>
                        <a:rPr lang="pt-BR" sz="4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m:t>= </m:t>
                      </m:r>
                      <m:f>
                        <m:fPr>
                          <m:ctrlPr>
                            <a:rPr lang="pt-BR" sz="44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</m:ctrlPr>
                        </m:fPr>
                        <m:num>
                          <m:r>
                            <a:rPr lang="pt-BR" sz="44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𝑂𝑏𝑡𝑒𝑣𝑒</m:t>
                          </m:r>
                        </m:num>
                        <m:den>
                          <m:r>
                            <a:rPr lang="pt-BR" sz="44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𝐸𝑠𝑓𝑜𝑟</m:t>
                          </m:r>
                          <m:r>
                            <a:rPr lang="pt-BR" sz="44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ç</m:t>
                          </m:r>
                          <m:r>
                            <a:rPr lang="pt-BR" sz="44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𝑜𝑠</m:t>
                          </m:r>
                        </m:den>
                      </m:f>
                    </m:oMath>
                  </m:oMathPara>
                </a14:m>
                <a:endParaRPr lang="pt-BR" sz="4400" b="1" dirty="0">
                  <a:solidFill>
                    <a:srgbClr val="0070C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19" name="CaixaDeTexto 18">
                <a:extLst>
                  <a:ext uri="{FF2B5EF4-FFF2-40B4-BE49-F238E27FC236}">
                    <a16:creationId xmlns="" xmlns:a16="http://schemas.microsoft.com/office/drawing/2014/main" id="{D3519EC1-ED7D-4540-EE6D-5009C8653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25" y="2163829"/>
                <a:ext cx="10504730" cy="149669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841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xmlns="" id="{4DB7304C-C47D-0C7B-ABF6-B9BD6D5DC4B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605606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EQUIPE </a:t>
            </a:r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DOCENTE</a:t>
            </a:r>
            <a:endParaRPr lang="pt-BR" sz="5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90" name="Gráfico 89">
            <a:extLst>
              <a:ext uri="{FF2B5EF4-FFF2-40B4-BE49-F238E27FC236}">
                <a16:creationId xmlns:a16="http://schemas.microsoft.com/office/drawing/2014/main" xmlns="" id="{835E924B-1DAB-A82F-FFA7-1F47BA219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91" name="Picture 2" descr="Menu de Navegação">
            <a:extLst>
              <a:ext uri="{FF2B5EF4-FFF2-40B4-BE49-F238E27FC236}">
                <a16:creationId xmlns:a16="http://schemas.microsoft.com/office/drawing/2014/main" xmlns="" id="{45A2830D-34FE-3E9A-62FD-8B527256C6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Notícias da UFSC">
            <a:extLst>
              <a:ext uri="{FF2B5EF4-FFF2-40B4-BE49-F238E27FC236}">
                <a16:creationId xmlns:a16="http://schemas.microsoft.com/office/drawing/2014/main" xmlns="" id="{62F1FD78-E275-84D3-9919-90C82A9FC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Núcleo de Gestão para Sustentabilidade">
            <a:extLst>
              <a:ext uri="{FF2B5EF4-FFF2-40B4-BE49-F238E27FC236}">
                <a16:creationId xmlns:a16="http://schemas.microsoft.com/office/drawing/2014/main" xmlns="" id="{C72E43D7-C656-BD4A-CFBA-864A9C6847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5" b="20666"/>
          <a:stretch/>
        </p:blipFill>
        <p:spPr bwMode="auto">
          <a:xfrm>
            <a:off x="664032" y="1390523"/>
            <a:ext cx="1359963" cy="1364098"/>
          </a:xfrm>
          <a:prstGeom prst="flowChartConnector">
            <a:avLst/>
          </a:prstGeom>
          <a:noFill/>
          <a:ln w="76200">
            <a:solidFill>
              <a:srgbClr val="F38C23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CaixaDeTexto 92">
            <a:extLst>
              <a:ext uri="{FF2B5EF4-FFF2-40B4-BE49-F238E27FC236}">
                <a16:creationId xmlns:a16="http://schemas.microsoft.com/office/drawing/2014/main" xmlns="" id="{958CC9A7-AF44-27C1-0CD4-FA85E3B2B9BF}"/>
              </a:ext>
            </a:extLst>
          </p:cNvPr>
          <p:cNvSpPr txBox="1"/>
          <p:nvPr/>
        </p:nvSpPr>
        <p:spPr>
          <a:xfrm>
            <a:off x="2418834" y="1703240"/>
            <a:ext cx="6824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Professor </a:t>
            </a:r>
            <a:r>
              <a:rPr lang="pt-BR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Gregório </a:t>
            </a:r>
            <a:r>
              <a:rPr lang="pt-BR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Varvakis, </a:t>
            </a:r>
            <a:r>
              <a:rPr lang="pt-BR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Ph.D.</a:t>
            </a:r>
            <a:endParaRPr lang="pt-BR" sz="1800" b="1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Engenheiro Mecânico</a:t>
            </a:r>
          </a:p>
          <a:p>
            <a:pPr algn="l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Universidade Federal de Santa Catarina</a:t>
            </a:r>
          </a:p>
          <a:p>
            <a:pPr algn="l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Departamento de Engenharia </a:t>
            </a:r>
            <a:r>
              <a:rPr lang="pt-B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Conhecimento</a:t>
            </a:r>
          </a:p>
        </p:txBody>
      </p:sp>
      <p:pic>
        <p:nvPicPr>
          <p:cNvPr id="5" name="Imagem 4" descr="Mulher sorrindo posando para foto&#10;&#10;Descrição gerada automaticamente">
            <a:extLst>
              <a:ext uri="{FF2B5EF4-FFF2-40B4-BE49-F238E27FC236}">
                <a16:creationId xmlns:a16="http://schemas.microsoft.com/office/drawing/2014/main" xmlns="" id="{6424ABF7-D01D-D88F-D3F0-620D3880DC7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0" b="25614"/>
          <a:stretch/>
        </p:blipFill>
        <p:spPr>
          <a:xfrm>
            <a:off x="661342" y="3130269"/>
            <a:ext cx="1362653" cy="1364400"/>
          </a:xfrm>
          <a:prstGeom prst="flowChartConnector">
            <a:avLst/>
          </a:prstGeom>
          <a:ln w="76200">
            <a:solidFill>
              <a:srgbClr val="F38C23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4" name="CaixaDeTexto 93">
            <a:extLst>
              <a:ext uri="{FF2B5EF4-FFF2-40B4-BE49-F238E27FC236}">
                <a16:creationId xmlns:a16="http://schemas.microsoft.com/office/drawing/2014/main" xmlns="" id="{6325E4D2-87BB-B53C-E028-1D2CAF8FA7E6}"/>
              </a:ext>
            </a:extLst>
          </p:cNvPr>
          <p:cNvSpPr txBox="1"/>
          <p:nvPr/>
        </p:nvSpPr>
        <p:spPr>
          <a:xfrm>
            <a:off x="2418833" y="3416057"/>
            <a:ext cx="6824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Doutoranda  Natália Silvério</a:t>
            </a:r>
          </a:p>
          <a:p>
            <a:pPr algn="l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Engenheira Sanitarista e Ambiental</a:t>
            </a:r>
          </a:p>
          <a:p>
            <a:pPr algn="l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Universidade Federal de Santa Catarina</a:t>
            </a:r>
          </a:p>
          <a:p>
            <a:pPr algn="l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Departamento de Engenharia </a:t>
            </a:r>
            <a:r>
              <a:rPr lang="pt-B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</a:p>
        </p:txBody>
      </p:sp>
      <p:pic>
        <p:nvPicPr>
          <p:cNvPr id="7" name="Imagem 6" descr="Homem com óculos de grau em frente a computador&#10;&#10;Descrição gerada automaticamente">
            <a:extLst>
              <a:ext uri="{FF2B5EF4-FFF2-40B4-BE49-F238E27FC236}">
                <a16:creationId xmlns:a16="http://schemas.microsoft.com/office/drawing/2014/main" xmlns="" id="{8EC8D7A6-9BDB-1449-7B54-C9A0F182C7D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455" b="3391"/>
          <a:stretch/>
        </p:blipFill>
        <p:spPr>
          <a:xfrm>
            <a:off x="662397" y="4870317"/>
            <a:ext cx="1361598" cy="1364400"/>
          </a:xfrm>
          <a:prstGeom prst="flowChartConnector">
            <a:avLst/>
          </a:prstGeom>
          <a:ln w="76200">
            <a:solidFill>
              <a:srgbClr val="F38C23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5" name="CaixaDeTexto 94">
            <a:extLst>
              <a:ext uri="{FF2B5EF4-FFF2-40B4-BE49-F238E27FC236}">
                <a16:creationId xmlns:a16="http://schemas.microsoft.com/office/drawing/2014/main" xmlns="" id="{B9154F4E-DBEA-1EA4-0718-13FBEC46B3D8}"/>
              </a:ext>
            </a:extLst>
          </p:cNvPr>
          <p:cNvSpPr txBox="1"/>
          <p:nvPr/>
        </p:nvSpPr>
        <p:spPr>
          <a:xfrm>
            <a:off x="2418832" y="5096270"/>
            <a:ext cx="6824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Doutorando  Wánderson Cássio Oliveira 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pt-BR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raújo</a:t>
            </a:r>
          </a:p>
          <a:p>
            <a:pPr algn="l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Bibliotecário | Universidade Federal do Ceará</a:t>
            </a:r>
          </a:p>
          <a:p>
            <a:pPr algn="l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Universidade Federal de Santa Catarina</a:t>
            </a:r>
          </a:p>
          <a:p>
            <a:pPr algn="l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Departamento de Ciência da Informação</a:t>
            </a:r>
          </a:p>
        </p:txBody>
      </p:sp>
    </p:spTree>
    <p:extLst>
      <p:ext uri="{BB962C8B-B14F-4D97-AF65-F5344CB8AC3E}">
        <p14:creationId xmlns:p14="http://schemas.microsoft.com/office/powerpoint/2010/main" val="120733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xmlns="" id="{4DB7304C-C47D-0C7B-ABF6-B9BD6D5DC4B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605606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Heavy" panose="020B0903020102020204" pitchFamily="34" charset="0"/>
              </a:rPr>
              <a:t>COMO </a:t>
            </a:r>
            <a:r>
              <a:rPr lang="pt-BR" sz="4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CITAR</a:t>
            </a:r>
            <a:endParaRPr lang="pt-BR" sz="5400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90" name="Gráfico 89">
            <a:extLst>
              <a:ext uri="{FF2B5EF4-FFF2-40B4-BE49-F238E27FC236}">
                <a16:creationId xmlns:a16="http://schemas.microsoft.com/office/drawing/2014/main" xmlns="" id="{835E924B-1DAB-A82F-FFA7-1F47BA219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91" name="Picture 2" descr="Menu de Navegação">
            <a:extLst>
              <a:ext uri="{FF2B5EF4-FFF2-40B4-BE49-F238E27FC236}">
                <a16:creationId xmlns:a16="http://schemas.microsoft.com/office/drawing/2014/main" xmlns="" id="{45A2830D-34FE-3E9A-62FD-8B527256C6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Notícias da UFSC">
            <a:extLst>
              <a:ext uri="{FF2B5EF4-FFF2-40B4-BE49-F238E27FC236}">
                <a16:creationId xmlns:a16="http://schemas.microsoft.com/office/drawing/2014/main" xmlns="" id="{62F1FD78-E275-84D3-9919-90C82A9FC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83ECCE6-17D6-0D9F-771C-97D3915202BE}"/>
              </a:ext>
            </a:extLst>
          </p:cNvPr>
          <p:cNvSpPr txBox="1"/>
          <p:nvPr/>
        </p:nvSpPr>
        <p:spPr>
          <a:xfrm>
            <a:off x="1493724" y="3075057"/>
            <a:ext cx="92045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VARVAKIS, Gregório. </a:t>
            </a:r>
            <a:r>
              <a:rPr lang="pt-BR" sz="20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 do Conhecimento nas Organizações</a:t>
            </a:r>
            <a:r>
              <a:rPr lang="pt-BR" sz="20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pt-B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Trilha do conhecimento. </a:t>
            </a:r>
            <a:r>
              <a:rPr lang="pt-BR" sz="2000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Florianópolis</a:t>
            </a:r>
            <a:r>
              <a:rPr lang="pt-BR" sz="20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EGC/NGS, 2022. </a:t>
            </a:r>
            <a:r>
              <a:rPr lang="pt-BR" sz="2000" b="0" i="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31 </a:t>
            </a:r>
            <a:r>
              <a:rPr lang="pt-BR" sz="20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slides, color.</a:t>
            </a:r>
            <a:endParaRPr lang="pt-BR" spc="3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93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xmlns="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xmlns="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xmlns="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xmlns="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FUNÇÃO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D3519EC1-ED7D-4540-EE6D-5009C8653C3F}"/>
              </a:ext>
            </a:extLst>
          </p:cNvPr>
          <p:cNvSpPr txBox="1"/>
          <p:nvPr/>
        </p:nvSpPr>
        <p:spPr>
          <a:xfrm>
            <a:off x="1390981" y="2525552"/>
            <a:ext cx="76301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Função básica: </a:t>
            </a:r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aquela sem a qual o produto perde seu valor ou identidade</a:t>
            </a:r>
            <a:r>
              <a:rPr lang="pt-B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</a:t>
            </a:r>
          </a:p>
        </p:txBody>
      </p:sp>
      <p:pic>
        <p:nvPicPr>
          <p:cNvPr id="1027" name="Picture 3" descr="C:\Users\rodri\Downloads\bic-removebg-preview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1962149"/>
            <a:ext cx="1545325" cy="154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rodri\Downloads\w57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087" y="3858253"/>
            <a:ext cx="1792486" cy="179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3519EC1-ED7D-4540-EE6D-5009C8653C3F}"/>
              </a:ext>
            </a:extLst>
          </p:cNvPr>
          <p:cNvSpPr txBox="1"/>
          <p:nvPr/>
        </p:nvSpPr>
        <p:spPr>
          <a:xfrm>
            <a:off x="2075898" y="4277442"/>
            <a:ext cx="76301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800" b="1" dirty="0" smtClean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Função </a:t>
            </a:r>
            <a:r>
              <a:rPr lang="pt-BR" sz="2800" b="1" dirty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secundária: </a:t>
            </a:r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auxilia o produto a ser vendido.</a:t>
            </a:r>
          </a:p>
        </p:txBody>
      </p:sp>
    </p:spTree>
    <p:extLst>
      <p:ext uri="{BB962C8B-B14F-4D97-AF65-F5344CB8AC3E}">
        <p14:creationId xmlns:p14="http://schemas.microsoft.com/office/powerpoint/2010/main" val="420278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luxograma: Conector 83">
            <a:extLst>
              <a:ext uri="{FF2B5EF4-FFF2-40B4-BE49-F238E27FC236}">
                <a16:creationId xmlns:a16="http://schemas.microsoft.com/office/drawing/2014/main" xmlns="" id="{EA3B04C7-2700-5DDE-112A-9B80383AA491}"/>
              </a:ext>
            </a:extLst>
          </p:cNvPr>
          <p:cNvSpPr/>
          <p:nvPr/>
        </p:nvSpPr>
        <p:spPr>
          <a:xfrm rot="10800000">
            <a:off x="9721801" y="3074894"/>
            <a:ext cx="686783" cy="686783"/>
          </a:xfrm>
          <a:prstGeom prst="flowChartConnector">
            <a:avLst/>
          </a:prstGeom>
          <a:solidFill>
            <a:srgbClr val="00A1D7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CA00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022D421-A232-18B7-9BD4-AC28869B066D}"/>
              </a:ext>
            </a:extLst>
          </p:cNvPr>
          <p:cNvSpPr txBox="1"/>
          <p:nvPr/>
        </p:nvSpPr>
        <p:spPr>
          <a:xfrm>
            <a:off x="1063826" y="4675451"/>
            <a:ext cx="1419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e Função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01986BEE-1ABE-1D1D-2AC7-C51F30349870}"/>
              </a:ext>
            </a:extLst>
          </p:cNvPr>
          <p:cNvGrpSpPr/>
          <p:nvPr/>
        </p:nvGrpSpPr>
        <p:grpSpPr>
          <a:xfrm>
            <a:off x="1280745" y="3214966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Fluxograma: Conector 3">
              <a:extLst>
                <a:ext uri="{FF2B5EF4-FFF2-40B4-BE49-F238E27FC236}">
                  <a16:creationId xmlns:a16="http://schemas.microsoft.com/office/drawing/2014/main" xmlns="" id="{2772BF41-B173-77A0-9705-C0840A51C6E8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" name="Fluxograma: Conector 11">
              <a:extLst>
                <a:ext uri="{FF2B5EF4-FFF2-40B4-BE49-F238E27FC236}">
                  <a16:creationId xmlns:a16="http://schemas.microsoft.com/office/drawing/2014/main" xmlns="" id="{FAE10C14-AD43-221A-85CC-DEABEFD4884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xmlns="" id="{37677FF6-05A4-C8DE-714F-2FE83568D995}"/>
                </a:ext>
              </a:extLst>
            </p:cNvPr>
            <p:cNvCxnSpPr>
              <a:stCxn id="1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xmlns="" id="{16DC84AA-F252-A8C8-F73C-CA2C5C3DB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b="17660"/>
            <a:stretch/>
          </p:blipFill>
          <p:spPr>
            <a:xfrm>
              <a:off x="945356" y="2723039"/>
              <a:ext cx="765676" cy="630451"/>
            </a:xfrm>
            <a:prstGeom prst="rect">
              <a:avLst/>
            </a:prstGeom>
          </p:spPr>
        </p:pic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CD2B8D4-782D-3DD8-6C28-E1F730F14785}"/>
              </a:ext>
            </a:extLst>
          </p:cNvPr>
          <p:cNvSpPr txBox="1"/>
          <p:nvPr/>
        </p:nvSpPr>
        <p:spPr>
          <a:xfrm>
            <a:off x="1851853" y="1929568"/>
            <a:ext cx="1527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Processos, Bens e Serviços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2808403" y="326773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" name="Fluxograma: Conector 3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4" name="Fluxograma: Conector 3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420A0B96-E53F-7161-6709-756845D1F3F4}"/>
              </a:ext>
            </a:extLst>
          </p:cNvPr>
          <p:cNvSpPr txBox="1"/>
          <p:nvPr/>
        </p:nvSpPr>
        <p:spPr>
          <a:xfrm>
            <a:off x="2483007" y="4701366"/>
            <a:ext cx="1774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9B4292B-C992-DB72-8B7C-97B3F0A3FAE9}"/>
              </a:ext>
            </a:extLst>
          </p:cNvPr>
          <p:cNvSpPr txBox="1"/>
          <p:nvPr/>
        </p:nvSpPr>
        <p:spPr>
          <a:xfrm>
            <a:off x="3262098" y="1925224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Conversão do Conhecimento</a:t>
            </a: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800F805D-FA74-EB0C-2C9F-6BAD21707A09}"/>
              </a:ext>
            </a:extLst>
          </p:cNvPr>
          <p:cNvGrpSpPr/>
          <p:nvPr/>
        </p:nvGrpSpPr>
        <p:grpSpPr>
          <a:xfrm>
            <a:off x="2068800" y="2484440"/>
            <a:ext cx="985350" cy="1276400"/>
            <a:chOff x="1668077" y="2522658"/>
            <a:chExt cx="1198706" cy="15527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xmlns="" id="{1A8F1AC3-6C0D-C102-E766-97DDE822B23E}"/>
                </a:ext>
              </a:extLst>
            </p:cNvPr>
            <p:cNvGrpSpPr/>
            <p:nvPr/>
          </p:nvGrpSpPr>
          <p:grpSpPr>
            <a:xfrm rot="10800000">
              <a:off x="1668077" y="2522658"/>
              <a:ext cx="1198706" cy="1552777"/>
              <a:chOff x="564360" y="2274429"/>
              <a:chExt cx="1527675" cy="1978916"/>
            </a:xfrm>
          </p:grpSpPr>
          <p:sp>
            <p:nvSpPr>
              <p:cNvPr id="23" name="Fluxograma: Conector 22">
                <a:extLst>
                  <a:ext uri="{FF2B5EF4-FFF2-40B4-BE49-F238E27FC236}">
                    <a16:creationId xmlns:a16="http://schemas.microsoft.com/office/drawing/2014/main" xmlns="" id="{DB5916BB-2426-085B-CD98-44DC388C15BF}"/>
                  </a:ext>
                </a:extLst>
              </p:cNvPr>
              <p:cNvSpPr/>
              <p:nvPr/>
            </p:nvSpPr>
            <p:spPr>
              <a:xfrm>
                <a:off x="795805" y="2505875"/>
                <a:ext cx="1064781" cy="1064781"/>
              </a:xfrm>
              <a:prstGeom prst="flowChartConnector">
                <a:avLst/>
              </a:prstGeom>
              <a:solidFill>
                <a:srgbClr val="FCA00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rgbClr val="FCA001"/>
                  </a:solidFill>
                </a:endParaRPr>
              </a:p>
            </p:txBody>
          </p:sp>
          <p:sp>
            <p:nvSpPr>
              <p:cNvPr id="24" name="Fluxograma: Conector 23">
                <a:extLst>
                  <a:ext uri="{FF2B5EF4-FFF2-40B4-BE49-F238E27FC236}">
                    <a16:creationId xmlns:a16="http://schemas.microsoft.com/office/drawing/2014/main" xmlns="" id="{7CF4828B-4AA2-2CE5-2C4C-E8B7EDDF1EFA}"/>
                  </a:ext>
                </a:extLst>
              </p:cNvPr>
              <p:cNvSpPr/>
              <p:nvPr/>
            </p:nvSpPr>
            <p:spPr>
              <a:xfrm>
                <a:off x="564360" y="2274429"/>
                <a:ext cx="1527675" cy="1527675"/>
              </a:xfrm>
              <a:prstGeom prst="flowChartConnector">
                <a:avLst/>
              </a:prstGeom>
              <a:noFill/>
              <a:ln w="28575">
                <a:solidFill>
                  <a:srgbClr val="FCA0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xmlns="" id="{65B04631-4AD1-A106-884F-E8B1E2C47477}"/>
                  </a:ext>
                </a:extLst>
              </p:cNvPr>
              <p:cNvCxnSpPr>
                <a:stCxn id="24" idx="4"/>
              </p:cNvCxnSpPr>
              <p:nvPr/>
            </p:nvCxnSpPr>
            <p:spPr>
              <a:xfrm flipH="1">
                <a:off x="1328196" y="3802104"/>
                <a:ext cx="2" cy="451241"/>
              </a:xfrm>
              <a:prstGeom prst="line">
                <a:avLst/>
              </a:prstGeom>
              <a:ln w="28575">
                <a:solidFill>
                  <a:srgbClr val="FCA001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xmlns="" id="{E9968350-0604-8F96-E912-BB780342D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l="10428" r="9532" b="24153"/>
            <a:stretch/>
          </p:blipFill>
          <p:spPr>
            <a:xfrm>
              <a:off x="1975026" y="3123565"/>
              <a:ext cx="620987" cy="588463"/>
            </a:xfrm>
            <a:prstGeom prst="rect">
              <a:avLst/>
            </a:prstGeom>
          </p:spPr>
        </p:pic>
      </p:grpSp>
      <p:grpSp>
        <p:nvGrpSpPr>
          <p:cNvPr id="125" name="Agrupar 124">
            <a:extLst>
              <a:ext uri="{FF2B5EF4-FFF2-40B4-BE49-F238E27FC236}">
                <a16:creationId xmlns:a16="http://schemas.microsoft.com/office/drawing/2014/main" xmlns="" id="{4E73296B-4E76-0263-455C-41959E782212}"/>
              </a:ext>
            </a:extLst>
          </p:cNvPr>
          <p:cNvGrpSpPr/>
          <p:nvPr/>
        </p:nvGrpSpPr>
        <p:grpSpPr>
          <a:xfrm rot="10800000">
            <a:off x="3557479" y="2475753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7" name="Fluxograma: Conector 126">
              <a:extLst>
                <a:ext uri="{FF2B5EF4-FFF2-40B4-BE49-F238E27FC236}">
                  <a16:creationId xmlns:a16="http://schemas.microsoft.com/office/drawing/2014/main" xmlns="" id="{722CE032-0B90-0080-CEAE-79ABEADB0F5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8" name="Fluxograma: Conector 127">
              <a:extLst>
                <a:ext uri="{FF2B5EF4-FFF2-40B4-BE49-F238E27FC236}">
                  <a16:creationId xmlns:a16="http://schemas.microsoft.com/office/drawing/2014/main" xmlns="" id="{6E1CDB62-1437-86BE-F643-9606C8FB3AA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29" name="Conector reto 128">
              <a:extLst>
                <a:ext uri="{FF2B5EF4-FFF2-40B4-BE49-F238E27FC236}">
                  <a16:creationId xmlns:a16="http://schemas.microsoft.com/office/drawing/2014/main" xmlns="" id="{CAFB6A72-16CA-BFA1-E883-E7F2F043679C}"/>
                </a:ext>
              </a:extLst>
            </p:cNvPr>
            <p:cNvCxnSpPr>
              <a:stCxn id="128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xmlns="" id="{2B167CF8-87E7-2F99-9BFB-5C3835169AC1}"/>
              </a:ext>
            </a:extLst>
          </p:cNvPr>
          <p:cNvGrpSpPr/>
          <p:nvPr/>
        </p:nvGrpSpPr>
        <p:grpSpPr>
          <a:xfrm>
            <a:off x="4266805" y="3315979"/>
            <a:ext cx="985350" cy="1276400"/>
            <a:chOff x="564360" y="2274429"/>
            <a:chExt cx="1527675" cy="1978916"/>
          </a:xfrm>
        </p:grpSpPr>
        <p:sp>
          <p:nvSpPr>
            <p:cNvPr id="131" name="Fluxograma: Conector 130">
              <a:extLst>
                <a:ext uri="{FF2B5EF4-FFF2-40B4-BE49-F238E27FC236}">
                  <a16:creationId xmlns:a16="http://schemas.microsoft.com/office/drawing/2014/main" xmlns="" id="{CFFBB506-A63F-7846-7604-3C577404998C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2" name="Fluxograma: Conector 131">
              <a:extLst>
                <a:ext uri="{FF2B5EF4-FFF2-40B4-BE49-F238E27FC236}">
                  <a16:creationId xmlns:a16="http://schemas.microsoft.com/office/drawing/2014/main" xmlns="" id="{AC0EBD3C-C1D3-80A1-EA19-81DA62BC3FE4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3" name="Conector reto 132">
              <a:extLst>
                <a:ext uri="{FF2B5EF4-FFF2-40B4-BE49-F238E27FC236}">
                  <a16:creationId xmlns:a16="http://schemas.microsoft.com/office/drawing/2014/main" xmlns="" id="{F8BBEDF6-2B4A-AF77-AEDF-9486CC13F117}"/>
                </a:ext>
              </a:extLst>
            </p:cNvPr>
            <p:cNvCxnSpPr>
              <a:stCxn id="13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xmlns="" id="{72D72F9D-4EE6-7C97-F973-41254BD73851}"/>
              </a:ext>
            </a:extLst>
          </p:cNvPr>
          <p:cNvGrpSpPr/>
          <p:nvPr/>
        </p:nvGrpSpPr>
        <p:grpSpPr>
          <a:xfrm>
            <a:off x="5794463" y="3368750"/>
            <a:ext cx="985350" cy="1276400"/>
            <a:chOff x="564360" y="2274429"/>
            <a:chExt cx="1527675" cy="1978916"/>
          </a:xfrm>
        </p:grpSpPr>
        <p:sp>
          <p:nvSpPr>
            <p:cNvPr id="136" name="Fluxograma: Conector 135">
              <a:extLst>
                <a:ext uri="{FF2B5EF4-FFF2-40B4-BE49-F238E27FC236}">
                  <a16:creationId xmlns:a16="http://schemas.microsoft.com/office/drawing/2014/main" xmlns="" id="{E646C96D-0B4C-DA5D-91C1-9D1A2078BB0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7" name="Fluxograma: Conector 136">
              <a:extLst>
                <a:ext uri="{FF2B5EF4-FFF2-40B4-BE49-F238E27FC236}">
                  <a16:creationId xmlns:a16="http://schemas.microsoft.com/office/drawing/2014/main" xmlns="" id="{42F43138-4761-188A-C5EE-AA70DE658CB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8" name="Conector reto 137">
              <a:extLst>
                <a:ext uri="{FF2B5EF4-FFF2-40B4-BE49-F238E27FC236}">
                  <a16:creationId xmlns:a16="http://schemas.microsoft.com/office/drawing/2014/main" xmlns="" id="{6C17911C-B94A-1E2B-7468-97891BCEB4FB}"/>
                </a:ext>
              </a:extLst>
            </p:cNvPr>
            <p:cNvCxnSpPr>
              <a:cxnSpLocks/>
              <a:stCxn id="13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xmlns="" id="{57436421-9AAF-3925-77B4-B5E87E08D17D}"/>
              </a:ext>
            </a:extLst>
          </p:cNvPr>
          <p:cNvGrpSpPr/>
          <p:nvPr/>
        </p:nvGrpSpPr>
        <p:grpSpPr>
          <a:xfrm rot="10800000">
            <a:off x="5054860" y="2585453"/>
            <a:ext cx="985350" cy="1276400"/>
            <a:chOff x="564360" y="2274429"/>
            <a:chExt cx="1527675" cy="1978916"/>
          </a:xfrm>
        </p:grpSpPr>
        <p:sp>
          <p:nvSpPr>
            <p:cNvPr id="142" name="Fluxograma: Conector 141">
              <a:extLst>
                <a:ext uri="{FF2B5EF4-FFF2-40B4-BE49-F238E27FC236}">
                  <a16:creationId xmlns:a16="http://schemas.microsoft.com/office/drawing/2014/main" xmlns="" id="{340570EB-408D-E632-F1F8-EFD2309A50D2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43" name="Fluxograma: Conector 142">
              <a:extLst>
                <a:ext uri="{FF2B5EF4-FFF2-40B4-BE49-F238E27FC236}">
                  <a16:creationId xmlns:a16="http://schemas.microsoft.com/office/drawing/2014/main" xmlns="" id="{0E6D8B6F-ED55-C86F-8672-4868A7222A5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44" name="Conector reto 143">
              <a:extLst>
                <a:ext uri="{FF2B5EF4-FFF2-40B4-BE49-F238E27FC236}">
                  <a16:creationId xmlns:a16="http://schemas.microsoft.com/office/drawing/2014/main" xmlns="" id="{59896A00-6B75-5681-EB07-2561798FC14E}"/>
                </a:ext>
              </a:extLst>
            </p:cNvPr>
            <p:cNvCxnSpPr>
              <a:stCxn id="14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6" name="CaixaDeTexto 175">
            <a:extLst>
              <a:ext uri="{FF2B5EF4-FFF2-40B4-BE49-F238E27FC236}">
                <a16:creationId xmlns:a16="http://schemas.microsoft.com/office/drawing/2014/main" xmlns="" id="{5DDC8531-5759-6251-CB9D-1D324CA6B261}"/>
              </a:ext>
            </a:extLst>
          </p:cNvPr>
          <p:cNvSpPr txBox="1"/>
          <p:nvPr/>
        </p:nvSpPr>
        <p:spPr>
          <a:xfrm>
            <a:off x="3944130" y="4712005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de GC</a:t>
            </a:r>
          </a:p>
        </p:txBody>
      </p:sp>
      <p:sp>
        <p:nvSpPr>
          <p:cNvPr id="177" name="CaixaDeTexto 176">
            <a:extLst>
              <a:ext uri="{FF2B5EF4-FFF2-40B4-BE49-F238E27FC236}">
                <a16:creationId xmlns:a16="http://schemas.microsoft.com/office/drawing/2014/main" xmlns="" id="{F3F7A765-B967-8819-E888-5A64A2F767A0}"/>
              </a:ext>
            </a:extLst>
          </p:cNvPr>
          <p:cNvSpPr txBox="1"/>
          <p:nvPr/>
        </p:nvSpPr>
        <p:spPr>
          <a:xfrm>
            <a:off x="4759479" y="1988573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Aprendizagem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Organizacional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D9CB6566-C8D3-92BA-3B6C-841D0EC26429}"/>
              </a:ext>
            </a:extLst>
          </p:cNvPr>
          <p:cNvSpPr txBox="1"/>
          <p:nvPr/>
        </p:nvSpPr>
        <p:spPr>
          <a:xfrm>
            <a:off x="5420648" y="4747276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Práticas de GC</a:t>
            </a:r>
          </a:p>
        </p:txBody>
      </p:sp>
      <p:pic>
        <p:nvPicPr>
          <p:cNvPr id="190" name="Gráfico 189">
            <a:extLst>
              <a:ext uri="{FF2B5EF4-FFF2-40B4-BE49-F238E27FC236}">
                <a16:creationId xmlns:a16="http://schemas.microsoft.com/office/drawing/2014/main" xmlns="" id="{6D342F16-9502-E624-E490-94E83DD2200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19722" b="38615"/>
          <a:stretch/>
        </p:blipFill>
        <p:spPr>
          <a:xfrm rot="10800000">
            <a:off x="3720656" y="3094907"/>
            <a:ext cx="649522" cy="270604"/>
          </a:xfrm>
          <a:prstGeom prst="rect">
            <a:avLst/>
          </a:prstGeom>
        </p:spPr>
      </p:pic>
      <p:pic>
        <p:nvPicPr>
          <p:cNvPr id="194" name="Gráfico 193">
            <a:extLst>
              <a:ext uri="{FF2B5EF4-FFF2-40B4-BE49-F238E27FC236}">
                <a16:creationId xmlns:a16="http://schemas.microsoft.com/office/drawing/2014/main" xmlns="" id="{C9FE798A-88B7-859A-9933-D69A1C27012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l="7477" r="9386" b="20000"/>
          <a:stretch/>
        </p:blipFill>
        <p:spPr>
          <a:xfrm>
            <a:off x="5298108" y="3138093"/>
            <a:ext cx="471544" cy="453749"/>
          </a:xfrm>
          <a:prstGeom prst="rect">
            <a:avLst/>
          </a:prstGeom>
        </p:spPr>
      </p:pic>
      <p:pic>
        <p:nvPicPr>
          <p:cNvPr id="198" name="Gráfico 197">
            <a:extLst>
              <a:ext uri="{FF2B5EF4-FFF2-40B4-BE49-F238E27FC236}">
                <a16:creationId xmlns:a16="http://schemas.microsoft.com/office/drawing/2014/main" xmlns="" id="{5A7631CD-110B-B03B-99C4-E27C0DEDD69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b="17612"/>
          <a:stretch/>
        </p:blipFill>
        <p:spPr>
          <a:xfrm>
            <a:off x="6040210" y="3638479"/>
            <a:ext cx="521160" cy="429374"/>
          </a:xfrm>
          <a:prstGeom prst="rect">
            <a:avLst/>
          </a:prstGeom>
        </p:spPr>
      </p:pic>
      <p:pic>
        <p:nvPicPr>
          <p:cNvPr id="206" name="Gráfico 205">
            <a:extLst>
              <a:ext uri="{FF2B5EF4-FFF2-40B4-BE49-F238E27FC236}">
                <a16:creationId xmlns:a16="http://schemas.microsoft.com/office/drawing/2014/main" xmlns="" id="{D3B61624-1EE3-9C6F-0033-44EF42CA3C85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 b="20398"/>
          <a:stretch/>
        </p:blipFill>
        <p:spPr>
          <a:xfrm>
            <a:off x="2964993" y="3467593"/>
            <a:ext cx="649521" cy="517032"/>
          </a:xfrm>
          <a:prstGeom prst="rect">
            <a:avLst/>
          </a:prstGeom>
        </p:spPr>
      </p:pic>
      <p:pic>
        <p:nvPicPr>
          <p:cNvPr id="208" name="Gráfico 207">
            <a:extLst>
              <a:ext uri="{FF2B5EF4-FFF2-40B4-BE49-F238E27FC236}">
                <a16:creationId xmlns:a16="http://schemas.microsoft.com/office/drawing/2014/main" xmlns="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09" name="Picture 2" descr="Menu de Navegação">
            <a:extLst>
              <a:ext uri="{FF2B5EF4-FFF2-40B4-BE49-F238E27FC236}">
                <a16:creationId xmlns:a16="http://schemas.microsoft.com/office/drawing/2014/main" xmlns="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" descr="Notícias da UFSC">
            <a:extLst>
              <a:ext uri="{FF2B5EF4-FFF2-40B4-BE49-F238E27FC236}">
                <a16:creationId xmlns:a16="http://schemas.microsoft.com/office/drawing/2014/main" xmlns="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4271341" y="330762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3" name="Fluxograma: Conector 21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214" name="Fluxograma: Conector 21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215" name="Conector reto 21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21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6" name="Gráfico 187">
            <a:extLst>
              <a:ext uri="{FF2B5EF4-FFF2-40B4-BE49-F238E27FC236}">
                <a16:creationId xmlns:a16="http://schemas.microsoft.com/office/drawing/2014/main" xmlns="" id="{0319DC2E-5AC4-D44C-BA2B-54BF3BD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 l="12568" r="13268" b="22174"/>
          <a:stretch/>
        </p:blipFill>
        <p:spPr>
          <a:xfrm>
            <a:off x="4495899" y="3517802"/>
            <a:ext cx="536234" cy="562696"/>
          </a:xfrm>
          <a:prstGeom prst="rect">
            <a:avLst/>
          </a:prstGeom>
        </p:spPr>
      </p:pic>
      <p:grpSp>
        <p:nvGrpSpPr>
          <p:cNvPr id="317" name="Agrupar 145">
            <a:extLst>
              <a:ext uri="{FF2B5EF4-FFF2-40B4-BE49-F238E27FC236}">
                <a16:creationId xmlns:a16="http://schemas.microsoft.com/office/drawing/2014/main" xmlns="" id="{2DA6D785-76D2-2B9D-4023-26023FA12EDC}"/>
              </a:ext>
            </a:extLst>
          </p:cNvPr>
          <p:cNvGrpSpPr/>
          <p:nvPr/>
        </p:nvGrpSpPr>
        <p:grpSpPr>
          <a:xfrm rot="10800000">
            <a:off x="6543539" y="2576766"/>
            <a:ext cx="985350" cy="1276400"/>
            <a:chOff x="564360" y="2274429"/>
            <a:chExt cx="1527675" cy="1978916"/>
          </a:xfrm>
        </p:grpSpPr>
        <p:sp>
          <p:nvSpPr>
            <p:cNvPr id="318" name="Fluxograma: Conector 317">
              <a:extLst>
                <a:ext uri="{FF2B5EF4-FFF2-40B4-BE49-F238E27FC236}">
                  <a16:creationId xmlns:a16="http://schemas.microsoft.com/office/drawing/2014/main" xmlns="" id="{4AEA98D7-394A-312D-85E2-2E647A4F2BD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19" name="Fluxograma: Conector 318">
              <a:extLst>
                <a:ext uri="{FF2B5EF4-FFF2-40B4-BE49-F238E27FC236}">
                  <a16:creationId xmlns:a16="http://schemas.microsoft.com/office/drawing/2014/main" xmlns="" id="{D6173D47-0B62-1922-9731-20D01ACA0779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0" name="Conector reto 319">
              <a:extLst>
                <a:ext uri="{FF2B5EF4-FFF2-40B4-BE49-F238E27FC236}">
                  <a16:creationId xmlns:a16="http://schemas.microsoft.com/office/drawing/2014/main" xmlns="" id="{B209F09E-CDD9-F2FA-5523-6B0BECA0CBCB}"/>
                </a:ext>
              </a:extLst>
            </p:cNvPr>
            <p:cNvCxnSpPr>
              <a:stCxn id="319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Agrupar 150">
            <a:extLst>
              <a:ext uri="{FF2B5EF4-FFF2-40B4-BE49-F238E27FC236}">
                <a16:creationId xmlns:a16="http://schemas.microsoft.com/office/drawing/2014/main" xmlns="" id="{8E7524D0-9B59-308F-C202-A76FB0AD7450}"/>
              </a:ext>
            </a:extLst>
          </p:cNvPr>
          <p:cNvGrpSpPr/>
          <p:nvPr/>
        </p:nvGrpSpPr>
        <p:grpSpPr>
          <a:xfrm>
            <a:off x="7295782" y="3373773"/>
            <a:ext cx="985350" cy="1276400"/>
            <a:chOff x="564360" y="2274429"/>
            <a:chExt cx="1527675" cy="1978916"/>
          </a:xfrm>
        </p:grpSpPr>
        <p:sp>
          <p:nvSpPr>
            <p:cNvPr id="322" name="Fluxograma: Conector 321">
              <a:extLst>
                <a:ext uri="{FF2B5EF4-FFF2-40B4-BE49-F238E27FC236}">
                  <a16:creationId xmlns:a16="http://schemas.microsoft.com/office/drawing/2014/main" xmlns="" id="{70D5DB28-D6BF-DF31-5DFC-3DD7AC4D623E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3" name="Fluxograma: Conector 322">
              <a:extLst>
                <a:ext uri="{FF2B5EF4-FFF2-40B4-BE49-F238E27FC236}">
                  <a16:creationId xmlns:a16="http://schemas.microsoft.com/office/drawing/2014/main" xmlns="" id="{68C59233-71D5-E113-52FF-65867BBD3976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4" name="Conector reto 323">
              <a:extLst>
                <a:ext uri="{FF2B5EF4-FFF2-40B4-BE49-F238E27FC236}">
                  <a16:creationId xmlns:a16="http://schemas.microsoft.com/office/drawing/2014/main" xmlns="" id="{2A31B45B-01EB-81C9-946E-2A7B62086CC7}"/>
                </a:ext>
              </a:extLst>
            </p:cNvPr>
            <p:cNvCxnSpPr>
              <a:cxnSpLocks/>
              <a:stCxn id="32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5" name="Agrupar 155">
            <a:extLst>
              <a:ext uri="{FF2B5EF4-FFF2-40B4-BE49-F238E27FC236}">
                <a16:creationId xmlns:a16="http://schemas.microsoft.com/office/drawing/2014/main" xmlns="" id="{46EC5899-BEBA-6F48-73FC-F61CEA2301D4}"/>
              </a:ext>
            </a:extLst>
          </p:cNvPr>
          <p:cNvGrpSpPr/>
          <p:nvPr/>
        </p:nvGrpSpPr>
        <p:grpSpPr>
          <a:xfrm>
            <a:off x="8823440" y="3426544"/>
            <a:ext cx="985350" cy="1276400"/>
            <a:chOff x="564360" y="2274429"/>
            <a:chExt cx="1527675" cy="1978916"/>
          </a:xfrm>
        </p:grpSpPr>
        <p:sp>
          <p:nvSpPr>
            <p:cNvPr id="326" name="Fluxograma: Conector 325">
              <a:extLst>
                <a:ext uri="{FF2B5EF4-FFF2-40B4-BE49-F238E27FC236}">
                  <a16:creationId xmlns:a16="http://schemas.microsoft.com/office/drawing/2014/main" xmlns="" id="{8B6E90D3-EDD5-B66A-F7E5-AE965A2BF7D3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7" name="Fluxograma: Conector 326">
              <a:extLst>
                <a:ext uri="{FF2B5EF4-FFF2-40B4-BE49-F238E27FC236}">
                  <a16:creationId xmlns:a16="http://schemas.microsoft.com/office/drawing/2014/main" xmlns="" id="{6717A211-A1C4-2F5E-BD1A-5AF17E62F5C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8" name="Conector reto 327">
              <a:extLst>
                <a:ext uri="{FF2B5EF4-FFF2-40B4-BE49-F238E27FC236}">
                  <a16:creationId xmlns:a16="http://schemas.microsoft.com/office/drawing/2014/main" xmlns="" id="{5E0D8A01-B550-8BB7-CC98-C1EEBAE5CC9E}"/>
                </a:ext>
              </a:extLst>
            </p:cNvPr>
            <p:cNvCxnSpPr>
              <a:cxnSpLocks/>
              <a:stCxn id="32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9" name="Agrupar 160">
            <a:extLst>
              <a:ext uri="{FF2B5EF4-FFF2-40B4-BE49-F238E27FC236}">
                <a16:creationId xmlns:a16="http://schemas.microsoft.com/office/drawing/2014/main" xmlns="" id="{2573BDC5-4188-FE9C-B4BB-62110B96EED4}"/>
              </a:ext>
            </a:extLst>
          </p:cNvPr>
          <p:cNvGrpSpPr/>
          <p:nvPr/>
        </p:nvGrpSpPr>
        <p:grpSpPr>
          <a:xfrm rot="10800000">
            <a:off x="8097485" y="2643247"/>
            <a:ext cx="985350" cy="1276400"/>
            <a:chOff x="564360" y="2274429"/>
            <a:chExt cx="1527675" cy="1978916"/>
          </a:xfrm>
        </p:grpSpPr>
        <p:sp>
          <p:nvSpPr>
            <p:cNvPr id="330" name="Fluxograma: Conector 329">
              <a:extLst>
                <a:ext uri="{FF2B5EF4-FFF2-40B4-BE49-F238E27FC236}">
                  <a16:creationId xmlns:a16="http://schemas.microsoft.com/office/drawing/2014/main" xmlns="" id="{F4DB7FED-A200-EE25-3075-B276D4DFBAD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31" name="Fluxograma: Conector 330">
              <a:extLst>
                <a:ext uri="{FF2B5EF4-FFF2-40B4-BE49-F238E27FC236}">
                  <a16:creationId xmlns:a16="http://schemas.microsoft.com/office/drawing/2014/main" xmlns="" id="{24C3D4E6-8902-6F05-6EC0-399B0044702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32" name="Conector reto 331">
              <a:extLst>
                <a:ext uri="{FF2B5EF4-FFF2-40B4-BE49-F238E27FC236}">
                  <a16:creationId xmlns:a16="http://schemas.microsoft.com/office/drawing/2014/main" xmlns="" id="{662BCB6E-9DA9-3CBC-2AB9-9BE2651DACA9}"/>
                </a:ext>
              </a:extLst>
            </p:cNvPr>
            <p:cNvCxnSpPr>
              <a:stCxn id="331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5" name="CaixaDeTexto 334">
            <a:extLst>
              <a:ext uri="{FF2B5EF4-FFF2-40B4-BE49-F238E27FC236}">
                <a16:creationId xmlns:a16="http://schemas.microsoft.com/office/drawing/2014/main" xmlns="" id="{468DE037-6509-8F3F-95CF-D6DD56A4456D}"/>
              </a:ext>
            </a:extLst>
          </p:cNvPr>
          <p:cNvSpPr txBox="1"/>
          <p:nvPr/>
        </p:nvSpPr>
        <p:spPr>
          <a:xfrm>
            <a:off x="771002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Modelos de Maturidade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GC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6" name="CaixaDeTexto 335">
            <a:extLst>
              <a:ext uri="{FF2B5EF4-FFF2-40B4-BE49-F238E27FC236}">
                <a16:creationId xmlns:a16="http://schemas.microsoft.com/office/drawing/2014/main" xmlns="" id="{12F3FBD8-F583-208C-8AD2-215B571A6666}"/>
              </a:ext>
            </a:extLst>
          </p:cNvPr>
          <p:cNvSpPr txBox="1"/>
          <p:nvPr/>
        </p:nvSpPr>
        <p:spPr>
          <a:xfrm>
            <a:off x="919870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 Organizacionais</a:t>
            </a:r>
          </a:p>
        </p:txBody>
      </p:sp>
      <p:pic>
        <p:nvPicPr>
          <p:cNvPr id="339" name="Gráfico 195">
            <a:extLst>
              <a:ext uri="{FF2B5EF4-FFF2-40B4-BE49-F238E27FC236}">
                <a16:creationId xmlns:a16="http://schemas.microsoft.com/office/drawing/2014/main" xmlns="" id="{474081FF-3A9F-1DEE-FDFD-4A20880069AE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 b="20199"/>
          <a:stretch/>
        </p:blipFill>
        <p:spPr>
          <a:xfrm>
            <a:off x="9827026" y="3229565"/>
            <a:ext cx="494748" cy="394814"/>
          </a:xfrm>
          <a:prstGeom prst="rect">
            <a:avLst/>
          </a:prstGeom>
        </p:spPr>
      </p:pic>
      <p:pic>
        <p:nvPicPr>
          <p:cNvPr id="341" name="Gráfico 201">
            <a:extLst>
              <a:ext uri="{FF2B5EF4-FFF2-40B4-BE49-F238E27FC236}">
                <a16:creationId xmlns:a16="http://schemas.microsoft.com/office/drawing/2014/main" xmlns="" id="{39C23CAC-AF63-2047-2AB9-BE3328795AEE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 b="22174"/>
          <a:stretch/>
        </p:blipFill>
        <p:spPr>
          <a:xfrm>
            <a:off x="8265965" y="3130804"/>
            <a:ext cx="658841" cy="512747"/>
          </a:xfrm>
          <a:prstGeom prst="rect">
            <a:avLst/>
          </a:prstGeom>
        </p:spPr>
      </p:pic>
      <p:sp>
        <p:nvSpPr>
          <p:cNvPr id="77" name="CaixaDeTexto 76">
            <a:extLst>
              <a:ext uri="{FF2B5EF4-FFF2-40B4-BE49-F238E27FC236}">
                <a16:creationId xmlns:a16="http://schemas.microsoft.com/office/drawing/2014/main" xmlns="" id="{6A025FAD-7C9E-5E90-147A-B01EDBD9CFD5}"/>
              </a:ext>
            </a:extLst>
          </p:cNvPr>
          <p:cNvSpPr txBox="1"/>
          <p:nvPr/>
        </p:nvSpPr>
        <p:spPr>
          <a:xfrm>
            <a:off x="6184057" y="195425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Absortiva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xmlns="" id="{6E47CACA-B339-125E-635E-31FA821ACB85}"/>
              </a:ext>
            </a:extLst>
          </p:cNvPr>
          <p:cNvSpPr txBox="1"/>
          <p:nvPr/>
        </p:nvSpPr>
        <p:spPr>
          <a:xfrm>
            <a:off x="6921967" y="475817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Desperdício 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9" name="Gráfico 185">
            <a:extLst>
              <a:ext uri="{FF2B5EF4-FFF2-40B4-BE49-F238E27FC236}">
                <a16:creationId xmlns:a16="http://schemas.microsoft.com/office/drawing/2014/main" xmlns="" id="{CFB4468F-4456-7648-E792-2B508C0D864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0308" r="19733" b="22174"/>
          <a:stretch/>
        </p:blipFill>
        <p:spPr>
          <a:xfrm>
            <a:off x="7620657" y="3548819"/>
            <a:ext cx="426137" cy="553116"/>
          </a:xfrm>
          <a:prstGeom prst="rect">
            <a:avLst/>
          </a:prstGeom>
        </p:spPr>
      </p:pic>
      <p:pic>
        <p:nvPicPr>
          <p:cNvPr id="80" name="Gráfico 191">
            <a:extLst>
              <a:ext uri="{FF2B5EF4-FFF2-40B4-BE49-F238E27FC236}">
                <a16:creationId xmlns:a16="http://schemas.microsoft.com/office/drawing/2014/main" xmlns="" id="{58B06E31-66E5-84A8-6DFD-5CE3DA1A738F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21804" t="12339" r="23142" b="31868"/>
          <a:stretch/>
        </p:blipFill>
        <p:spPr>
          <a:xfrm>
            <a:off x="6779813" y="3108665"/>
            <a:ext cx="460969" cy="467162"/>
          </a:xfrm>
          <a:prstGeom prst="rect">
            <a:avLst/>
          </a:prstGeom>
        </p:spPr>
      </p:pic>
      <p:sp>
        <p:nvSpPr>
          <p:cNvPr id="85" name="Fluxograma: Conector 84">
            <a:extLst>
              <a:ext uri="{FF2B5EF4-FFF2-40B4-BE49-F238E27FC236}">
                <a16:creationId xmlns:a16="http://schemas.microsoft.com/office/drawing/2014/main" xmlns="" id="{80A49F99-73D8-E79C-2ABB-8EF9EC519935}"/>
              </a:ext>
            </a:extLst>
          </p:cNvPr>
          <p:cNvSpPr/>
          <p:nvPr/>
        </p:nvSpPr>
        <p:spPr>
          <a:xfrm rot="10800000">
            <a:off x="9572516" y="2925610"/>
            <a:ext cx="985350" cy="985350"/>
          </a:xfrm>
          <a:prstGeom prst="flowChartConnector">
            <a:avLst/>
          </a:prstGeom>
          <a:noFill/>
          <a:ln w="28575">
            <a:solidFill>
              <a:srgbClr val="3455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A81177FD-BB0E-7F1E-AFD5-89CFEE5539C3}"/>
              </a:ext>
            </a:extLst>
          </p:cNvPr>
          <p:cNvCxnSpPr>
            <a:stCxn id="85" idx="4"/>
          </p:cNvCxnSpPr>
          <p:nvPr/>
        </p:nvCxnSpPr>
        <p:spPr>
          <a:xfrm rot="10800000" flipH="1">
            <a:off x="10065191" y="2634560"/>
            <a:ext cx="1" cy="291050"/>
          </a:xfrm>
          <a:prstGeom prst="line">
            <a:avLst/>
          </a:prstGeom>
          <a:ln w="28575">
            <a:solidFill>
              <a:srgbClr val="34557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>
            <a:extLst>
              <a:ext uri="{FF2B5EF4-FFF2-40B4-BE49-F238E27FC236}">
                <a16:creationId xmlns:a16="http://schemas.microsoft.com/office/drawing/2014/main" xmlns="" id="{1C78F669-8132-0203-1F07-3C7E31A19BFA}"/>
              </a:ext>
            </a:extLst>
          </p:cNvPr>
          <p:cNvSpPr txBox="1"/>
          <p:nvPr/>
        </p:nvSpPr>
        <p:spPr>
          <a:xfrm>
            <a:off x="8449627" y="4764562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Resiliência Organizacional</a:t>
            </a:r>
          </a:p>
        </p:txBody>
      </p:sp>
      <p:pic>
        <p:nvPicPr>
          <p:cNvPr id="88" name="Gráfico 199">
            <a:extLst>
              <a:ext uri="{FF2B5EF4-FFF2-40B4-BE49-F238E27FC236}">
                <a16:creationId xmlns:a16="http://schemas.microsoft.com/office/drawing/2014/main" xmlns="" id="{D24A2327-A795-01D3-10B0-8BB29BDC1DC9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 b="22015"/>
          <a:stretch/>
        </p:blipFill>
        <p:spPr>
          <a:xfrm>
            <a:off x="8973479" y="3664266"/>
            <a:ext cx="591996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9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xmlns="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xmlns="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xmlns="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xmlns="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PROCESSOS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D3519EC1-ED7D-4540-EE6D-5009C8653C3F}"/>
              </a:ext>
            </a:extLst>
          </p:cNvPr>
          <p:cNvSpPr txBox="1"/>
          <p:nvPr/>
        </p:nvSpPr>
        <p:spPr>
          <a:xfrm>
            <a:off x="669925" y="2071697"/>
            <a:ext cx="1082864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Série </a:t>
            </a:r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 tarefas (que agregam valor ou não) logicamente inter-relacionadas que quando executadas produzem resultados esperados. </a:t>
            </a:r>
          </a:p>
          <a:p>
            <a:pPr algn="just"/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/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Características: definido, repetitivo, previsível.</a:t>
            </a:r>
          </a:p>
          <a:p>
            <a:pPr algn="just"/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/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/>
            <a:endParaRPr lang="pt-B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xmlns="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xmlns="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xmlns="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xmlns="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BENS E SERVIÇOS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D3519EC1-ED7D-4540-EE6D-5009C8653C3F}"/>
              </a:ext>
            </a:extLst>
          </p:cNvPr>
          <p:cNvSpPr txBox="1"/>
          <p:nvPr/>
        </p:nvSpPr>
        <p:spPr>
          <a:xfrm>
            <a:off x="669925" y="2071697"/>
            <a:ext cx="1082864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800" b="1" dirty="0" smtClean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Bens: </a:t>
            </a:r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Não precisam da presença dos clientes para serem </a:t>
            </a:r>
            <a:r>
              <a:rPr lang="pt-B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produzidos. São </a:t>
            </a:r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tangíveis, podem ser produzidos e estocados para consumo futuro.</a:t>
            </a:r>
          </a:p>
          <a:p>
            <a:pPr algn="just"/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/>
            <a:r>
              <a:rPr lang="pt-BR" sz="2800" b="1" dirty="0" smtClean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Serviços: </a:t>
            </a:r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Precisam da presença do cliente para serem produzidos, são intangíveis, são produzidos e consumidos simultaneamente (não podem ser estocados). </a:t>
            </a:r>
          </a:p>
          <a:p>
            <a:pPr algn="just"/>
            <a:endParaRPr lang="pt-B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74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luxograma: Conector 83">
            <a:extLst>
              <a:ext uri="{FF2B5EF4-FFF2-40B4-BE49-F238E27FC236}">
                <a16:creationId xmlns:a16="http://schemas.microsoft.com/office/drawing/2014/main" xmlns="" id="{EA3B04C7-2700-5DDE-112A-9B80383AA491}"/>
              </a:ext>
            </a:extLst>
          </p:cNvPr>
          <p:cNvSpPr/>
          <p:nvPr/>
        </p:nvSpPr>
        <p:spPr>
          <a:xfrm rot="10800000">
            <a:off x="9721801" y="3074894"/>
            <a:ext cx="686783" cy="686783"/>
          </a:xfrm>
          <a:prstGeom prst="flowChartConnector">
            <a:avLst/>
          </a:prstGeom>
          <a:solidFill>
            <a:srgbClr val="00A1D7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CA00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022D421-A232-18B7-9BD4-AC28869B066D}"/>
              </a:ext>
            </a:extLst>
          </p:cNvPr>
          <p:cNvSpPr txBox="1"/>
          <p:nvPr/>
        </p:nvSpPr>
        <p:spPr>
          <a:xfrm>
            <a:off x="1063826" y="4675451"/>
            <a:ext cx="1419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Valor e Função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01986BEE-1ABE-1D1D-2AC7-C51F30349870}"/>
              </a:ext>
            </a:extLst>
          </p:cNvPr>
          <p:cNvGrpSpPr/>
          <p:nvPr/>
        </p:nvGrpSpPr>
        <p:grpSpPr>
          <a:xfrm>
            <a:off x="1280745" y="3214966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Fluxograma: Conector 3">
              <a:extLst>
                <a:ext uri="{FF2B5EF4-FFF2-40B4-BE49-F238E27FC236}">
                  <a16:creationId xmlns:a16="http://schemas.microsoft.com/office/drawing/2014/main" xmlns="" id="{2772BF41-B173-77A0-9705-C0840A51C6E8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" name="Fluxograma: Conector 11">
              <a:extLst>
                <a:ext uri="{FF2B5EF4-FFF2-40B4-BE49-F238E27FC236}">
                  <a16:creationId xmlns:a16="http://schemas.microsoft.com/office/drawing/2014/main" xmlns="" id="{FAE10C14-AD43-221A-85CC-DEABEFD4884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xmlns="" id="{37677FF6-05A4-C8DE-714F-2FE83568D995}"/>
                </a:ext>
              </a:extLst>
            </p:cNvPr>
            <p:cNvCxnSpPr>
              <a:stCxn id="1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xmlns="" id="{16DC84AA-F252-A8C8-F73C-CA2C5C3DB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b="17660"/>
            <a:stretch/>
          </p:blipFill>
          <p:spPr>
            <a:xfrm>
              <a:off x="945356" y="2723039"/>
              <a:ext cx="765676" cy="630451"/>
            </a:xfrm>
            <a:prstGeom prst="rect">
              <a:avLst/>
            </a:prstGeom>
          </p:spPr>
        </p:pic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6CD2B8D4-782D-3DD8-6C28-E1F730F14785}"/>
              </a:ext>
            </a:extLst>
          </p:cNvPr>
          <p:cNvSpPr txBox="1"/>
          <p:nvPr/>
        </p:nvSpPr>
        <p:spPr>
          <a:xfrm>
            <a:off x="1851853" y="1929568"/>
            <a:ext cx="1527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Processos, Bens e Serviços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2808403" y="326773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" name="Fluxograma: Conector 3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FCA00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4" name="Fluxograma: Conector 3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FCA0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FCA00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420A0B96-E53F-7161-6709-756845D1F3F4}"/>
              </a:ext>
            </a:extLst>
          </p:cNvPr>
          <p:cNvSpPr txBox="1"/>
          <p:nvPr/>
        </p:nvSpPr>
        <p:spPr>
          <a:xfrm>
            <a:off x="2483007" y="4701366"/>
            <a:ext cx="1774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F9B4292B-C992-DB72-8B7C-97B3F0A3FAE9}"/>
              </a:ext>
            </a:extLst>
          </p:cNvPr>
          <p:cNvSpPr txBox="1"/>
          <p:nvPr/>
        </p:nvSpPr>
        <p:spPr>
          <a:xfrm>
            <a:off x="3262098" y="1925224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Conversão do Conhecimento</a:t>
            </a: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xmlns="" id="{800F805D-FA74-EB0C-2C9F-6BAD21707A09}"/>
              </a:ext>
            </a:extLst>
          </p:cNvPr>
          <p:cNvGrpSpPr/>
          <p:nvPr/>
        </p:nvGrpSpPr>
        <p:grpSpPr>
          <a:xfrm>
            <a:off x="2068800" y="2484440"/>
            <a:ext cx="985350" cy="1276400"/>
            <a:chOff x="1668077" y="2522658"/>
            <a:chExt cx="1198706" cy="15527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xmlns="" id="{1A8F1AC3-6C0D-C102-E766-97DDE822B23E}"/>
                </a:ext>
              </a:extLst>
            </p:cNvPr>
            <p:cNvGrpSpPr/>
            <p:nvPr/>
          </p:nvGrpSpPr>
          <p:grpSpPr>
            <a:xfrm rot="10800000">
              <a:off x="1668077" y="2522658"/>
              <a:ext cx="1198706" cy="1552777"/>
              <a:chOff x="564360" y="2274429"/>
              <a:chExt cx="1527675" cy="1978916"/>
            </a:xfrm>
          </p:grpSpPr>
          <p:sp>
            <p:nvSpPr>
              <p:cNvPr id="23" name="Fluxograma: Conector 22">
                <a:extLst>
                  <a:ext uri="{FF2B5EF4-FFF2-40B4-BE49-F238E27FC236}">
                    <a16:creationId xmlns:a16="http://schemas.microsoft.com/office/drawing/2014/main" xmlns="" id="{DB5916BB-2426-085B-CD98-44DC388C15BF}"/>
                  </a:ext>
                </a:extLst>
              </p:cNvPr>
              <p:cNvSpPr/>
              <p:nvPr/>
            </p:nvSpPr>
            <p:spPr>
              <a:xfrm>
                <a:off x="795805" y="2505875"/>
                <a:ext cx="1064781" cy="1064781"/>
              </a:xfrm>
              <a:prstGeom prst="flowChartConnector">
                <a:avLst/>
              </a:prstGeom>
              <a:solidFill>
                <a:srgbClr val="00A1D7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rgbClr val="FCA001"/>
                  </a:solidFill>
                </a:endParaRPr>
              </a:p>
            </p:txBody>
          </p:sp>
          <p:sp>
            <p:nvSpPr>
              <p:cNvPr id="24" name="Fluxograma: Conector 23">
                <a:extLst>
                  <a:ext uri="{FF2B5EF4-FFF2-40B4-BE49-F238E27FC236}">
                    <a16:creationId xmlns:a16="http://schemas.microsoft.com/office/drawing/2014/main" xmlns="" id="{7CF4828B-4AA2-2CE5-2C4C-E8B7EDDF1EFA}"/>
                  </a:ext>
                </a:extLst>
              </p:cNvPr>
              <p:cNvSpPr/>
              <p:nvPr/>
            </p:nvSpPr>
            <p:spPr>
              <a:xfrm>
                <a:off x="564360" y="2274429"/>
                <a:ext cx="1527675" cy="1527675"/>
              </a:xfrm>
              <a:prstGeom prst="flowChartConnector">
                <a:avLst/>
              </a:prstGeom>
              <a:noFill/>
              <a:ln w="28575">
                <a:solidFill>
                  <a:srgbClr val="3455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xmlns="" id="{65B04631-4AD1-A106-884F-E8B1E2C47477}"/>
                  </a:ext>
                </a:extLst>
              </p:cNvPr>
              <p:cNvCxnSpPr>
                <a:stCxn id="24" idx="4"/>
              </p:cNvCxnSpPr>
              <p:nvPr/>
            </p:nvCxnSpPr>
            <p:spPr>
              <a:xfrm flipH="1">
                <a:off x="1328196" y="3802104"/>
                <a:ext cx="2" cy="451241"/>
              </a:xfrm>
              <a:prstGeom prst="line">
                <a:avLst/>
              </a:prstGeom>
              <a:ln w="28575">
                <a:solidFill>
                  <a:srgbClr val="345574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xmlns="" id="{E9968350-0604-8F96-E912-BB780342D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l="10428" r="9532" b="24153"/>
            <a:stretch/>
          </p:blipFill>
          <p:spPr>
            <a:xfrm>
              <a:off x="1975026" y="3123565"/>
              <a:ext cx="620987" cy="588463"/>
            </a:xfrm>
            <a:prstGeom prst="rect">
              <a:avLst/>
            </a:prstGeom>
          </p:spPr>
        </p:pic>
      </p:grpSp>
      <p:grpSp>
        <p:nvGrpSpPr>
          <p:cNvPr id="125" name="Agrupar 124">
            <a:extLst>
              <a:ext uri="{FF2B5EF4-FFF2-40B4-BE49-F238E27FC236}">
                <a16:creationId xmlns:a16="http://schemas.microsoft.com/office/drawing/2014/main" xmlns="" id="{4E73296B-4E76-0263-455C-41959E782212}"/>
              </a:ext>
            </a:extLst>
          </p:cNvPr>
          <p:cNvGrpSpPr/>
          <p:nvPr/>
        </p:nvGrpSpPr>
        <p:grpSpPr>
          <a:xfrm rot="10800000">
            <a:off x="3557479" y="2475753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7" name="Fluxograma: Conector 126">
              <a:extLst>
                <a:ext uri="{FF2B5EF4-FFF2-40B4-BE49-F238E27FC236}">
                  <a16:creationId xmlns:a16="http://schemas.microsoft.com/office/drawing/2014/main" xmlns="" id="{722CE032-0B90-0080-CEAE-79ABEADB0F5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28" name="Fluxograma: Conector 127">
              <a:extLst>
                <a:ext uri="{FF2B5EF4-FFF2-40B4-BE49-F238E27FC236}">
                  <a16:creationId xmlns:a16="http://schemas.microsoft.com/office/drawing/2014/main" xmlns="" id="{6E1CDB62-1437-86BE-F643-9606C8FB3AA2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29" name="Conector reto 128">
              <a:extLst>
                <a:ext uri="{FF2B5EF4-FFF2-40B4-BE49-F238E27FC236}">
                  <a16:creationId xmlns:a16="http://schemas.microsoft.com/office/drawing/2014/main" xmlns="" id="{CAFB6A72-16CA-BFA1-E883-E7F2F043679C}"/>
                </a:ext>
              </a:extLst>
            </p:cNvPr>
            <p:cNvCxnSpPr>
              <a:stCxn id="128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xmlns="" id="{2B167CF8-87E7-2F99-9BFB-5C3835169AC1}"/>
              </a:ext>
            </a:extLst>
          </p:cNvPr>
          <p:cNvGrpSpPr/>
          <p:nvPr/>
        </p:nvGrpSpPr>
        <p:grpSpPr>
          <a:xfrm>
            <a:off x="4266805" y="3315979"/>
            <a:ext cx="985350" cy="1276400"/>
            <a:chOff x="564360" y="2274429"/>
            <a:chExt cx="1527675" cy="1978916"/>
          </a:xfrm>
        </p:grpSpPr>
        <p:sp>
          <p:nvSpPr>
            <p:cNvPr id="131" name="Fluxograma: Conector 130">
              <a:extLst>
                <a:ext uri="{FF2B5EF4-FFF2-40B4-BE49-F238E27FC236}">
                  <a16:creationId xmlns:a16="http://schemas.microsoft.com/office/drawing/2014/main" xmlns="" id="{CFFBB506-A63F-7846-7604-3C577404998C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2" name="Fluxograma: Conector 131">
              <a:extLst>
                <a:ext uri="{FF2B5EF4-FFF2-40B4-BE49-F238E27FC236}">
                  <a16:creationId xmlns:a16="http://schemas.microsoft.com/office/drawing/2014/main" xmlns="" id="{AC0EBD3C-C1D3-80A1-EA19-81DA62BC3FE4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3" name="Conector reto 132">
              <a:extLst>
                <a:ext uri="{FF2B5EF4-FFF2-40B4-BE49-F238E27FC236}">
                  <a16:creationId xmlns:a16="http://schemas.microsoft.com/office/drawing/2014/main" xmlns="" id="{F8BBEDF6-2B4A-AF77-AEDF-9486CC13F117}"/>
                </a:ext>
              </a:extLst>
            </p:cNvPr>
            <p:cNvCxnSpPr>
              <a:stCxn id="132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xmlns="" id="{72D72F9D-4EE6-7C97-F973-41254BD73851}"/>
              </a:ext>
            </a:extLst>
          </p:cNvPr>
          <p:cNvGrpSpPr/>
          <p:nvPr/>
        </p:nvGrpSpPr>
        <p:grpSpPr>
          <a:xfrm>
            <a:off x="5794463" y="3368750"/>
            <a:ext cx="985350" cy="1276400"/>
            <a:chOff x="564360" y="2274429"/>
            <a:chExt cx="1527675" cy="1978916"/>
          </a:xfrm>
        </p:grpSpPr>
        <p:sp>
          <p:nvSpPr>
            <p:cNvPr id="136" name="Fluxograma: Conector 135">
              <a:extLst>
                <a:ext uri="{FF2B5EF4-FFF2-40B4-BE49-F238E27FC236}">
                  <a16:creationId xmlns:a16="http://schemas.microsoft.com/office/drawing/2014/main" xmlns="" id="{E646C96D-0B4C-DA5D-91C1-9D1A2078BB0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37" name="Fluxograma: Conector 136">
              <a:extLst>
                <a:ext uri="{FF2B5EF4-FFF2-40B4-BE49-F238E27FC236}">
                  <a16:creationId xmlns:a16="http://schemas.microsoft.com/office/drawing/2014/main" xmlns="" id="{42F43138-4761-188A-C5EE-AA70DE658CB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38" name="Conector reto 137">
              <a:extLst>
                <a:ext uri="{FF2B5EF4-FFF2-40B4-BE49-F238E27FC236}">
                  <a16:creationId xmlns:a16="http://schemas.microsoft.com/office/drawing/2014/main" xmlns="" id="{6C17911C-B94A-1E2B-7468-97891BCEB4FB}"/>
                </a:ext>
              </a:extLst>
            </p:cNvPr>
            <p:cNvCxnSpPr>
              <a:cxnSpLocks/>
              <a:stCxn id="13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xmlns="" id="{57436421-9AAF-3925-77B4-B5E87E08D17D}"/>
              </a:ext>
            </a:extLst>
          </p:cNvPr>
          <p:cNvGrpSpPr/>
          <p:nvPr/>
        </p:nvGrpSpPr>
        <p:grpSpPr>
          <a:xfrm rot="10800000">
            <a:off x="5054860" y="2585453"/>
            <a:ext cx="985350" cy="1276400"/>
            <a:chOff x="564360" y="2274429"/>
            <a:chExt cx="1527675" cy="1978916"/>
          </a:xfrm>
        </p:grpSpPr>
        <p:sp>
          <p:nvSpPr>
            <p:cNvPr id="142" name="Fluxograma: Conector 141">
              <a:extLst>
                <a:ext uri="{FF2B5EF4-FFF2-40B4-BE49-F238E27FC236}">
                  <a16:creationId xmlns:a16="http://schemas.microsoft.com/office/drawing/2014/main" xmlns="" id="{340570EB-408D-E632-F1F8-EFD2309A50D2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143" name="Fluxograma: Conector 142">
              <a:extLst>
                <a:ext uri="{FF2B5EF4-FFF2-40B4-BE49-F238E27FC236}">
                  <a16:creationId xmlns:a16="http://schemas.microsoft.com/office/drawing/2014/main" xmlns="" id="{0E6D8B6F-ED55-C86F-8672-4868A7222A5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44" name="Conector reto 143">
              <a:extLst>
                <a:ext uri="{FF2B5EF4-FFF2-40B4-BE49-F238E27FC236}">
                  <a16:creationId xmlns:a16="http://schemas.microsoft.com/office/drawing/2014/main" xmlns="" id="{59896A00-6B75-5681-EB07-2561798FC14E}"/>
                </a:ext>
              </a:extLst>
            </p:cNvPr>
            <p:cNvCxnSpPr>
              <a:stCxn id="14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6" name="CaixaDeTexto 175">
            <a:extLst>
              <a:ext uri="{FF2B5EF4-FFF2-40B4-BE49-F238E27FC236}">
                <a16:creationId xmlns:a16="http://schemas.microsoft.com/office/drawing/2014/main" xmlns="" id="{5DDC8531-5759-6251-CB9D-1D324CA6B261}"/>
              </a:ext>
            </a:extLst>
          </p:cNvPr>
          <p:cNvSpPr txBox="1"/>
          <p:nvPr/>
        </p:nvSpPr>
        <p:spPr>
          <a:xfrm>
            <a:off x="3944130" y="4712005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Processos de GC</a:t>
            </a:r>
          </a:p>
        </p:txBody>
      </p:sp>
      <p:sp>
        <p:nvSpPr>
          <p:cNvPr id="177" name="CaixaDeTexto 176">
            <a:extLst>
              <a:ext uri="{FF2B5EF4-FFF2-40B4-BE49-F238E27FC236}">
                <a16:creationId xmlns:a16="http://schemas.microsoft.com/office/drawing/2014/main" xmlns="" id="{F3F7A765-B967-8819-E888-5A64A2F767A0}"/>
              </a:ext>
            </a:extLst>
          </p:cNvPr>
          <p:cNvSpPr txBox="1"/>
          <p:nvPr/>
        </p:nvSpPr>
        <p:spPr>
          <a:xfrm>
            <a:off x="4759479" y="1988573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Aprendizagem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Organizacional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8" name="CaixaDeTexto 177">
            <a:extLst>
              <a:ext uri="{FF2B5EF4-FFF2-40B4-BE49-F238E27FC236}">
                <a16:creationId xmlns:a16="http://schemas.microsoft.com/office/drawing/2014/main" xmlns="" id="{D9CB6566-C8D3-92BA-3B6C-841D0EC26429}"/>
              </a:ext>
            </a:extLst>
          </p:cNvPr>
          <p:cNvSpPr txBox="1"/>
          <p:nvPr/>
        </p:nvSpPr>
        <p:spPr>
          <a:xfrm>
            <a:off x="5420648" y="4747276"/>
            <a:ext cx="1732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Práticas de GC</a:t>
            </a:r>
          </a:p>
        </p:txBody>
      </p:sp>
      <p:pic>
        <p:nvPicPr>
          <p:cNvPr id="190" name="Gráfico 189">
            <a:extLst>
              <a:ext uri="{FF2B5EF4-FFF2-40B4-BE49-F238E27FC236}">
                <a16:creationId xmlns:a16="http://schemas.microsoft.com/office/drawing/2014/main" xmlns="" id="{6D342F16-9502-E624-E490-94E83DD2200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t="19722" b="38615"/>
          <a:stretch/>
        </p:blipFill>
        <p:spPr>
          <a:xfrm rot="10800000">
            <a:off x="3720656" y="3094907"/>
            <a:ext cx="649522" cy="270604"/>
          </a:xfrm>
          <a:prstGeom prst="rect">
            <a:avLst/>
          </a:prstGeom>
        </p:spPr>
      </p:pic>
      <p:pic>
        <p:nvPicPr>
          <p:cNvPr id="194" name="Gráfico 193">
            <a:extLst>
              <a:ext uri="{FF2B5EF4-FFF2-40B4-BE49-F238E27FC236}">
                <a16:creationId xmlns:a16="http://schemas.microsoft.com/office/drawing/2014/main" xmlns="" id="{C9FE798A-88B7-859A-9933-D69A1C27012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l="7477" r="9386" b="20000"/>
          <a:stretch/>
        </p:blipFill>
        <p:spPr>
          <a:xfrm>
            <a:off x="5298108" y="3138093"/>
            <a:ext cx="471544" cy="453749"/>
          </a:xfrm>
          <a:prstGeom prst="rect">
            <a:avLst/>
          </a:prstGeom>
        </p:spPr>
      </p:pic>
      <p:pic>
        <p:nvPicPr>
          <p:cNvPr id="198" name="Gráfico 197">
            <a:extLst>
              <a:ext uri="{FF2B5EF4-FFF2-40B4-BE49-F238E27FC236}">
                <a16:creationId xmlns:a16="http://schemas.microsoft.com/office/drawing/2014/main" xmlns="" id="{5A7631CD-110B-B03B-99C4-E27C0DEDD69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 b="17612"/>
          <a:stretch/>
        </p:blipFill>
        <p:spPr>
          <a:xfrm>
            <a:off x="6040210" y="3638479"/>
            <a:ext cx="521160" cy="429374"/>
          </a:xfrm>
          <a:prstGeom prst="rect">
            <a:avLst/>
          </a:prstGeom>
        </p:spPr>
      </p:pic>
      <p:pic>
        <p:nvPicPr>
          <p:cNvPr id="206" name="Gráfico 205">
            <a:extLst>
              <a:ext uri="{FF2B5EF4-FFF2-40B4-BE49-F238E27FC236}">
                <a16:creationId xmlns:a16="http://schemas.microsoft.com/office/drawing/2014/main" xmlns="" id="{D3B61624-1EE3-9C6F-0033-44EF42CA3C85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 b="20398"/>
          <a:stretch/>
        </p:blipFill>
        <p:spPr>
          <a:xfrm>
            <a:off x="2964993" y="3467593"/>
            <a:ext cx="649521" cy="517032"/>
          </a:xfrm>
          <a:prstGeom prst="rect">
            <a:avLst/>
          </a:prstGeom>
        </p:spPr>
      </p:pic>
      <p:pic>
        <p:nvPicPr>
          <p:cNvPr id="208" name="Gráfico 207">
            <a:extLst>
              <a:ext uri="{FF2B5EF4-FFF2-40B4-BE49-F238E27FC236}">
                <a16:creationId xmlns:a16="http://schemas.microsoft.com/office/drawing/2014/main" xmlns="" id="{780244C5-E109-420F-A163-A44142376BE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09" name="Picture 2" descr="Menu de Navegação">
            <a:extLst>
              <a:ext uri="{FF2B5EF4-FFF2-40B4-BE49-F238E27FC236}">
                <a16:creationId xmlns:a16="http://schemas.microsoft.com/office/drawing/2014/main" xmlns="" id="{1451444B-41E3-F93A-C2A4-8D9D65218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" descr="Notícias da UFSC">
            <a:extLst>
              <a:ext uri="{FF2B5EF4-FFF2-40B4-BE49-F238E27FC236}">
                <a16:creationId xmlns:a16="http://schemas.microsoft.com/office/drawing/2014/main" xmlns="" id="{9776DBE4-7AA8-A0D7-4D73-D0AEF9FF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2" name="Agrupar 31">
            <a:extLst>
              <a:ext uri="{FF2B5EF4-FFF2-40B4-BE49-F238E27FC236}">
                <a16:creationId xmlns:a16="http://schemas.microsoft.com/office/drawing/2014/main" xmlns="" id="{7D646ADB-0327-2E8A-E7D0-9B3B9DBD2801}"/>
              </a:ext>
            </a:extLst>
          </p:cNvPr>
          <p:cNvGrpSpPr/>
          <p:nvPr/>
        </p:nvGrpSpPr>
        <p:grpSpPr>
          <a:xfrm>
            <a:off x="4271341" y="3307627"/>
            <a:ext cx="985350" cy="1276400"/>
            <a:chOff x="564360" y="2274429"/>
            <a:chExt cx="1527675" cy="19789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3" name="Fluxograma: Conector 212">
              <a:extLst>
                <a:ext uri="{FF2B5EF4-FFF2-40B4-BE49-F238E27FC236}">
                  <a16:creationId xmlns:a16="http://schemas.microsoft.com/office/drawing/2014/main" xmlns="" id="{AAE57E04-F83D-A452-29EA-C7B83765D274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214" name="Fluxograma: Conector 213">
              <a:extLst>
                <a:ext uri="{FF2B5EF4-FFF2-40B4-BE49-F238E27FC236}">
                  <a16:creationId xmlns:a16="http://schemas.microsoft.com/office/drawing/2014/main" xmlns="" id="{1A2D1D67-5F02-9ECA-9128-0683A6591E4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215" name="Conector reto 214">
              <a:extLst>
                <a:ext uri="{FF2B5EF4-FFF2-40B4-BE49-F238E27FC236}">
                  <a16:creationId xmlns:a16="http://schemas.microsoft.com/office/drawing/2014/main" xmlns="" id="{DF216587-7E62-90C6-54F3-455BAD41C757}"/>
                </a:ext>
              </a:extLst>
            </p:cNvPr>
            <p:cNvCxnSpPr>
              <a:cxnSpLocks/>
              <a:stCxn id="214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6" name="Gráfico 187">
            <a:extLst>
              <a:ext uri="{FF2B5EF4-FFF2-40B4-BE49-F238E27FC236}">
                <a16:creationId xmlns:a16="http://schemas.microsoft.com/office/drawing/2014/main" xmlns="" id="{0319DC2E-5AC4-D44C-BA2B-54BF3BD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 l="12568" r="13268" b="22174"/>
          <a:stretch/>
        </p:blipFill>
        <p:spPr>
          <a:xfrm>
            <a:off x="4495899" y="3517802"/>
            <a:ext cx="536234" cy="562696"/>
          </a:xfrm>
          <a:prstGeom prst="rect">
            <a:avLst/>
          </a:prstGeom>
        </p:spPr>
      </p:pic>
      <p:grpSp>
        <p:nvGrpSpPr>
          <p:cNvPr id="317" name="Agrupar 145">
            <a:extLst>
              <a:ext uri="{FF2B5EF4-FFF2-40B4-BE49-F238E27FC236}">
                <a16:creationId xmlns:a16="http://schemas.microsoft.com/office/drawing/2014/main" xmlns="" id="{2DA6D785-76D2-2B9D-4023-26023FA12EDC}"/>
              </a:ext>
            </a:extLst>
          </p:cNvPr>
          <p:cNvGrpSpPr/>
          <p:nvPr/>
        </p:nvGrpSpPr>
        <p:grpSpPr>
          <a:xfrm rot="10800000">
            <a:off x="6543539" y="2576766"/>
            <a:ext cx="985350" cy="1276400"/>
            <a:chOff x="564360" y="2274429"/>
            <a:chExt cx="1527675" cy="1978916"/>
          </a:xfrm>
        </p:grpSpPr>
        <p:sp>
          <p:nvSpPr>
            <p:cNvPr id="318" name="Fluxograma: Conector 317">
              <a:extLst>
                <a:ext uri="{FF2B5EF4-FFF2-40B4-BE49-F238E27FC236}">
                  <a16:creationId xmlns:a16="http://schemas.microsoft.com/office/drawing/2014/main" xmlns="" id="{4AEA98D7-394A-312D-85E2-2E647A4F2BD0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19" name="Fluxograma: Conector 318">
              <a:extLst>
                <a:ext uri="{FF2B5EF4-FFF2-40B4-BE49-F238E27FC236}">
                  <a16:creationId xmlns:a16="http://schemas.microsoft.com/office/drawing/2014/main" xmlns="" id="{D6173D47-0B62-1922-9731-20D01ACA0779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0" name="Conector reto 319">
              <a:extLst>
                <a:ext uri="{FF2B5EF4-FFF2-40B4-BE49-F238E27FC236}">
                  <a16:creationId xmlns:a16="http://schemas.microsoft.com/office/drawing/2014/main" xmlns="" id="{B209F09E-CDD9-F2FA-5523-6B0BECA0CBCB}"/>
                </a:ext>
              </a:extLst>
            </p:cNvPr>
            <p:cNvCxnSpPr>
              <a:stCxn id="319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Agrupar 150">
            <a:extLst>
              <a:ext uri="{FF2B5EF4-FFF2-40B4-BE49-F238E27FC236}">
                <a16:creationId xmlns:a16="http://schemas.microsoft.com/office/drawing/2014/main" xmlns="" id="{8E7524D0-9B59-308F-C202-A76FB0AD7450}"/>
              </a:ext>
            </a:extLst>
          </p:cNvPr>
          <p:cNvGrpSpPr/>
          <p:nvPr/>
        </p:nvGrpSpPr>
        <p:grpSpPr>
          <a:xfrm>
            <a:off x="7295782" y="3373773"/>
            <a:ext cx="985350" cy="1276400"/>
            <a:chOff x="564360" y="2274429"/>
            <a:chExt cx="1527675" cy="1978916"/>
          </a:xfrm>
        </p:grpSpPr>
        <p:sp>
          <p:nvSpPr>
            <p:cNvPr id="322" name="Fluxograma: Conector 321">
              <a:extLst>
                <a:ext uri="{FF2B5EF4-FFF2-40B4-BE49-F238E27FC236}">
                  <a16:creationId xmlns:a16="http://schemas.microsoft.com/office/drawing/2014/main" xmlns="" id="{70D5DB28-D6BF-DF31-5DFC-3DD7AC4D623E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3" name="Fluxograma: Conector 322">
              <a:extLst>
                <a:ext uri="{FF2B5EF4-FFF2-40B4-BE49-F238E27FC236}">
                  <a16:creationId xmlns:a16="http://schemas.microsoft.com/office/drawing/2014/main" xmlns="" id="{68C59233-71D5-E113-52FF-65867BBD3976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4" name="Conector reto 323">
              <a:extLst>
                <a:ext uri="{FF2B5EF4-FFF2-40B4-BE49-F238E27FC236}">
                  <a16:creationId xmlns:a16="http://schemas.microsoft.com/office/drawing/2014/main" xmlns="" id="{2A31B45B-01EB-81C9-946E-2A7B62086CC7}"/>
                </a:ext>
              </a:extLst>
            </p:cNvPr>
            <p:cNvCxnSpPr>
              <a:cxnSpLocks/>
              <a:stCxn id="323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5" name="Agrupar 155">
            <a:extLst>
              <a:ext uri="{FF2B5EF4-FFF2-40B4-BE49-F238E27FC236}">
                <a16:creationId xmlns:a16="http://schemas.microsoft.com/office/drawing/2014/main" xmlns="" id="{46EC5899-BEBA-6F48-73FC-F61CEA2301D4}"/>
              </a:ext>
            </a:extLst>
          </p:cNvPr>
          <p:cNvGrpSpPr/>
          <p:nvPr/>
        </p:nvGrpSpPr>
        <p:grpSpPr>
          <a:xfrm>
            <a:off x="8823440" y="3426544"/>
            <a:ext cx="985350" cy="1276400"/>
            <a:chOff x="564360" y="2274429"/>
            <a:chExt cx="1527675" cy="1978916"/>
          </a:xfrm>
        </p:grpSpPr>
        <p:sp>
          <p:nvSpPr>
            <p:cNvPr id="326" name="Fluxograma: Conector 325">
              <a:extLst>
                <a:ext uri="{FF2B5EF4-FFF2-40B4-BE49-F238E27FC236}">
                  <a16:creationId xmlns:a16="http://schemas.microsoft.com/office/drawing/2014/main" xmlns="" id="{8B6E90D3-EDD5-B66A-F7E5-AE965A2BF7D3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27" name="Fluxograma: Conector 326">
              <a:extLst>
                <a:ext uri="{FF2B5EF4-FFF2-40B4-BE49-F238E27FC236}">
                  <a16:creationId xmlns:a16="http://schemas.microsoft.com/office/drawing/2014/main" xmlns="" id="{6717A211-A1C4-2F5E-BD1A-5AF17E62F5CE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28" name="Conector reto 327">
              <a:extLst>
                <a:ext uri="{FF2B5EF4-FFF2-40B4-BE49-F238E27FC236}">
                  <a16:creationId xmlns:a16="http://schemas.microsoft.com/office/drawing/2014/main" xmlns="" id="{5E0D8A01-B550-8BB7-CC98-C1EEBAE5CC9E}"/>
                </a:ext>
              </a:extLst>
            </p:cNvPr>
            <p:cNvCxnSpPr>
              <a:cxnSpLocks/>
              <a:stCxn id="327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9" name="Agrupar 160">
            <a:extLst>
              <a:ext uri="{FF2B5EF4-FFF2-40B4-BE49-F238E27FC236}">
                <a16:creationId xmlns:a16="http://schemas.microsoft.com/office/drawing/2014/main" xmlns="" id="{2573BDC5-4188-FE9C-B4BB-62110B96EED4}"/>
              </a:ext>
            </a:extLst>
          </p:cNvPr>
          <p:cNvGrpSpPr/>
          <p:nvPr/>
        </p:nvGrpSpPr>
        <p:grpSpPr>
          <a:xfrm rot="10800000">
            <a:off x="8097485" y="2643247"/>
            <a:ext cx="985350" cy="1276400"/>
            <a:chOff x="564360" y="2274429"/>
            <a:chExt cx="1527675" cy="1978916"/>
          </a:xfrm>
        </p:grpSpPr>
        <p:sp>
          <p:nvSpPr>
            <p:cNvPr id="330" name="Fluxograma: Conector 329">
              <a:extLst>
                <a:ext uri="{FF2B5EF4-FFF2-40B4-BE49-F238E27FC236}">
                  <a16:creationId xmlns:a16="http://schemas.microsoft.com/office/drawing/2014/main" xmlns="" id="{F4DB7FED-A200-EE25-3075-B276D4DFBAD5}"/>
                </a:ext>
              </a:extLst>
            </p:cNvPr>
            <p:cNvSpPr/>
            <p:nvPr/>
          </p:nvSpPr>
          <p:spPr>
            <a:xfrm>
              <a:off x="795805" y="2505875"/>
              <a:ext cx="1064781" cy="1064781"/>
            </a:xfrm>
            <a:prstGeom prst="flowChartConnector">
              <a:avLst/>
            </a:prstGeom>
            <a:solidFill>
              <a:srgbClr val="00A1D7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CA001"/>
                </a:solidFill>
              </a:endParaRPr>
            </a:p>
          </p:txBody>
        </p:sp>
        <p:sp>
          <p:nvSpPr>
            <p:cNvPr id="331" name="Fluxograma: Conector 330">
              <a:extLst>
                <a:ext uri="{FF2B5EF4-FFF2-40B4-BE49-F238E27FC236}">
                  <a16:creationId xmlns:a16="http://schemas.microsoft.com/office/drawing/2014/main" xmlns="" id="{24C3D4E6-8902-6F05-6EC0-399B0044702B}"/>
                </a:ext>
              </a:extLst>
            </p:cNvPr>
            <p:cNvSpPr/>
            <p:nvPr/>
          </p:nvSpPr>
          <p:spPr>
            <a:xfrm>
              <a:off x="564360" y="2274429"/>
              <a:ext cx="1527675" cy="1527675"/>
            </a:xfrm>
            <a:prstGeom prst="flowChartConnector">
              <a:avLst/>
            </a:prstGeom>
            <a:noFill/>
            <a:ln w="28575">
              <a:solidFill>
                <a:srgbClr val="3455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332" name="Conector reto 331">
              <a:extLst>
                <a:ext uri="{FF2B5EF4-FFF2-40B4-BE49-F238E27FC236}">
                  <a16:creationId xmlns:a16="http://schemas.microsoft.com/office/drawing/2014/main" xmlns="" id="{662BCB6E-9DA9-3CBC-2AB9-9BE2651DACA9}"/>
                </a:ext>
              </a:extLst>
            </p:cNvPr>
            <p:cNvCxnSpPr>
              <a:stCxn id="331" idx="4"/>
            </p:cNvCxnSpPr>
            <p:nvPr/>
          </p:nvCxnSpPr>
          <p:spPr>
            <a:xfrm flipH="1">
              <a:off x="1328196" y="3802104"/>
              <a:ext cx="2" cy="451241"/>
            </a:xfrm>
            <a:prstGeom prst="line">
              <a:avLst/>
            </a:prstGeom>
            <a:ln w="28575">
              <a:solidFill>
                <a:srgbClr val="34557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5" name="CaixaDeTexto 334">
            <a:extLst>
              <a:ext uri="{FF2B5EF4-FFF2-40B4-BE49-F238E27FC236}">
                <a16:creationId xmlns:a16="http://schemas.microsoft.com/office/drawing/2014/main" xmlns="" id="{468DE037-6509-8F3F-95CF-D6DD56A4456D}"/>
              </a:ext>
            </a:extLst>
          </p:cNvPr>
          <p:cNvSpPr txBox="1"/>
          <p:nvPr/>
        </p:nvSpPr>
        <p:spPr>
          <a:xfrm>
            <a:off x="771002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Modelos de Maturidade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GC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6" name="CaixaDeTexto 335">
            <a:extLst>
              <a:ext uri="{FF2B5EF4-FFF2-40B4-BE49-F238E27FC236}">
                <a16:creationId xmlns:a16="http://schemas.microsoft.com/office/drawing/2014/main" xmlns="" id="{12F3FBD8-F583-208C-8AD2-215B571A6666}"/>
              </a:ext>
            </a:extLst>
          </p:cNvPr>
          <p:cNvSpPr txBox="1"/>
          <p:nvPr/>
        </p:nvSpPr>
        <p:spPr>
          <a:xfrm>
            <a:off x="9198704" y="2023036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Competências Organizacionais</a:t>
            </a:r>
          </a:p>
        </p:txBody>
      </p:sp>
      <p:pic>
        <p:nvPicPr>
          <p:cNvPr id="339" name="Gráfico 195">
            <a:extLst>
              <a:ext uri="{FF2B5EF4-FFF2-40B4-BE49-F238E27FC236}">
                <a16:creationId xmlns:a16="http://schemas.microsoft.com/office/drawing/2014/main" xmlns="" id="{474081FF-3A9F-1DEE-FDFD-4A20880069AE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 b="20199"/>
          <a:stretch/>
        </p:blipFill>
        <p:spPr>
          <a:xfrm>
            <a:off x="9827026" y="3229565"/>
            <a:ext cx="494748" cy="394814"/>
          </a:xfrm>
          <a:prstGeom prst="rect">
            <a:avLst/>
          </a:prstGeom>
        </p:spPr>
      </p:pic>
      <p:pic>
        <p:nvPicPr>
          <p:cNvPr id="341" name="Gráfico 201">
            <a:extLst>
              <a:ext uri="{FF2B5EF4-FFF2-40B4-BE49-F238E27FC236}">
                <a16:creationId xmlns:a16="http://schemas.microsoft.com/office/drawing/2014/main" xmlns="" id="{39C23CAC-AF63-2047-2AB9-BE3328795AEE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 b="22174"/>
          <a:stretch/>
        </p:blipFill>
        <p:spPr>
          <a:xfrm>
            <a:off x="8265965" y="3130804"/>
            <a:ext cx="658841" cy="512747"/>
          </a:xfrm>
          <a:prstGeom prst="rect">
            <a:avLst/>
          </a:prstGeom>
        </p:spPr>
      </p:pic>
      <p:sp>
        <p:nvSpPr>
          <p:cNvPr id="77" name="CaixaDeTexto 76">
            <a:extLst>
              <a:ext uri="{FF2B5EF4-FFF2-40B4-BE49-F238E27FC236}">
                <a16:creationId xmlns:a16="http://schemas.microsoft.com/office/drawing/2014/main" xmlns="" id="{6A025FAD-7C9E-5E90-147A-B01EDBD9CFD5}"/>
              </a:ext>
            </a:extLst>
          </p:cNvPr>
          <p:cNvSpPr txBox="1"/>
          <p:nvPr/>
        </p:nvSpPr>
        <p:spPr>
          <a:xfrm>
            <a:off x="6184057" y="195425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Capacidade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Absortiva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xmlns="" id="{6E47CACA-B339-125E-635E-31FA821ACB85}"/>
              </a:ext>
            </a:extLst>
          </p:cNvPr>
          <p:cNvSpPr txBox="1"/>
          <p:nvPr/>
        </p:nvSpPr>
        <p:spPr>
          <a:xfrm>
            <a:off x="6921967" y="4758171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Desperdício de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Conhecimento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9" name="Gráfico 185">
            <a:extLst>
              <a:ext uri="{FF2B5EF4-FFF2-40B4-BE49-F238E27FC236}">
                <a16:creationId xmlns:a16="http://schemas.microsoft.com/office/drawing/2014/main" xmlns="" id="{CFB4468F-4456-7648-E792-2B508C0D8641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0308" r="19733" b="22174"/>
          <a:stretch/>
        </p:blipFill>
        <p:spPr>
          <a:xfrm>
            <a:off x="7620657" y="3548819"/>
            <a:ext cx="426137" cy="553116"/>
          </a:xfrm>
          <a:prstGeom prst="rect">
            <a:avLst/>
          </a:prstGeom>
        </p:spPr>
      </p:pic>
      <p:pic>
        <p:nvPicPr>
          <p:cNvPr id="80" name="Gráfico 191">
            <a:extLst>
              <a:ext uri="{FF2B5EF4-FFF2-40B4-BE49-F238E27FC236}">
                <a16:creationId xmlns:a16="http://schemas.microsoft.com/office/drawing/2014/main" xmlns="" id="{58B06E31-66E5-84A8-6DFD-5CE3DA1A738F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21804" t="12339" r="23142" b="31868"/>
          <a:stretch/>
        </p:blipFill>
        <p:spPr>
          <a:xfrm>
            <a:off x="6779813" y="3108665"/>
            <a:ext cx="460969" cy="467162"/>
          </a:xfrm>
          <a:prstGeom prst="rect">
            <a:avLst/>
          </a:prstGeom>
        </p:spPr>
      </p:pic>
      <p:sp>
        <p:nvSpPr>
          <p:cNvPr id="85" name="Fluxograma: Conector 84">
            <a:extLst>
              <a:ext uri="{FF2B5EF4-FFF2-40B4-BE49-F238E27FC236}">
                <a16:creationId xmlns:a16="http://schemas.microsoft.com/office/drawing/2014/main" xmlns="" id="{80A49F99-73D8-E79C-2ABB-8EF9EC519935}"/>
              </a:ext>
            </a:extLst>
          </p:cNvPr>
          <p:cNvSpPr/>
          <p:nvPr/>
        </p:nvSpPr>
        <p:spPr>
          <a:xfrm rot="10800000">
            <a:off x="9572516" y="2925610"/>
            <a:ext cx="985350" cy="985350"/>
          </a:xfrm>
          <a:prstGeom prst="flowChartConnector">
            <a:avLst/>
          </a:prstGeom>
          <a:noFill/>
          <a:ln w="28575">
            <a:solidFill>
              <a:srgbClr val="3455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xmlns="" id="{A81177FD-BB0E-7F1E-AFD5-89CFEE5539C3}"/>
              </a:ext>
            </a:extLst>
          </p:cNvPr>
          <p:cNvCxnSpPr>
            <a:stCxn id="85" idx="4"/>
          </p:cNvCxnSpPr>
          <p:nvPr/>
        </p:nvCxnSpPr>
        <p:spPr>
          <a:xfrm rot="10800000" flipH="1">
            <a:off x="10065191" y="2634560"/>
            <a:ext cx="1" cy="291050"/>
          </a:xfrm>
          <a:prstGeom prst="line">
            <a:avLst/>
          </a:prstGeom>
          <a:ln w="28575">
            <a:solidFill>
              <a:srgbClr val="34557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>
            <a:extLst>
              <a:ext uri="{FF2B5EF4-FFF2-40B4-BE49-F238E27FC236}">
                <a16:creationId xmlns:a16="http://schemas.microsoft.com/office/drawing/2014/main" xmlns="" id="{1C78F669-8132-0203-1F07-3C7E31A19BFA}"/>
              </a:ext>
            </a:extLst>
          </p:cNvPr>
          <p:cNvSpPr txBox="1"/>
          <p:nvPr/>
        </p:nvSpPr>
        <p:spPr>
          <a:xfrm>
            <a:off x="8449627" y="4764562"/>
            <a:ext cx="173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Resiliência Organizacional</a:t>
            </a:r>
          </a:p>
        </p:txBody>
      </p:sp>
      <p:pic>
        <p:nvPicPr>
          <p:cNvPr id="88" name="Gráfico 199">
            <a:extLst>
              <a:ext uri="{FF2B5EF4-FFF2-40B4-BE49-F238E27FC236}">
                <a16:creationId xmlns:a16="http://schemas.microsoft.com/office/drawing/2014/main" xmlns="" id="{D24A2327-A795-01D3-10B0-8BB29BDC1DC9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 b="22015"/>
          <a:stretch/>
        </p:blipFill>
        <p:spPr>
          <a:xfrm>
            <a:off x="8973479" y="3664266"/>
            <a:ext cx="591996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18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7%2073.01%20146.424%2073.0687%20141.536%2073.5672%20136.663%2074.5%20131.865L74.7483%20131.865%2080.429%20141.705C82.1434%20144.68%2085.9444%20145.701%2088.9189%20143.987%2091.8933%20142.272%2092.9148%20138.471%2091.2004%20135.497L78.0077%20112.681C77.1863%20111.26%2075.836%20110.222%2074.2517%20109.794%2072.6589%20109.366%2070.9613%20109.59%2069.5333%20110.415L46.5625%20123.67C43.5245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8%20238.245L139.253%20238.245C142.682%20238.519%20145.684%20235.962%20145.958%20232.533%20146.232%20229.104%20143.675%20226.103%20140.246%20225.828Z'%20transform%3D'matrix(1.01678%200%200%201%201.04987e-05%202.62467e-06)'%2F%3E%3Cpath%20d%3D'M246.843%20146.424C246.856%20135.331%20244.891%20124.325%20241.039%20113.923%20239.838%20110.709%20236.26%20109.075%20233.045%20110.276%20229.831%20111.476%20228.198%20115.054%20229.398%20118.269%20244.941%20160.045%20223.676%20206.512%20181.9%20222.055%20181.602%20222.166%20181.303%20222.275%20181.004%20222.383L181.004%20222.383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4C190.971%20252.438%20194.779%20251.41%20196.494%20248.426%20198.208%20245.443%20197.18%20241.635%20194.197%20239.921L184.512%20234.427C221.966%20221.434%20247.016%20186.067%20246.843%20146.424Z'%20transform%3D'matrix(1.01678%200%200%201%201.04987e-05%202.62467e-06)'%2F%3E%3Cpath%20d%3D'M194.073%2084.2471C190.644%2084.2471%20187.864%2087.0266%20187.864%2090.4554%20187.864%2093.8843%20190.644%2096.6637%20194.073%2096.6637L219.589%2096.6637C219.827%2096.679%20220.065%2096.679%20220.303%2096.6637%20221.497%2096.6641%20222.665%2096.3074%20223.655%2095.6394L224.09%2095.36%20224.276%2095.2048%20224.276%2095.2048%20224.68%2094.8944C225.895%2093.7359%20226.589%2092.1345%20226.604%2090.4554L226.604%2064.1321C226.604%2060.7032%20223.825%2057.9238%20220.396%2057.9238%20216.967%2057.9238%20214.188%2060.7032%20214.188%2064.1321L214.188%2075.4623%20214.188%2075.4623C175.041%2042.1046%20116.264%2046.7975%2082.9067%2085.9441%2082.763%2086.1124%2082.6202%2086.2816%2082.4777%2086.451%2080.2663%2089.0741%2080.5997%2092.9934%2083.2227%2095.2048%2085.8457%2097.4162%2089.7651%2097.0828%2091.9765%2094.4598%20120.485%2060.5036%20171.047%2055.9023%20205.216%2084.154Z'%20transform%3D'matrix(1.01678%200%200%201%201.04987e-05%202.62467e-06)'%2F%3E%3C%2Fg%3E%3C%2Fsvg%3E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AutoShape 10" descr="data:image/svg+xml;charset=utf8,%20%3Csvg%20width%3D'303'%20height%3D'298'%20xmlns%3D'http%3A%2F%2Fwww.w3.org%2F2000%2Fsvg'%20xmlns%3Axlink%3D'http%3A%2F%2Fwww.w3.org%2F1999%2Fxlink'%20overflow%3D'hidden'%3E%3Cdefs%3E%3CclipPath%20id%3D'clip0'%3E%3Crect%20x%3D'0'%20y%3D'0'%20width%3D'303'%20height%3D'298'%2F%3E%3C%2FclipPath%3E%3C%2Fdefs%3E%3Cg%20clip-path%3D'url(%23clip0)'%3E%3Cpath%20d%3D'M140.37%20226.014C101.432%20219.602%2072.8967%20185.886%2073.01%20146.424%2073.0687%20141.536%2073.5672%20136.663%2074.5%20131.865L74.7483%20131.865%2080.4289%20141.705C82.1434%20144.68%2085.9444%20145.701%2088.9188%20143.987%2091.8932%20142.272%2092.9148%20138.471%2091.2004%20135.497L78.0077%20112.681C77.1863%20111.26%2075.836%20110.222%2074.2516%20109.794%2072.6589%20109.366%2070.9612%20109.59%2069.5333%20110.415L46.5625%20123.67C43.5244%20125.259%2042.3498%20129.011%2043.9392%20132.049%2045.5285%20135.087%2049.2799%20136.261%2052.3179%20134.672%2052.4725%20134.591%2052.6237%20134.504%2052.7708%20134.41L62.2696%20128.916C61.1648%20134.687%2060.6036%20140.548%2060.5933%20146.424%2060.4524%20191.917%2093.3168%20230.802%20138.197%20238.245L139.253%20238.245C142.682%20238.519%20145.683%20235.962%20145.958%20232.533%20146.232%20229.104%20143.675%20226.102%20140.246%20225.828Z'%20transform%3D'matrix(1.01678%200%200%201%20-3.01837e-05%203.14961e-05)'%2F%3E%3Cpath%20d%3D'M246.843%20146.424C246.856%20135.331%20244.89%20124.325%20241.038%20113.923%20239.838%20110.709%20236.26%20109.075%20233.045%20110.276%20229.831%20111.476%20228.198%20115.054%20229.398%20118.269%20244.941%20160.045%20223.676%20206.511%20181.9%20222.055%20181.602%20222.166%20181.303%20222.275%20181.004%20222.382L181.004%20222.382%20186.654%20212.511C188.368%20209.528%20187.34%20205.72%20184.356%20204.006%20181.373%20202.291%20177.565%20203.32%20175.851%20206.303L162.814%20229.181C161.108%20232.155%20162.136%20235.949%20165.11%20237.655%20165.11%20237.655%20165.111%20237.655%20165.111%20237.655L187.988%20250.723C190.971%20252.438%20194.779%20251.41%20196.494%20248.426%20198.208%20245.443%20197.18%20241.635%20194.197%20239.921L184.512%20234.427C221.966%20221.434%20247.016%20186.066%20246.843%20146.424Z'%20transform%3D'matrix(1.01678%200%200%201%20-3.01837e-05%203.14961e-05)'%2F%3E%3Cpath%20d%3D'M194.072%2084.2471C190.644%2084.2471%20187.864%2087.0265%20187.864%2090.4554%20187.864%2093.8843%20190.644%2096.6637%20194.072%2096.6637L219.589%2096.6637C219.826%2096.6789%20220.065%2096.6789%20220.303%2096.6637%20221.497%2096.664%20222.665%2096.3074%20223.655%2095.6394L224.09%2095.36%20224.276%2095.2048%20224.276%2095.2048%20224.68%2094.8944C225.895%2093.7359%20226.589%2092.1344%20226.604%2090.4554L226.604%2064.1321C226.604%2060.7032%20223.825%2057.9237%20220.396%2057.9237%20216.967%2057.9237%20214.187%2060.7032%20214.187%2064.1321L214.187%2075.4623%20214.187%2075.4623C175.041%2042.1046%20116.264%2046.7975%2082.9067%2085.9441%2082.763%2086.1124%2082.6202%2086.2815%2082.4777%2086.451%2080.2663%2089.074%2080.5997%2092.9934%2083.2227%2095.2048%2085.8457%2097.4162%2089.765%2097.0828%2091.9764%2094.4598%20120.485%2060.5036%20171.047%2055.9023%20205.216%2084.1539Z'%20transform%3D'matrix(1.01678%200%200%201%20-3.01837e-05%203.14961e-05)'%2F%3E%3C%2Fg%3E%3C%2Fsvg%3E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8" name="Gráfico 8">
            <a:extLst>
              <a:ext uri="{FF2B5EF4-FFF2-40B4-BE49-F238E27FC236}">
                <a16:creationId xmlns:a16="http://schemas.microsoft.com/office/drawing/2014/main" xmlns="" id="{4BDE6997-0417-DAC9-0FA4-798626333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921938" y="130469"/>
            <a:ext cx="1263356" cy="276090"/>
          </a:xfrm>
          <a:prstGeom prst="rect">
            <a:avLst/>
          </a:prstGeom>
        </p:spPr>
      </p:pic>
      <p:pic>
        <p:nvPicPr>
          <p:cNvPr id="29" name="Picture 2" descr="Menu de Navegação">
            <a:extLst>
              <a:ext uri="{FF2B5EF4-FFF2-40B4-BE49-F238E27FC236}">
                <a16:creationId xmlns:a16="http://schemas.microsoft.com/office/drawing/2014/main" xmlns="" id="{702AF8EB-C855-5789-874D-BD79C127A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6" b="25425"/>
          <a:stretch/>
        </p:blipFill>
        <p:spPr bwMode="auto">
          <a:xfrm>
            <a:off x="11022255" y="132198"/>
            <a:ext cx="476318" cy="2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Notícias da UFSC">
            <a:extLst>
              <a:ext uri="{FF2B5EF4-FFF2-40B4-BE49-F238E27FC236}">
                <a16:creationId xmlns:a16="http://schemas.microsoft.com/office/drawing/2014/main" xmlns="" id="{F288049A-7980-7C52-9FC8-D265622CD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553" y="168672"/>
            <a:ext cx="614443" cy="1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xmlns="" id="{7683A0C6-81E2-53FF-0E40-4D92E5B20076}"/>
              </a:ext>
            </a:extLst>
          </p:cNvPr>
          <p:cNvSpPr txBox="1">
            <a:spLocks/>
          </p:cNvSpPr>
          <p:nvPr/>
        </p:nvSpPr>
        <p:spPr>
          <a:xfrm>
            <a:off x="661342" y="525316"/>
            <a:ext cx="9364974" cy="8272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4000" dirty="0" smtClean="0">
                <a:solidFill>
                  <a:srgbClr val="0070C0"/>
                </a:solidFill>
                <a:latin typeface="Franklin Gothic Heavy" panose="020B0903020102020204" pitchFamily="34" charset="0"/>
              </a:rPr>
              <a:t>CONHECIMENTO</a:t>
            </a:r>
            <a:endParaRPr lang="pt-BR" sz="5400" dirty="0">
              <a:solidFill>
                <a:schemeClr val="tx1">
                  <a:lumMod val="85000"/>
                  <a:lumOff val="1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D3519EC1-ED7D-4540-EE6D-5009C8653C3F}"/>
              </a:ext>
            </a:extLst>
          </p:cNvPr>
          <p:cNvSpPr txBox="1"/>
          <p:nvPr/>
        </p:nvSpPr>
        <p:spPr>
          <a:xfrm>
            <a:off x="661342" y="1498491"/>
            <a:ext cx="1082864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Conhecimento: </a:t>
            </a:r>
            <a:r>
              <a:rPr lang="pt-B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informação 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em ação efetiva, focada em resultados.</a:t>
            </a:r>
          </a:p>
          <a:p>
            <a:pPr algn="just"/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/>
            <a:r>
              <a:rPr lang="pt-BR" sz="2400" b="1" dirty="0" smtClean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Conhecimento organizacional: 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capacidade de uma empresa de criar um novo conhecimento, difundi-lo na organização como um todo e incorporá-lo a produtos (ou serviços) e sistemas (processos). </a:t>
            </a:r>
            <a:endParaRPr lang="pt-BR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/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/>
            <a:r>
              <a:rPr lang="pt-BR" sz="2400" b="1" dirty="0" smtClean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Conhecimento tácito: 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Fruto da experiência e da intuição das pessoas. De difícil </a:t>
            </a:r>
            <a:r>
              <a:rPr lang="pt-B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codificação.</a:t>
            </a:r>
          </a:p>
          <a:p>
            <a:pPr algn="just"/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/>
            <a:r>
              <a:rPr lang="pt-BR" sz="2400" b="1" dirty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Conhecimento </a:t>
            </a:r>
            <a:r>
              <a:rPr lang="pt-BR" sz="2400" b="1" dirty="0" smtClean="0">
                <a:solidFill>
                  <a:srgbClr val="0070C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explícito: </a:t>
            </a: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Formalização do conhecimento tácito. Ao ser codificado é facilmente </a:t>
            </a:r>
            <a:r>
              <a:rPr lang="pt-B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compartilhado.</a:t>
            </a:r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/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just"/>
            <a:endParaRPr lang="pt-BR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09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5162</TotalTime>
  <Words>1879</Words>
  <Application>Microsoft Office PowerPoint</Application>
  <PresentationFormat>Personalizar</PresentationFormat>
  <Paragraphs>303</Paragraphs>
  <Slides>31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Arial</vt:lpstr>
      <vt:lpstr>Calibri</vt:lpstr>
      <vt:lpstr>Franklin Gothic Heavy</vt:lpstr>
      <vt:lpstr>Open Sans</vt:lpstr>
      <vt:lpstr>Cambria Math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Wánderson Araújo</dc:creator>
  <cp:lastModifiedBy>Rodrigo Mohedano</cp:lastModifiedBy>
  <cp:revision>355</cp:revision>
  <dcterms:created xsi:type="dcterms:W3CDTF">2022-05-16T13:27:19Z</dcterms:created>
  <dcterms:modified xsi:type="dcterms:W3CDTF">2022-07-14T17:34:42Z</dcterms:modified>
</cp:coreProperties>
</file>