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2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  <p:sldId id="265" r:id="rId9"/>
    <p:sldId id="263" r:id="rId10"/>
    <p:sldId id="266" r:id="rId11"/>
    <p:sldId id="267" r:id="rId12"/>
    <p:sldId id="268" r:id="rId13"/>
    <p:sldId id="269" r:id="rId14"/>
    <p:sldId id="275" r:id="rId15"/>
    <p:sldId id="270" r:id="rId16"/>
    <p:sldId id="271" r:id="rId17"/>
    <p:sldId id="272" r:id="rId18"/>
    <p:sldId id="274" r:id="rId19"/>
    <p:sldId id="273" r:id="rId20"/>
    <p:sldId id="276" r:id="rId21"/>
    <p:sldId id="277" r:id="rId22"/>
    <p:sldId id="278" r:id="rId23"/>
    <p:sldId id="279" r:id="rId24"/>
    <p:sldId id="281" r:id="rId25"/>
    <p:sldId id="280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48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81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923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887312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827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468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735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030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32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728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007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81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381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674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265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359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166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3/22/2026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0632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C63223-3160-C26F-7448-973F26A59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1700645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História da Matemática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BF10A28-29D5-2A74-3196-6115BC3FE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3595255"/>
            <a:ext cx="9184000" cy="1506681"/>
          </a:xfrm>
        </p:spPr>
        <p:txBody>
          <a:bodyPr>
            <a:normAutofit fontScale="92500"/>
          </a:bodyPr>
          <a:lstStyle/>
          <a:p>
            <a:pPr algn="ctr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Aula 5 </a:t>
            </a:r>
          </a:p>
          <a:p>
            <a:pPr algn="ctr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Não entre se não souber geometria</a:t>
            </a:r>
          </a:p>
        </p:txBody>
      </p:sp>
    </p:spTree>
    <p:extLst>
      <p:ext uri="{BB962C8B-B14F-4D97-AF65-F5344CB8AC3E}">
        <p14:creationId xmlns:p14="http://schemas.microsoft.com/office/powerpoint/2010/main" val="58597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22C8D-F1DD-4FB3-9BEA-378F149C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0417E9-DB77-7EE6-4A79-3D4699C87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EFE4D7B5-93DD-DA9B-3BBF-30CC0DD403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problema da duplicação de um cubo: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EFE4D7B5-93DD-DA9B-3BBF-30CC0DD403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  <a:blipFill>
                <a:blip r:embed="rId2"/>
                <a:stretch>
                  <a:fillRect l="-1090" t="-197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m 6">
            <a:extLst>
              <a:ext uri="{FF2B5EF4-FFF2-40B4-BE49-F238E27FC236}">
                <a16:creationId xmlns:a16="http://schemas.microsoft.com/office/drawing/2014/main" id="{CCF1CC25-6A96-A041-2521-464DCA183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959" y="3012064"/>
            <a:ext cx="4762500" cy="244792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8373087-4F11-4DAF-62C3-9AB4645D3C82}"/>
              </a:ext>
            </a:extLst>
          </p:cNvPr>
          <p:cNvSpPr txBox="1"/>
          <p:nvPr/>
        </p:nvSpPr>
        <p:spPr>
          <a:xfrm>
            <a:off x="4421703" y="5561806"/>
            <a:ext cx="37850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Cissóide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Diocles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22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9737F-44E5-FE48-963D-A751211B9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8F9DC-3ACA-A460-E821-436717623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9E25DB6-BFB5-C3BF-6E62-EE3AF81465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problema da duplicação de um cubo: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9E25DB6-BFB5-C3BF-6E62-EE3AF81465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  <a:blipFill>
                <a:blip r:embed="rId2"/>
                <a:stretch>
                  <a:fillRect l="-1090" t="-197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aixaDeTexto 7">
            <a:extLst>
              <a:ext uri="{FF2B5EF4-FFF2-40B4-BE49-F238E27FC236}">
                <a16:creationId xmlns:a16="http://schemas.microsoft.com/office/drawing/2014/main" id="{65C86E2F-347E-1EB9-5764-56D0418E8162}"/>
              </a:ext>
            </a:extLst>
          </p:cNvPr>
          <p:cNvSpPr txBox="1"/>
          <p:nvPr/>
        </p:nvSpPr>
        <p:spPr>
          <a:xfrm>
            <a:off x="3657672" y="5561806"/>
            <a:ext cx="4876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Conchóide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Nicomedes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DBFDDF3-1D98-2B7E-FE38-166EBF24B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018" y="2926520"/>
            <a:ext cx="4491964" cy="253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28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A4016-3543-89FB-B556-8BCEEC9A8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2D824B-8E05-767F-A8E4-95ACB2B2B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4AF94F4A-F958-8059-CB92-BFD4B7264C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problema da duplicação de um cubo: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4AF94F4A-F958-8059-CB92-BFD4B7264C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  <a:blipFill>
                <a:blip r:embed="rId2"/>
                <a:stretch>
                  <a:fillRect l="-1090" t="-197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aixaDeTexto 7">
            <a:extLst>
              <a:ext uri="{FF2B5EF4-FFF2-40B4-BE49-F238E27FC236}">
                <a16:creationId xmlns:a16="http://schemas.microsoft.com/office/drawing/2014/main" id="{851973AD-2487-0DD0-BDF3-08C604070F9B}"/>
              </a:ext>
            </a:extLst>
          </p:cNvPr>
          <p:cNvSpPr txBox="1"/>
          <p:nvPr/>
        </p:nvSpPr>
        <p:spPr>
          <a:xfrm>
            <a:off x="3657672" y="5561806"/>
            <a:ext cx="4876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Conchóide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Nicomedes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E9A1790-A3A7-410F-A554-8C9A0EAD2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528" y="2921576"/>
            <a:ext cx="48768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39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7912D-4587-83E6-91D7-C9FB41873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01E59D-96E0-641E-4633-3CB65FD9C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5DB8A6EA-A424-E9E8-D497-B1C41102FF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problema da duplicação de um cubo: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5DB8A6EA-A424-E9E8-D497-B1C41102FF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  <a:blipFill>
                <a:blip r:embed="rId2"/>
                <a:stretch>
                  <a:fillRect l="-1090" t="-197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aixaDeTexto 7">
            <a:extLst>
              <a:ext uri="{FF2B5EF4-FFF2-40B4-BE49-F238E27FC236}">
                <a16:creationId xmlns:a16="http://schemas.microsoft.com/office/drawing/2014/main" id="{09F763A6-BC23-C06B-51D6-DA2D23468A28}"/>
              </a:ext>
            </a:extLst>
          </p:cNvPr>
          <p:cNvSpPr txBox="1"/>
          <p:nvPr/>
        </p:nvSpPr>
        <p:spPr>
          <a:xfrm>
            <a:off x="3657672" y="5561806"/>
            <a:ext cx="48766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Conchóide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Nicomedes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C8E8DAD-2762-9ADA-9DF0-F3B8F8CB7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382" y="2943297"/>
            <a:ext cx="4073236" cy="2618509"/>
          </a:xfrm>
          <a:prstGeom prst="rect">
            <a:avLst/>
          </a:prstGeom>
          <a:scene3d>
            <a:camera prst="orthographicFront">
              <a:rot lat="0" lon="0" rev="10799999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55993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F46FA-558F-1C48-5203-097D591E4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D4FA73-7B79-01C7-2535-B3F13E161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A75EBA-0AF4-4926-504F-560550FF1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3654"/>
            <a:ext cx="8946541" cy="40247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0AC1AE5-1AEB-78F6-4051-EBF6B8F09386}"/>
              </a:ext>
            </a:extLst>
          </p:cNvPr>
          <p:cNvSpPr txBox="1"/>
          <p:nvPr/>
        </p:nvSpPr>
        <p:spPr>
          <a:xfrm>
            <a:off x="2154857" y="5647950"/>
            <a:ext cx="7882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Compasso para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Conchóide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Nicomedes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18CF7D1-6FA9-1D5B-4D1F-683A0A8BD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617" y="2832886"/>
            <a:ext cx="3772766" cy="281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29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156EF7-E516-C31D-AC9A-4EB13EECC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8491"/>
          </a:xfrm>
        </p:spPr>
        <p:txBody>
          <a:bodyPr/>
          <a:lstStyle/>
          <a:p>
            <a:pPr algn="ctr"/>
            <a:r>
              <a:rPr lang="pt-BR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endParaRPr lang="pt-B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FEBD68-F7BE-C1B1-46FB-3F0C70DE2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61210"/>
            <a:ext cx="10483534" cy="4887190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 termo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νεῦσις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) se refere a um método de construções geométricas que consiste no uso de uma régua com um segmento marcado para ser posicionado entre duas curvas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pré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determinadas, de tal forma que a reta determina pela régua passe por um ponto dado.</a:t>
            </a:r>
          </a:p>
        </p:txBody>
      </p:sp>
    </p:spTree>
    <p:extLst>
      <p:ext uri="{BB962C8B-B14F-4D97-AF65-F5344CB8AC3E}">
        <p14:creationId xmlns:p14="http://schemas.microsoft.com/office/powerpoint/2010/main" val="4277758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02052-0D5B-216C-1FDA-873C568A6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8AD081-111A-57F0-00E8-80A3A8627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8491"/>
          </a:xfrm>
        </p:spPr>
        <p:txBody>
          <a:bodyPr/>
          <a:lstStyle/>
          <a:p>
            <a:pPr algn="ctr"/>
            <a:r>
              <a:rPr lang="pt-BR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endParaRPr lang="pt-B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768F89-9B0D-2813-1C63-73CEA613D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61210"/>
            <a:ext cx="10483534" cy="4887190"/>
          </a:xfrm>
        </p:spPr>
        <p:txBody>
          <a:bodyPr>
            <a:normAutofit/>
          </a:bodyPr>
          <a:lstStyle/>
          <a:p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νεῦσις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806C997-6F83-B03A-4E9F-DF77B3554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139" y="1581572"/>
            <a:ext cx="4309951" cy="4446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082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66AB3-F885-5E7D-1858-5EC69FFA0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F7DDBC-1AB7-8740-BB5B-B84CFCA78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8491"/>
          </a:xfrm>
        </p:spPr>
        <p:txBody>
          <a:bodyPr/>
          <a:lstStyle/>
          <a:p>
            <a:pPr algn="ctr"/>
            <a:r>
              <a:rPr lang="pt-BR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endParaRPr lang="pt-B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6997F3-B1AE-ECB0-0BF7-EE2B23594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61210"/>
            <a:ext cx="10483534" cy="4887190"/>
          </a:xfrm>
        </p:spPr>
        <p:txBody>
          <a:bodyPr>
            <a:normAutofit/>
          </a:bodyPr>
          <a:lstStyle/>
          <a:p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utilizada para trissecção de ângulos:</a:t>
            </a:r>
          </a:p>
          <a:p>
            <a:pPr marL="0" indent="0">
              <a:buNone/>
            </a:pP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A42E04D-730F-F382-A3D9-0AFDBDF4A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656" y="2496312"/>
            <a:ext cx="7212687" cy="3000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3420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E7A4C-26CF-297A-2CE5-78F122F8A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CE3212-3E56-BBDE-70BA-BE6479EB0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8491"/>
          </a:xfrm>
        </p:spPr>
        <p:txBody>
          <a:bodyPr/>
          <a:lstStyle/>
          <a:p>
            <a:pPr algn="ctr"/>
            <a:r>
              <a:rPr lang="pt-BR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endParaRPr lang="pt-B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5D75DB-8AF7-88A9-F4C5-8B304A09F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61210"/>
            <a:ext cx="10483534" cy="4887190"/>
          </a:xfrm>
        </p:spPr>
        <p:txBody>
          <a:bodyPr>
            <a:normAutofit/>
          </a:bodyPr>
          <a:lstStyle/>
          <a:p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para trissecção de ângulos a partir do uso de uma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conchóide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Nicomedes:</a:t>
            </a:r>
          </a:p>
          <a:p>
            <a:pPr marL="0" indent="0">
              <a:buNone/>
            </a:pP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6D443B1-4573-000A-1C17-E9C359D9B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456" y="2669826"/>
            <a:ext cx="4623088" cy="3735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5273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A543-B6F9-8B9F-190A-45B025CA9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195105-AD04-143B-59B7-8A8BDBA53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8491"/>
          </a:xfrm>
        </p:spPr>
        <p:txBody>
          <a:bodyPr/>
          <a:lstStyle/>
          <a:p>
            <a:pPr algn="ctr"/>
            <a:r>
              <a:rPr lang="pt-BR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endParaRPr lang="pt-B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D21E97-5D42-42AF-A644-7E5E78A64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61210"/>
            <a:ext cx="10483534" cy="4887190"/>
          </a:xfrm>
        </p:spPr>
        <p:txBody>
          <a:bodyPr>
            <a:normAutofit/>
          </a:bodyPr>
          <a:lstStyle/>
          <a:p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utilizada para a duplicação do cubo:</a:t>
            </a:r>
          </a:p>
          <a:p>
            <a:pPr marL="0" indent="0">
              <a:buNone/>
            </a:pP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7D00A91-C207-68FD-556C-6BB881BB8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762" y="2275610"/>
            <a:ext cx="6086476" cy="3397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1053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438B3EEA-2F61-96F1-C2A7-C4B6E3CCB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137" y="735373"/>
            <a:ext cx="5387254" cy="5387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9F83D8-F3CA-0A01-D6C3-49FB697DC77C}"/>
              </a:ext>
            </a:extLst>
          </p:cNvPr>
          <p:cNvSpPr txBox="1"/>
          <p:nvPr/>
        </p:nvSpPr>
        <p:spPr>
          <a:xfrm>
            <a:off x="7325591" y="1880755"/>
            <a:ext cx="400943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Inscrição na entrada </a:t>
            </a:r>
          </a:p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do departamento de</a:t>
            </a:r>
          </a:p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Matemática da</a:t>
            </a:r>
          </a:p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Universidade de </a:t>
            </a:r>
          </a:p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Oxford.</a:t>
            </a:r>
          </a:p>
        </p:txBody>
      </p:sp>
    </p:spTree>
    <p:extLst>
      <p:ext uri="{BB962C8B-B14F-4D97-AF65-F5344CB8AC3E}">
        <p14:creationId xmlns:p14="http://schemas.microsoft.com/office/powerpoint/2010/main" val="2761960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C2B31-9CD5-D762-D8DB-FC866ADE5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8D8CD3-13E9-6B4B-134D-AF16E3174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8491"/>
          </a:xfrm>
        </p:spPr>
        <p:txBody>
          <a:bodyPr/>
          <a:lstStyle/>
          <a:p>
            <a:pPr algn="ctr"/>
            <a:r>
              <a:rPr lang="pt-BR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endParaRPr lang="pt-B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B25C72-0C8B-C0C6-DDCF-466D6F2B2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1361210"/>
            <a:ext cx="10483534" cy="4887190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não pode ser utilizada para a quadratura do círculo, pois trata-se de uma construção envolvendo uma quantidade transcendente e a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Neusis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é uma construção algébrica.</a:t>
            </a:r>
          </a:p>
          <a:p>
            <a:pPr marL="0" indent="0">
              <a:buNone/>
            </a:pP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09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85881-8D95-B68D-AEC5-23E5B35B1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C13ED6-64E4-D2B5-311D-701A9BB6D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93CD7E-CAC5-8AC5-5368-6B11EC5E0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3654"/>
            <a:ext cx="9963006" cy="4024745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Mas mesmo assim existiam curvas transcendentais para os processos de quadratura do círculo e trissecção de ângulos:</a:t>
            </a:r>
          </a:p>
          <a:p>
            <a:pPr marL="0" indent="0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769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E15C0-1562-E13B-D4BC-77B29A869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2010B1-36C7-8A53-309D-5C1CC347B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6753AA-C7C1-31C4-CEF0-8EF87612A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3654"/>
            <a:ext cx="9963006" cy="4024745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Mas mesmo assim existiam curvas transcendentais para os processos de quadratura do círculo e trissecção de ângulos: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Trissectriz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Hípias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Hípias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Élis 460-400AEC), também chamada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Quadratirz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Dinóstrato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Dinóstrato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390-320 AEC).</a:t>
            </a:r>
          </a:p>
          <a:p>
            <a:pPr marL="0" indent="0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831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5B39E-FDED-C54F-D17A-134E8560E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412958-16D0-2124-BC75-2B89ACE7E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49BDFD-31AF-FE38-7BB0-63875DF4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3654"/>
            <a:ext cx="9963006" cy="4024745"/>
          </a:xfrm>
        </p:spPr>
        <p:txBody>
          <a:bodyPr>
            <a:normAutofit lnSpcReduction="10000"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Mas mesmo assim existiam curvas transcendentais para os processos de quadratura do círculo e trissecção de ângulos: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Trissectriz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Hípias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Hípias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Élis 460-400AEC), também chamada de Quadratriz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Dinóstrato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Dinóstrato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390-320 AEC).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Espiral de Arquimedes (Arquimedes 287-212 AEC).</a:t>
            </a:r>
          </a:p>
          <a:p>
            <a:pPr marL="0" indent="0">
              <a:buNone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15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74860-B17F-543A-DC14-FEB9A8D88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92E0E3-E8FE-5C8A-B034-B617052ED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A026A43-12C9-AFD8-220D-FA73EC41E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3654"/>
            <a:ext cx="9963006" cy="4024745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Trissectriz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Hípias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ou Quadratriz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Dinóstrato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3A99801-DB25-6594-3757-8BC0BA8B1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317" y="3036463"/>
            <a:ext cx="5563366" cy="336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26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6689B-8DCC-0343-B579-7062697D4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A508B2-2C78-A284-50CE-2C04CB911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F6935B-490A-0621-EC37-F50C8E2DA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3654"/>
            <a:ext cx="9963006" cy="4024745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Trissectriz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Hípias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ou Quadratriz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Dinóstrato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DBAAACD-B77D-6FDA-59B5-4D4E03C14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334" y="3075891"/>
            <a:ext cx="3659331" cy="3329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53C9584-A1F8-4905-DC5A-0BB16BA42DBC}"/>
              </a:ext>
            </a:extLst>
          </p:cNvPr>
          <p:cNvSpPr txBox="1"/>
          <p:nvPr/>
        </p:nvSpPr>
        <p:spPr>
          <a:xfrm>
            <a:off x="8250381" y="3663369"/>
            <a:ext cx="27197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Trissecção de</a:t>
            </a:r>
          </a:p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ângulos</a:t>
            </a:r>
          </a:p>
        </p:txBody>
      </p:sp>
    </p:spTree>
    <p:extLst>
      <p:ext uri="{BB962C8B-B14F-4D97-AF65-F5344CB8AC3E}">
        <p14:creationId xmlns:p14="http://schemas.microsoft.com/office/powerpoint/2010/main" val="1812966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10D4-D2FE-2583-4B4C-F8555779A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07ACA3-99B5-8634-A471-FD81BDA3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A7BA5C-AAE7-9DD4-D937-EA1E32173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3654"/>
            <a:ext cx="9963006" cy="4024745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Espiral de Arquimedes: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7746DC3-269B-9EFC-DCDF-57F4F7D69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230599"/>
            <a:ext cx="3954834" cy="400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505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D6165-71E0-508C-4933-5D0BAA3DC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90889F-D406-0631-1C8E-6FA0CDDFB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1D50A7-9499-1AA7-24F4-6C31C8343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3654"/>
            <a:ext cx="9963006" cy="4024745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Espiral de Arquimedes: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EC8AE4C-FCCD-1DD7-F704-5ADFEED16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5578" y="1338185"/>
            <a:ext cx="3148674" cy="6357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>
              <a:rot lat="0" lon="0" rev="5400000"/>
            </a:camera>
            <a:lightRig rig="threePt" dir="t"/>
          </a:scene3d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C61CCEB-E0CA-93C1-352A-0DDF8BDE42CE}"/>
              </a:ext>
            </a:extLst>
          </p:cNvPr>
          <p:cNvSpPr txBox="1"/>
          <p:nvPr/>
        </p:nvSpPr>
        <p:spPr>
          <a:xfrm>
            <a:off x="1103312" y="3731921"/>
            <a:ext cx="309732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Espiral usada</a:t>
            </a:r>
          </a:p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para quadratura</a:t>
            </a:r>
          </a:p>
          <a:p>
            <a:pPr algn="ctr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do círculo.</a:t>
            </a:r>
          </a:p>
        </p:txBody>
      </p:sp>
    </p:spTree>
    <p:extLst>
      <p:ext uri="{BB962C8B-B14F-4D97-AF65-F5344CB8AC3E}">
        <p14:creationId xmlns:p14="http://schemas.microsoft.com/office/powerpoint/2010/main" val="2266763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47C70-228B-2476-F1E7-442BA8C72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718982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Proporções e incomensurabilidade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5C8AB0-9566-CD8E-C1DE-2B74C40A0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2088573"/>
            <a:ext cx="10452359" cy="4159826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A teoria de grandezas proporcionais é atribuída a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Eudoxo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Cnido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40742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264CC-5ABF-1437-135E-CE4714E90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4CB46-8A96-C775-D7AF-AD7FB575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718982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Proporções e incomensurabilidade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E2A10356-A203-452C-4B50-8B3AFCC49D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5131" y="2088573"/>
                <a:ext cx="10452359" cy="4159826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 teoria de grandezas proporcionais é atribuída a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Eudoxo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Cnido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Dizemos que 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∷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se, dados dois números inteiros positivos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tivermos</a:t>
                </a:r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⇒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⇒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⇒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E2A10356-A203-452C-4B50-8B3AFCC49D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5131" y="2088573"/>
                <a:ext cx="10452359" cy="4159826"/>
              </a:xfrm>
              <a:blipFill>
                <a:blip r:embed="rId2"/>
                <a:stretch>
                  <a:fillRect l="-933" t="-1906" b="-132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4843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B115CE-B171-40A0-1AEE-4C20BE195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9999B2-3E15-6AAB-24AB-0E7E15AFE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327564"/>
            <a:ext cx="8946541" cy="3920835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Vimos na aula passada os três problemas geométricos impossíveis de ser solucionados com régua e compasso:</a:t>
            </a:r>
          </a:p>
        </p:txBody>
      </p:sp>
    </p:spTree>
    <p:extLst>
      <p:ext uri="{BB962C8B-B14F-4D97-AF65-F5344CB8AC3E}">
        <p14:creationId xmlns:p14="http://schemas.microsoft.com/office/powerpoint/2010/main" val="4232243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DF7EB-0ACB-7CED-F949-3B9013327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05C90-71F9-ABE8-825D-C7CC86D61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718982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Proporções e incomensurabilidade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7FCAB02-FB81-383D-B6C2-BFEC9B9BE5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5131" y="2088572"/>
                <a:ext cx="10452359" cy="449926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 teoria de grandezas proporcionais é atribuída a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Eudoxo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Cnido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Dizemos que 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∷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se, dados dois números inteiros positivos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tivermos</a:t>
                </a:r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 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 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 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7FCAB02-FB81-383D-B6C2-BFEC9B9BE5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5131" y="2088572"/>
                <a:ext cx="10452359" cy="4499263"/>
              </a:xfrm>
              <a:blipFill>
                <a:blip r:embed="rId2"/>
                <a:stretch>
                  <a:fillRect l="-933" t="-284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106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3FF00-6A06-988A-4964-9521FFC15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59094-2EEA-D9FA-3222-F48871759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718982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Proporções e incomensurabilidade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C92541E-09A7-3E3E-E4E8-D6CD60E5286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5131" y="2088572"/>
                <a:ext cx="10452359" cy="4499263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Esta noção de proporcionalidade trás consigo o germe de algo muito moderno: temos que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∷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se  qualquer número racional que for igual/maior/menor que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também será igual/maior/menor que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isto é, eles definem o mesmo “Corte de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Dedekind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”, ou seja, o mesmo número real.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C92541E-09A7-3E3E-E4E8-D6CD60E5286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5131" y="2088572"/>
                <a:ext cx="10452359" cy="4499263"/>
              </a:xfrm>
              <a:blipFill>
                <a:blip r:embed="rId2"/>
                <a:stretch>
                  <a:fillRect l="-933" t="-1762" r="-163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826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5FF35-A770-0719-476A-3887B71F2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B88B25-715E-F623-73DE-9A0BB40F5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718982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Proporções e incomensurabilidade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339730-8B5C-5CCC-2403-F777CA6D4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2088572"/>
            <a:ext cx="10452359" cy="4499263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Cortes 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Dedekind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, se referem a uma construção feita por Richard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Dedekind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(1831-1916)</a:t>
            </a:r>
          </a:p>
          <a:p>
            <a:pPr marL="0" indent="0">
              <a:buNone/>
            </a:pP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5867733-10D4-E779-297A-FB8439151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440" y="3163152"/>
            <a:ext cx="2284723" cy="30462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816562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6E975-F034-ECB8-0112-D2CB71FD7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47F03-0ACF-7545-66EB-20645790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718982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Proporções e incomensurabilidade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C8334AA4-7FEB-63B1-DC23-9C7B8A3921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5131" y="2088572"/>
                <a:ext cx="10452359" cy="4499263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Cortes de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Dedekind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Def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Um corte de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Dedekind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no conjunto dos números racionais, </a:t>
                </a:r>
                <a14:m>
                  <m:oMath xmlns:m="http://schemas.openxmlformats.org/officeDocument/2006/math">
                    <m:r>
                      <a:rPr lang="pt-B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ℚ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é um par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 subconjuntos não vazios de </a:t>
                </a:r>
                <a14:m>
                  <m:oMath xmlns:m="http://schemas.openxmlformats.org/officeDocument/2006/math">
                    <m:r>
                      <a:rPr lang="pt-B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ℚ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tais que</a:t>
                </a:r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ℚ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pt-B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∀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,∀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pt-B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C8334AA4-7FEB-63B1-DC23-9C7B8A3921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5131" y="2088572"/>
                <a:ext cx="10452359" cy="4499263"/>
              </a:xfrm>
              <a:blipFill>
                <a:blip r:embed="rId2"/>
                <a:stretch>
                  <a:fillRect l="-933" t="-176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509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A4F8A-CEC5-6131-FDDF-8A1C3D72B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2DADE7-4CFE-CE49-AF86-651D37448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718982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Proporções e incomensurabilidade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614A1CC-264C-F4A3-1267-4C5482D923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5131" y="2088572"/>
                <a:ext cx="10452359" cy="4499263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Cortes de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Dedekind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Teorema: O corpo, ordenado completo dos números reais, </a:t>
                </a:r>
                <a14:m>
                  <m:oMath xmlns:m="http://schemas.openxmlformats.org/officeDocument/2006/math">
                    <m:r>
                      <a:rPr lang="pt-B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ℝ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está em correspondência biunívoca com o conjunto dos Cortes de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Dedekind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em </a:t>
                </a:r>
                <a14:m>
                  <m:oMath xmlns:m="http://schemas.openxmlformats.org/officeDocument/2006/math">
                    <m:r>
                      <a:rPr lang="pt-B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ℚ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614A1CC-264C-F4A3-1267-4C5482D923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5131" y="2088572"/>
                <a:ext cx="10452359" cy="4499263"/>
              </a:xfrm>
              <a:blipFill>
                <a:blip r:embed="rId2"/>
                <a:stretch>
                  <a:fillRect l="-933" t="-176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66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0E811-0D9D-E04D-E213-4FF74AB5E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764A0-FC1C-C73B-7F5F-9DF9A7740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23BC5C0-FF06-46F7-A35E-49ED45953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327564"/>
            <a:ext cx="8946541" cy="3920835"/>
          </a:xfrm>
        </p:spPr>
        <p:txBody>
          <a:bodyPr>
            <a:norm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Vimos na aula passada os três problemas geométricos impossíveis de ser solucionados com régua e compasso: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Duplicação do cubo.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Trissecção do ângulo.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Quadratura do círculo.</a:t>
            </a:r>
          </a:p>
        </p:txBody>
      </p:sp>
    </p:spTree>
    <p:extLst>
      <p:ext uri="{BB962C8B-B14F-4D97-AF65-F5344CB8AC3E}">
        <p14:creationId xmlns:p14="http://schemas.microsoft.com/office/powerpoint/2010/main" val="3705449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364DD-F0D9-6D67-8A4B-E3F9CEB0E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DD1FCF-CF16-DBD2-4385-01AA1E541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C9240DDB-FFB4-C83B-B6D7-C663E234AC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problema da duplicação de um cubo de lado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consiste, na linguagem e metodologia da época, em achar dois segmentos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e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tais que 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∷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∷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pt-BR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Ou em linguagem moderna: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C9240DDB-FFB4-C83B-B6D7-C663E234AC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  <a:blipFill>
                <a:blip r:embed="rId2"/>
                <a:stretch>
                  <a:fillRect l="-1771" t="-1970" r="-1567" b="-60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2909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D26B1-D8BD-6EFA-5EE8-DFD3D156B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E904BF-FAE1-DC78-4D82-28D1AD5AE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14FFBB58-FE30-08B0-5C4F-C0FA528EF1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problema da duplicação de um cubo de lado </a:t>
                </a:r>
                <a14:m>
                  <m:oMath xmlns:m="http://schemas.openxmlformats.org/officeDocument/2006/math"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pt-BR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,</m:t>
                    </m:r>
                  </m:oMath>
                </a14:m>
                <a:r>
                  <a:rPr lang="pt-BR" sz="3200" b="0" i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proporção contínua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14FFBB58-FE30-08B0-5C4F-C0FA528EF1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  <a:blipFill>
                <a:blip r:embed="rId2"/>
                <a:stretch>
                  <a:fillRect l="-1090" t="-1970" r="-279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F4E0DABB-2C88-C1BF-B4A1-7295D1521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620" y="3762529"/>
            <a:ext cx="6486760" cy="2642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6282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C584B-52C2-5731-D564-E58676780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9A4459-EF43-DEFC-0DE7-BED0FB4B4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6ADE89F4-EA04-976E-5B5A-0434B4FE88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problema da duplicação de um cubo: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6ADE89F4-EA04-976E-5B5A-0434B4FE88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  <a:blipFill>
                <a:blip r:embed="rId2"/>
                <a:stretch>
                  <a:fillRect l="-1090" t="-197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ixaDeTexto 5">
            <a:extLst>
              <a:ext uri="{FF2B5EF4-FFF2-40B4-BE49-F238E27FC236}">
                <a16:creationId xmlns:a16="http://schemas.microsoft.com/office/drawing/2014/main" id="{CE389192-8BF5-8CC2-FD75-4DF68BD641D6}"/>
              </a:ext>
            </a:extLst>
          </p:cNvPr>
          <p:cNvSpPr txBox="1"/>
          <p:nvPr/>
        </p:nvSpPr>
        <p:spPr>
          <a:xfrm>
            <a:off x="7704874" y="2930235"/>
            <a:ext cx="448712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Solução tridimensional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Archytas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Tarento (428-345AEC).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Intersecção de um toro,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um cilindro e um cone.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00D1E46-8EE8-71C6-F86E-9AD082195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264" y="3006549"/>
            <a:ext cx="4347629" cy="232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02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A50DF-3461-7A21-5B69-FA79CB2D2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2E1ED9-E36A-F780-D873-EB0364CC2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9981DD2-0BDA-9D39-BE8C-64A44BDF92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</p:spPr>
            <p:txBody>
              <a:bodyPr>
                <a:normAutofit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problema da duplicação de um cubo: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9981DD2-0BDA-9D39-BE8C-64A44BDF92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  <a:blipFill>
                <a:blip r:embed="rId2"/>
                <a:stretch>
                  <a:fillRect l="-1090" t="-197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01F91963-E52E-286C-DC89-BDBABC06F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298" y="2919845"/>
            <a:ext cx="4257724" cy="2959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7694D6D-E7FF-C8AB-E067-D15C6EB19402}"/>
              </a:ext>
            </a:extLst>
          </p:cNvPr>
          <p:cNvSpPr txBox="1"/>
          <p:nvPr/>
        </p:nvSpPr>
        <p:spPr>
          <a:xfrm>
            <a:off x="7704874" y="2930235"/>
            <a:ext cx="448712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Solução tridimensional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Archytas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Tarento (428-345AEC).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Intersecção de um toro,</a:t>
            </a:r>
          </a:p>
          <a:p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um cilindro e um cone.</a:t>
            </a:r>
          </a:p>
        </p:txBody>
      </p:sp>
    </p:spTree>
    <p:extLst>
      <p:ext uri="{BB962C8B-B14F-4D97-AF65-F5344CB8AC3E}">
        <p14:creationId xmlns:p14="http://schemas.microsoft.com/office/powerpoint/2010/main" val="3365441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B2A4F-D258-9364-1B12-AB47AB9C2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8B55F-4014-CCF9-2D5A-A001DEE18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1770937"/>
          </a:xfrm>
        </p:spPr>
        <p:txBody>
          <a:bodyPr/>
          <a:lstStyle/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De volta aos problemas</a:t>
            </a:r>
            <a:b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impossíveis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444DAC2-E90D-AA47-EDE4-01D1A84BB5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 problema da duplicação de um cubo: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pt-BR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den>
                    </m:f>
                    <m:r>
                      <a:rPr lang="pt-BR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num>
                      <m:den>
                        <m:r>
                          <a:rPr lang="pt-BR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Também dá para duplicar o cubo com o uso de parábolas,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cissóides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Diocles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Diócles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240-180 AEC) e </a:t>
                </a:r>
                <a:r>
                  <a:rPr lang="pt-BR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conchóides</a:t>
                </a: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 Nicomedes (Nicomedes 280-210 AEC).</a:t>
                </a:r>
              </a:p>
              <a:p>
                <a:pPr marL="0" indent="0">
                  <a:buNone/>
                </a:pPr>
                <a:r>
                  <a:rPr lang="pt-BR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pt-BR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444DAC2-E90D-AA47-EDE4-01D1A84BB5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223654"/>
                <a:ext cx="8946541" cy="4024745"/>
              </a:xfrm>
              <a:blipFill>
                <a:blip r:embed="rId2"/>
                <a:stretch>
                  <a:fillRect l="-954" t="-4242" r="-143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3776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154</TotalTime>
  <Words>1037</Words>
  <Application>Microsoft Office PowerPoint</Application>
  <PresentationFormat>Widescreen</PresentationFormat>
  <Paragraphs>132</Paragraphs>
  <Slides>34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9" baseType="lpstr">
      <vt:lpstr>Arial</vt:lpstr>
      <vt:lpstr>Cambria Math</vt:lpstr>
      <vt:lpstr>Century Gothic</vt:lpstr>
      <vt:lpstr>Wingdings 3</vt:lpstr>
      <vt:lpstr>Íon</vt:lpstr>
      <vt:lpstr>História da Matemática</vt:lpstr>
      <vt:lpstr>Apresentação do PowerPoint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Neusis</vt:lpstr>
      <vt:lpstr>Neusis</vt:lpstr>
      <vt:lpstr>Neusis</vt:lpstr>
      <vt:lpstr>Neusis</vt:lpstr>
      <vt:lpstr>Neusis</vt:lpstr>
      <vt:lpstr>Neusis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De volta aos problemas impossíveis</vt:lpstr>
      <vt:lpstr>Proporções e incomensurabilidade</vt:lpstr>
      <vt:lpstr>Proporções e incomensurabilidade</vt:lpstr>
      <vt:lpstr>Proporções e incomensurabilidade</vt:lpstr>
      <vt:lpstr>Proporções e incomensurabilidade</vt:lpstr>
      <vt:lpstr>Proporções e incomensurabilidade</vt:lpstr>
      <vt:lpstr>Proporções e incomensurabilidade</vt:lpstr>
      <vt:lpstr>Proporções e incomensurabilidade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Eliezer Batista</dc:creator>
  <cp:lastModifiedBy>Eliezer Batista</cp:lastModifiedBy>
  <cp:revision>2</cp:revision>
  <dcterms:created xsi:type="dcterms:W3CDTF">2026-03-17T21:22:14Z</dcterms:created>
  <dcterms:modified xsi:type="dcterms:W3CDTF">2026-03-22T17:50:23Z</dcterms:modified>
</cp:coreProperties>
</file>