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8" r:id="rId4"/>
    <p:sldId id="257" r:id="rId5"/>
    <p:sldId id="259" r:id="rId6"/>
    <p:sldId id="260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D0D5705-D8A4-48E5-833E-78EEA3BE01F9}" type="datetimeFigureOut">
              <a:rPr lang="pt-BR" smtClean="0">
                <a:solidFill>
                  <a:srgbClr val="4D1434">
                    <a:lumMod val="75000"/>
                    <a:lumOff val="25000"/>
                  </a:srgbClr>
                </a:solidFill>
              </a:rPr>
              <a:pPr/>
              <a:t>18/08/2015</a:t>
            </a:fld>
            <a:endParaRPr lang="pt-BR">
              <a:solidFill>
                <a:srgbClr val="4D1434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t-BR">
              <a:solidFill>
                <a:srgbClr val="4D1434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C90B27F-E6E1-4C32-B652-576920384BA5}" type="slidenum">
              <a:rPr lang="pt-BR" smtClean="0">
                <a:solidFill>
                  <a:srgbClr val="4D1434">
                    <a:lumMod val="75000"/>
                    <a:lumOff val="25000"/>
                  </a:srgbClr>
                </a:solidFill>
              </a:rPr>
              <a:pPr/>
              <a:t>‹nº›</a:t>
            </a:fld>
            <a:endParaRPr lang="pt-BR">
              <a:solidFill>
                <a:srgbClr val="4D1434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389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D5705-D8A4-48E5-833E-78EEA3BE01F9}" type="datetimeFigureOut">
              <a:rPr lang="pt-BR" smtClean="0">
                <a:solidFill>
                  <a:srgbClr val="903163"/>
                </a:solidFill>
              </a:rPr>
              <a:pPr/>
              <a:t>18/08/2015</a:t>
            </a:fld>
            <a:endParaRPr lang="pt-BR">
              <a:solidFill>
                <a:srgbClr val="90316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90316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B27F-E6E1-4C32-B652-576920384BA5}" type="slidenum">
              <a:rPr lang="pt-BR" smtClean="0">
                <a:solidFill>
                  <a:srgbClr val="903163"/>
                </a:solidFill>
              </a:rPr>
              <a:pPr/>
              <a:t>‹nº›</a:t>
            </a:fld>
            <a:endParaRPr lang="pt-BR">
              <a:solidFill>
                <a:srgbClr val="9031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550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D0D5705-D8A4-48E5-833E-78EEA3BE01F9}" type="datetimeFigureOut">
              <a:rPr lang="pt-BR" smtClean="0">
                <a:solidFill>
                  <a:srgbClr val="4D1434">
                    <a:lumMod val="75000"/>
                    <a:lumOff val="25000"/>
                  </a:srgbClr>
                </a:solidFill>
              </a:rPr>
              <a:pPr/>
              <a:t>18/08/2015</a:t>
            </a:fld>
            <a:endParaRPr lang="pt-BR">
              <a:solidFill>
                <a:srgbClr val="4D1434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pt-BR">
              <a:solidFill>
                <a:srgbClr val="90316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C90B27F-E6E1-4C32-B652-576920384BA5}" type="slidenum">
              <a:rPr lang="pt-BR" smtClean="0">
                <a:solidFill>
                  <a:srgbClr val="4D1434">
                    <a:lumMod val="75000"/>
                    <a:lumOff val="25000"/>
                  </a:srgbClr>
                </a:solidFill>
              </a:rPr>
              <a:pPr/>
              <a:t>‹nº›</a:t>
            </a:fld>
            <a:endParaRPr lang="pt-BR">
              <a:solidFill>
                <a:srgbClr val="4D1434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477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D5705-D8A4-48E5-833E-78EEA3BE01F9}" type="datetimeFigureOut">
              <a:rPr lang="pt-BR" smtClean="0">
                <a:solidFill>
                  <a:srgbClr val="903163"/>
                </a:solidFill>
              </a:rPr>
              <a:pPr/>
              <a:t>18/08/2015</a:t>
            </a:fld>
            <a:endParaRPr lang="pt-BR">
              <a:solidFill>
                <a:srgbClr val="90316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90316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0C90B27F-E6E1-4C32-B652-576920384BA5}" type="slidenum">
              <a:rPr lang="pt-BR" smtClean="0">
                <a:solidFill>
                  <a:srgbClr val="903163"/>
                </a:solidFill>
              </a:rPr>
              <a:pPr/>
              <a:t>‹nº›</a:t>
            </a:fld>
            <a:endParaRPr lang="pt-BR">
              <a:solidFill>
                <a:srgbClr val="9031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212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D0D5705-D8A4-48E5-833E-78EEA3BE01F9}" type="datetimeFigureOut">
              <a:rPr lang="pt-BR" smtClean="0">
                <a:solidFill>
                  <a:srgbClr val="4D1434">
                    <a:lumMod val="75000"/>
                    <a:lumOff val="25000"/>
                  </a:srgbClr>
                </a:solidFill>
              </a:rPr>
              <a:pPr/>
              <a:t>18/08/2015</a:t>
            </a:fld>
            <a:endParaRPr lang="pt-BR">
              <a:solidFill>
                <a:srgbClr val="4D1434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t-BR">
              <a:solidFill>
                <a:srgbClr val="4D1434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C90B27F-E6E1-4C32-B652-576920384BA5}" type="slidenum">
              <a:rPr lang="pt-BR" smtClean="0">
                <a:solidFill>
                  <a:srgbClr val="4D1434">
                    <a:lumMod val="75000"/>
                    <a:lumOff val="25000"/>
                  </a:srgbClr>
                </a:solidFill>
              </a:rPr>
              <a:pPr/>
              <a:t>‹nº›</a:t>
            </a:fld>
            <a:endParaRPr lang="pt-BR">
              <a:solidFill>
                <a:srgbClr val="4D1434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442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D5705-D8A4-48E5-833E-78EEA3BE01F9}" type="datetimeFigureOut">
              <a:rPr lang="pt-BR" smtClean="0">
                <a:solidFill>
                  <a:srgbClr val="903163"/>
                </a:solidFill>
              </a:rPr>
              <a:pPr/>
              <a:t>18/08/2015</a:t>
            </a:fld>
            <a:endParaRPr lang="pt-BR">
              <a:solidFill>
                <a:srgbClr val="90316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90316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B27F-E6E1-4C32-B652-576920384BA5}" type="slidenum">
              <a:rPr lang="pt-BR" smtClean="0">
                <a:solidFill>
                  <a:srgbClr val="903163"/>
                </a:solidFill>
              </a:rPr>
              <a:pPr/>
              <a:t>‹nº›</a:t>
            </a:fld>
            <a:endParaRPr lang="pt-BR">
              <a:solidFill>
                <a:srgbClr val="9031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683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D5705-D8A4-48E5-833E-78EEA3BE01F9}" type="datetimeFigureOut">
              <a:rPr lang="pt-BR" smtClean="0">
                <a:solidFill>
                  <a:srgbClr val="903163"/>
                </a:solidFill>
              </a:rPr>
              <a:pPr/>
              <a:t>18/08/2015</a:t>
            </a:fld>
            <a:endParaRPr lang="pt-BR">
              <a:solidFill>
                <a:srgbClr val="90316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90316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B27F-E6E1-4C32-B652-576920384BA5}" type="slidenum">
              <a:rPr lang="pt-BR" smtClean="0">
                <a:solidFill>
                  <a:srgbClr val="903163"/>
                </a:solidFill>
              </a:rPr>
              <a:pPr/>
              <a:t>‹nº›</a:t>
            </a:fld>
            <a:endParaRPr lang="pt-BR">
              <a:solidFill>
                <a:srgbClr val="9031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107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D5705-D8A4-48E5-833E-78EEA3BE01F9}" type="datetimeFigureOut">
              <a:rPr lang="pt-BR" smtClean="0">
                <a:solidFill>
                  <a:srgbClr val="903163"/>
                </a:solidFill>
              </a:rPr>
              <a:pPr/>
              <a:t>18/08/2015</a:t>
            </a:fld>
            <a:endParaRPr lang="pt-BR">
              <a:solidFill>
                <a:srgbClr val="90316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90316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B27F-E6E1-4C32-B652-576920384BA5}" type="slidenum">
              <a:rPr lang="pt-BR" smtClean="0">
                <a:solidFill>
                  <a:srgbClr val="903163"/>
                </a:solidFill>
              </a:rPr>
              <a:pPr/>
              <a:t>‹nº›</a:t>
            </a:fld>
            <a:endParaRPr lang="pt-BR">
              <a:solidFill>
                <a:srgbClr val="9031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53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D5705-D8A4-48E5-833E-78EEA3BE01F9}" type="datetimeFigureOut">
              <a:rPr lang="pt-BR" smtClean="0">
                <a:solidFill>
                  <a:srgbClr val="903163"/>
                </a:solidFill>
              </a:rPr>
              <a:pPr/>
              <a:t>18/08/2015</a:t>
            </a:fld>
            <a:endParaRPr lang="pt-BR">
              <a:solidFill>
                <a:srgbClr val="90316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90316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B27F-E6E1-4C32-B652-576920384BA5}" type="slidenum">
              <a:rPr lang="pt-BR" smtClean="0">
                <a:solidFill>
                  <a:srgbClr val="903163"/>
                </a:solidFill>
              </a:rPr>
              <a:pPr/>
              <a:t>‹nº›</a:t>
            </a:fld>
            <a:endParaRPr lang="pt-BR">
              <a:solidFill>
                <a:srgbClr val="9031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144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D0D5705-D8A4-48E5-833E-78EEA3BE01F9}" type="datetimeFigureOut">
              <a:rPr lang="pt-BR" smtClean="0">
                <a:solidFill>
                  <a:srgbClr val="4D1434">
                    <a:lumMod val="75000"/>
                    <a:lumOff val="25000"/>
                  </a:srgbClr>
                </a:solidFill>
              </a:rPr>
              <a:pPr/>
              <a:t>18/08/2015</a:t>
            </a:fld>
            <a:endParaRPr lang="pt-BR">
              <a:solidFill>
                <a:srgbClr val="4D1434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t-BR">
              <a:solidFill>
                <a:srgbClr val="4D1434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C90B27F-E6E1-4C32-B652-576920384BA5}" type="slidenum">
              <a:rPr lang="pt-BR" smtClean="0">
                <a:solidFill>
                  <a:srgbClr val="4D1434">
                    <a:lumMod val="75000"/>
                    <a:lumOff val="25000"/>
                  </a:srgbClr>
                </a:solidFill>
              </a:rPr>
              <a:pPr/>
              <a:t>‹nº›</a:t>
            </a:fld>
            <a:endParaRPr lang="pt-BR">
              <a:solidFill>
                <a:srgbClr val="4D1434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088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D5705-D8A4-48E5-833E-78EEA3BE01F9}" type="datetimeFigureOut">
              <a:rPr lang="pt-BR" smtClean="0">
                <a:solidFill>
                  <a:srgbClr val="903163"/>
                </a:solidFill>
              </a:rPr>
              <a:pPr/>
              <a:t>18/08/2015</a:t>
            </a:fld>
            <a:endParaRPr lang="pt-BR">
              <a:solidFill>
                <a:srgbClr val="90316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90316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B27F-E6E1-4C32-B652-576920384BA5}" type="slidenum">
              <a:rPr lang="pt-BR" smtClean="0">
                <a:solidFill>
                  <a:srgbClr val="903163"/>
                </a:solidFill>
              </a:rPr>
              <a:pPr/>
              <a:t>‹nº›</a:t>
            </a:fld>
            <a:endParaRPr lang="pt-BR">
              <a:solidFill>
                <a:srgbClr val="9031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651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D0D5705-D8A4-48E5-833E-78EEA3BE01F9}" type="datetimeFigureOut">
              <a:rPr lang="pt-BR" smtClean="0">
                <a:solidFill>
                  <a:srgbClr val="903163"/>
                </a:solidFill>
              </a:rPr>
              <a:pPr/>
              <a:t>18/08/2015</a:t>
            </a:fld>
            <a:endParaRPr lang="pt-BR">
              <a:solidFill>
                <a:srgbClr val="90316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pt-BR">
              <a:solidFill>
                <a:srgbClr val="90316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C90B27F-E6E1-4C32-B652-576920384BA5}" type="slidenum">
              <a:rPr lang="pt-BR" smtClean="0">
                <a:solidFill>
                  <a:srgbClr val="903163"/>
                </a:solidFill>
              </a:rPr>
              <a:pPr/>
              <a:t>‹nº›</a:t>
            </a:fld>
            <a:endParaRPr lang="pt-BR">
              <a:solidFill>
                <a:srgbClr val="903163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30881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Títulos de Crédito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0442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Regras de ouro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/>
            <a:r>
              <a:rPr lang="pt-BR" dirty="0" smtClean="0"/>
              <a:t>Formalismo</a:t>
            </a:r>
            <a:endParaRPr lang="pt-BR" dirty="0"/>
          </a:p>
          <a:p>
            <a:pPr lvl="0"/>
            <a:r>
              <a:rPr lang="pt-BR" dirty="0"/>
              <a:t>Literalidade</a:t>
            </a:r>
          </a:p>
          <a:p>
            <a:pPr lvl="0"/>
            <a:r>
              <a:rPr lang="pt-BR" dirty="0" err="1"/>
              <a:t>Cartularidade</a:t>
            </a:r>
            <a:endParaRPr lang="pt-BR" dirty="0"/>
          </a:p>
          <a:p>
            <a:pPr lvl="0"/>
            <a:r>
              <a:rPr lang="pt-BR" dirty="0"/>
              <a:t>Abstração</a:t>
            </a:r>
          </a:p>
          <a:p>
            <a:pPr lvl="0"/>
            <a:r>
              <a:rPr lang="pt-BR" dirty="0"/>
              <a:t>Autonomia</a:t>
            </a:r>
          </a:p>
          <a:p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/>
            <a:r>
              <a:rPr lang="pt-BR" dirty="0" err="1" smtClean="0"/>
              <a:t>Inoponibilidade</a:t>
            </a:r>
            <a:r>
              <a:rPr lang="pt-BR" dirty="0" smtClean="0"/>
              <a:t> </a:t>
            </a:r>
            <a:r>
              <a:rPr lang="pt-BR" dirty="0"/>
              <a:t>das exceções pessoais</a:t>
            </a:r>
          </a:p>
          <a:p>
            <a:pPr lvl="0"/>
            <a:r>
              <a:rPr lang="pt-BR" dirty="0"/>
              <a:t>Aparência</a:t>
            </a:r>
          </a:p>
          <a:p>
            <a:pPr lvl="0"/>
            <a:r>
              <a:rPr lang="pt-BR" dirty="0"/>
              <a:t>Solidariedade cambial</a:t>
            </a:r>
          </a:p>
          <a:p>
            <a:pPr lvl="0"/>
            <a:r>
              <a:rPr lang="pt-BR" dirty="0"/>
              <a:t>Não proteção da má-fé</a:t>
            </a:r>
          </a:p>
          <a:p>
            <a:pPr lvl="0"/>
            <a:r>
              <a:rPr lang="pt-BR" dirty="0"/>
              <a:t>Requisitos do ato jurídico: capacidade e vontade livre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8422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REQUISITOS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dirty="0" smtClean="0"/>
              <a:t>Agente capaz (CC 115, 116, 892)</a:t>
            </a:r>
          </a:p>
          <a:p>
            <a:r>
              <a:rPr lang="pt-BR" dirty="0" smtClean="0"/>
              <a:t>Objeto lícito e possível</a:t>
            </a:r>
          </a:p>
          <a:p>
            <a:r>
              <a:rPr lang="pt-BR" dirty="0" smtClean="0"/>
              <a:t>Vontade livre</a:t>
            </a:r>
          </a:p>
          <a:p>
            <a:r>
              <a:rPr lang="pt-BR" dirty="0" smtClean="0"/>
              <a:t>Forma prescrita em lei (CCC 888 e 889)</a:t>
            </a:r>
          </a:p>
          <a:p>
            <a:r>
              <a:rPr lang="pt-BR" dirty="0" smtClean="0"/>
              <a:t>Data de emissão</a:t>
            </a:r>
          </a:p>
          <a:p>
            <a:r>
              <a:rPr lang="pt-BR" dirty="0" smtClean="0"/>
              <a:t>Data de vencimento</a:t>
            </a:r>
          </a:p>
          <a:p>
            <a:r>
              <a:rPr lang="pt-BR" dirty="0" smtClean="0"/>
              <a:t>Liquidez </a:t>
            </a:r>
            <a:r>
              <a:rPr lang="pt-BR" dirty="0"/>
              <a:t>e certeza (precisão dos direitos conferidos)</a:t>
            </a:r>
          </a:p>
          <a:p>
            <a:r>
              <a:rPr lang="pt-BR" dirty="0"/>
              <a:t>Assinatura (CC 889)</a:t>
            </a:r>
          </a:p>
          <a:p>
            <a:endParaRPr lang="pt-BR" dirty="0" smtClean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t-BR" dirty="0" smtClean="0"/>
              <a:t>Local de emissão</a:t>
            </a:r>
          </a:p>
          <a:p>
            <a:r>
              <a:rPr lang="pt-BR" dirty="0" smtClean="0"/>
              <a:t>Local do pagamento</a:t>
            </a:r>
          </a:p>
          <a:p>
            <a:pPr marL="0" indent="0">
              <a:buNone/>
            </a:pPr>
            <a:r>
              <a:rPr lang="pt-BR" smtClean="0"/>
              <a:t>_______________________________________</a:t>
            </a:r>
            <a:endParaRPr lang="pt-BR" dirty="0" smtClean="0"/>
          </a:p>
          <a:p>
            <a:r>
              <a:rPr lang="pt-BR" dirty="0" smtClean="0"/>
              <a:t>Observações:</a:t>
            </a:r>
          </a:p>
          <a:p>
            <a:pPr lvl="1"/>
            <a:r>
              <a:rPr lang="pt-BR" dirty="0" smtClean="0"/>
              <a:t>Partes em branco</a:t>
            </a:r>
          </a:p>
          <a:p>
            <a:pPr lvl="1"/>
            <a:r>
              <a:rPr lang="pt-BR" dirty="0" smtClean="0"/>
              <a:t>Moeda estrangeira</a:t>
            </a:r>
          </a:p>
          <a:p>
            <a:pPr lvl="1"/>
            <a:r>
              <a:rPr lang="pt-BR" dirty="0" smtClean="0"/>
              <a:t>Erros e rasuras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453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Classificação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/>
              <a:t>Circulação: </a:t>
            </a:r>
          </a:p>
          <a:p>
            <a:r>
              <a:rPr lang="pt-BR" dirty="0" smtClean="0"/>
              <a:t>nominativos </a:t>
            </a:r>
          </a:p>
          <a:p>
            <a:r>
              <a:rPr lang="pt-BR" dirty="0" smtClean="0"/>
              <a:t>à ordem – endossável; </a:t>
            </a:r>
          </a:p>
          <a:p>
            <a:r>
              <a:rPr lang="pt-BR" dirty="0" smtClean="0"/>
              <a:t>ou não à ordem – não endossável) </a:t>
            </a:r>
          </a:p>
          <a:p>
            <a:r>
              <a:rPr lang="pt-BR" dirty="0" smtClean="0"/>
              <a:t>ao portador.</a:t>
            </a:r>
          </a:p>
          <a:p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t-BR" dirty="0" smtClean="0"/>
              <a:t>a) modelo: vinculado (cheque – LD 27; CMN) ou livre (NP); </a:t>
            </a:r>
          </a:p>
          <a:p>
            <a:r>
              <a:rPr lang="pt-BR" dirty="0" smtClean="0"/>
              <a:t>b) estrutura: ordem (sacado, sacador e tomador – CH, DUP e LC) ou promessa de pagamento (NP); </a:t>
            </a:r>
          </a:p>
          <a:p>
            <a:r>
              <a:rPr lang="pt-BR" dirty="0" smtClean="0"/>
              <a:t>c) emissão: causal (DUP), limitado (LC no lugar de DUP não pode) ou não causal (NP);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5221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ENDOSSO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4229947"/>
          </a:xfrm>
        </p:spPr>
        <p:txBody>
          <a:bodyPr>
            <a:normAutofit/>
          </a:bodyPr>
          <a:lstStyle/>
          <a:p>
            <a:r>
              <a:rPr lang="pt-BR" dirty="0" smtClean="0"/>
              <a:t>Endossante: devedor</a:t>
            </a:r>
          </a:p>
          <a:p>
            <a:r>
              <a:rPr lang="pt-BR" dirty="0" smtClean="0"/>
              <a:t>Endossatário: credor</a:t>
            </a:r>
          </a:p>
          <a:p>
            <a:r>
              <a:rPr lang="pt-BR" dirty="0" smtClean="0"/>
              <a:t>Proíbe-se com a cláusula não à ordem</a:t>
            </a:r>
          </a:p>
          <a:p>
            <a:r>
              <a:rPr lang="pt-BR" dirty="0" smtClean="0"/>
              <a:t>Admite-se endosso “sem garantia”</a:t>
            </a:r>
          </a:p>
          <a:p>
            <a:r>
              <a:rPr lang="pt-BR" dirty="0"/>
              <a:t>É simples e puro, não admite modal ou </a:t>
            </a:r>
            <a:r>
              <a:rPr lang="pt-BR" dirty="0" smtClean="0"/>
              <a:t>condição.</a:t>
            </a:r>
            <a:endParaRPr lang="pt-BR" dirty="0" smtClean="0"/>
          </a:p>
          <a:p>
            <a:r>
              <a:rPr lang="pt-BR" dirty="0" smtClean="0"/>
              <a:t>Difere da cessão de crédito:</a:t>
            </a:r>
          </a:p>
          <a:p>
            <a:pPr lvl="1"/>
            <a:r>
              <a:rPr lang="pt-BR" dirty="0" smtClean="0"/>
              <a:t>Responsabilidade pela solvência do devedor</a:t>
            </a:r>
          </a:p>
          <a:p>
            <a:pPr lvl="1"/>
            <a:r>
              <a:rPr lang="pt-BR" dirty="0" smtClean="0"/>
              <a:t>Oponibilidade de exceções pessoais</a:t>
            </a:r>
          </a:p>
          <a:p>
            <a:pPr lvl="1"/>
            <a:r>
              <a:rPr lang="pt-BR" dirty="0" smtClean="0"/>
              <a:t>Notificação prévia</a:t>
            </a:r>
          </a:p>
          <a:p>
            <a:r>
              <a:rPr lang="pt-BR" dirty="0" smtClean="0"/>
              <a:t>Mas é cessão quando posterior ao protesto ou com cláusula não à ordem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49744" y="2018453"/>
            <a:ext cx="5422392" cy="4096597"/>
          </a:xfrm>
        </p:spPr>
        <p:txBody>
          <a:bodyPr>
            <a:normAutofit/>
          </a:bodyPr>
          <a:lstStyle/>
          <a:p>
            <a:r>
              <a:rPr lang="pt-BR" dirty="0" smtClean="0"/>
              <a:t>Em branco: não designa o endossatário (circula por tradição: ao portador)</a:t>
            </a:r>
          </a:p>
          <a:p>
            <a:r>
              <a:rPr lang="pt-BR" dirty="0" smtClean="0"/>
              <a:t>Em preto: identifica-o</a:t>
            </a:r>
          </a:p>
          <a:p>
            <a:r>
              <a:rPr lang="pt-BR" dirty="0"/>
              <a:t>O endossatário é imune às exceções pessoais entre sacado e sacador (RESP 997054). </a:t>
            </a:r>
            <a:endParaRPr lang="pt-BR" dirty="0" smtClean="0"/>
          </a:p>
          <a:p>
            <a:r>
              <a:rPr lang="pt-BR" dirty="0" smtClean="0"/>
              <a:t>Endosso-mandato</a:t>
            </a:r>
          </a:p>
          <a:p>
            <a:pPr lvl="2"/>
            <a:r>
              <a:rPr lang="pt-BR" dirty="0" smtClean="0"/>
              <a:t>LUG 18</a:t>
            </a:r>
          </a:p>
          <a:p>
            <a:r>
              <a:rPr lang="pt-BR" dirty="0" smtClean="0"/>
              <a:t>Endosso-penhor</a:t>
            </a:r>
          </a:p>
          <a:p>
            <a:pPr lvl="2"/>
            <a:r>
              <a:rPr lang="pt-BR" dirty="0" smtClean="0"/>
              <a:t>LUG 19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4251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AVAL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963247"/>
          </a:xfrm>
        </p:spPr>
        <p:txBody>
          <a:bodyPr>
            <a:normAutofit/>
          </a:bodyPr>
          <a:lstStyle/>
          <a:p>
            <a:r>
              <a:rPr lang="pt-BR" dirty="0" smtClean="0"/>
              <a:t>Quem concede: avalista (garantidor)</a:t>
            </a:r>
          </a:p>
          <a:p>
            <a:r>
              <a:rPr lang="pt-BR" dirty="0" smtClean="0"/>
              <a:t>Quem recebe: avalizado</a:t>
            </a:r>
          </a:p>
          <a:p>
            <a:r>
              <a:rPr lang="pt-BR" u="sng" dirty="0"/>
              <a:t>Forma</a:t>
            </a:r>
            <a:r>
              <a:rPr lang="pt-BR" dirty="0"/>
              <a:t>.</a:t>
            </a:r>
            <a:r>
              <a:rPr lang="pt-BR" u="sng" dirty="0"/>
              <a:t> </a:t>
            </a:r>
            <a:r>
              <a:rPr lang="pt-BR" dirty="0"/>
              <a:t> Escreve-se no anverso ou no verso com indicação “por aval</a:t>
            </a:r>
            <a:r>
              <a:rPr lang="pt-BR" dirty="0" smtClean="0"/>
              <a:t>” </a:t>
            </a:r>
          </a:p>
          <a:p>
            <a:pPr lvl="1"/>
            <a:r>
              <a:rPr lang="pt-BR" dirty="0" smtClean="0"/>
              <a:t>LUG 31</a:t>
            </a:r>
          </a:p>
          <a:p>
            <a:r>
              <a:rPr lang="pt-BR" dirty="0" smtClean="0"/>
              <a:t>Pode ser parcial</a:t>
            </a:r>
          </a:p>
          <a:p>
            <a:pPr lvl="1"/>
            <a:r>
              <a:rPr lang="pt-BR" dirty="0" smtClean="0"/>
              <a:t>LUG 30</a:t>
            </a:r>
          </a:p>
          <a:p>
            <a:r>
              <a:rPr lang="pt-BR" dirty="0" smtClean="0"/>
              <a:t>Obrigação autônoma e equivalente</a:t>
            </a:r>
          </a:p>
          <a:p>
            <a:r>
              <a:rPr lang="pt-BR" dirty="0" smtClean="0"/>
              <a:t>Pode ser anterior ao aceite ou endosso (D 2044, 14)</a:t>
            </a:r>
          </a:p>
          <a:p>
            <a:pPr lvl="1"/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03582" y="2057401"/>
            <a:ext cx="5769317" cy="4489450"/>
          </a:xfrm>
        </p:spPr>
        <p:txBody>
          <a:bodyPr>
            <a:normAutofit/>
          </a:bodyPr>
          <a:lstStyle/>
          <a:p>
            <a:r>
              <a:rPr lang="pt-BR" u="sng" dirty="0"/>
              <a:t>Em branco</a:t>
            </a:r>
            <a:r>
              <a:rPr lang="pt-BR" dirty="0"/>
              <a:t>. Não identifica o avalizado. Entende-se na LC que é o </a:t>
            </a:r>
            <a:r>
              <a:rPr lang="pt-BR" i="1" dirty="0"/>
              <a:t>sacador</a:t>
            </a:r>
            <a:r>
              <a:rPr lang="pt-BR" dirty="0"/>
              <a:t>. </a:t>
            </a:r>
            <a:endParaRPr lang="pt-BR" dirty="0" smtClean="0"/>
          </a:p>
          <a:p>
            <a:r>
              <a:rPr lang="pt-BR" u="sng" dirty="0"/>
              <a:t>Simultâneos. </a:t>
            </a:r>
            <a:r>
              <a:rPr lang="pt-BR" dirty="0"/>
              <a:t>Apostos em favor do mesmo avalizado, de modo conjunto. A e B avalizam C. Presumem-se simultâneos os dados em branco (STF S189)</a:t>
            </a:r>
          </a:p>
          <a:p>
            <a:r>
              <a:rPr lang="pt-BR" u="sng" dirty="0"/>
              <a:t>Sucessivos</a:t>
            </a:r>
            <a:r>
              <a:rPr lang="pt-BR" dirty="0"/>
              <a:t>. O avalista avaliza o avalista do emitente, por exemplo.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371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o">
  <a:themeElements>
    <a:clrScheme name="Dividendo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o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392</Words>
  <Application>Microsoft Office PowerPoint</Application>
  <PresentationFormat>Widescreen</PresentationFormat>
  <Paragraphs>68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9" baseType="lpstr">
      <vt:lpstr>Gill Sans MT</vt:lpstr>
      <vt:lpstr>Wingdings 2</vt:lpstr>
      <vt:lpstr>Dividendo</vt:lpstr>
      <vt:lpstr>Títulos de Crédito</vt:lpstr>
      <vt:lpstr>Regras de ouro</vt:lpstr>
      <vt:lpstr>REQUISITOS</vt:lpstr>
      <vt:lpstr>Classificação</vt:lpstr>
      <vt:lpstr>ENDOSSO</vt:lpstr>
      <vt:lpstr>AVAL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Títulos de Crédito</dc:title>
  <dc:creator>André Lipp Pinto Basto Lupi</dc:creator>
  <cp:lastModifiedBy>André Lipp Pinto Basto Lupi</cp:lastModifiedBy>
  <cp:revision>1</cp:revision>
  <dcterms:created xsi:type="dcterms:W3CDTF">2015-08-18T21:15:01Z</dcterms:created>
  <dcterms:modified xsi:type="dcterms:W3CDTF">2015-08-18T21:21:53Z</dcterms:modified>
</cp:coreProperties>
</file>