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3" r:id="rId4"/>
    <p:sldId id="264" r:id="rId5"/>
    <p:sldId id="259" r:id="rId6"/>
    <p:sldId id="257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AAC3D-6552-453E-8E57-9D4FCC861D2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8EBC618-F4B8-4B4C-8C81-8C18A9F9DF2D}">
      <dgm:prSet phldrT="[Texto]"/>
      <dgm:spPr/>
      <dgm:t>
        <a:bodyPr/>
        <a:lstStyle/>
        <a:p>
          <a:r>
            <a:rPr lang="pt-BR" dirty="0" smtClean="0"/>
            <a:t>Saque</a:t>
          </a:r>
          <a:endParaRPr lang="pt-BR" dirty="0"/>
        </a:p>
      </dgm:t>
    </dgm:pt>
    <dgm:pt modelId="{65A706CA-552A-4F42-9948-C020C3DF1097}" type="parTrans" cxnId="{707B6EDE-5BD3-4529-878F-831D03629480}">
      <dgm:prSet/>
      <dgm:spPr/>
      <dgm:t>
        <a:bodyPr/>
        <a:lstStyle/>
        <a:p>
          <a:endParaRPr lang="pt-BR"/>
        </a:p>
      </dgm:t>
    </dgm:pt>
    <dgm:pt modelId="{9EC58597-2735-4FB7-AD7A-6B4FC64E1511}" type="sibTrans" cxnId="{707B6EDE-5BD3-4529-878F-831D03629480}">
      <dgm:prSet/>
      <dgm:spPr/>
      <dgm:t>
        <a:bodyPr/>
        <a:lstStyle/>
        <a:p>
          <a:endParaRPr lang="pt-BR"/>
        </a:p>
      </dgm:t>
    </dgm:pt>
    <dgm:pt modelId="{B64009C1-58F4-4718-A456-490F011A2AD6}">
      <dgm:prSet phldrT="[Texto]"/>
      <dgm:spPr/>
      <dgm:t>
        <a:bodyPr/>
        <a:lstStyle/>
        <a:p>
          <a:r>
            <a:rPr lang="pt-BR" dirty="0" smtClean="0"/>
            <a:t>Sacador</a:t>
          </a:r>
          <a:endParaRPr lang="pt-BR" dirty="0"/>
        </a:p>
      </dgm:t>
    </dgm:pt>
    <dgm:pt modelId="{48A29BD8-6B49-45CB-883C-89494A89C6F4}" type="parTrans" cxnId="{A95F9854-B749-46DB-B507-7165EDBA82DD}">
      <dgm:prSet/>
      <dgm:spPr/>
      <dgm:t>
        <a:bodyPr/>
        <a:lstStyle/>
        <a:p>
          <a:endParaRPr lang="pt-BR"/>
        </a:p>
      </dgm:t>
    </dgm:pt>
    <dgm:pt modelId="{01E1164C-091C-40BA-9E7A-6BF5CE9C48A9}" type="sibTrans" cxnId="{A95F9854-B749-46DB-B507-7165EDBA82DD}">
      <dgm:prSet/>
      <dgm:spPr/>
      <dgm:t>
        <a:bodyPr/>
        <a:lstStyle/>
        <a:p>
          <a:endParaRPr lang="pt-BR"/>
        </a:p>
      </dgm:t>
    </dgm:pt>
    <dgm:pt modelId="{F296674D-D403-4227-BB4F-C3E1E9ADEBB0}">
      <dgm:prSet phldrT="[Texto]"/>
      <dgm:spPr/>
      <dgm:t>
        <a:bodyPr/>
        <a:lstStyle/>
        <a:p>
          <a:r>
            <a:rPr lang="pt-BR" dirty="0" smtClean="0"/>
            <a:t>Preenche</a:t>
          </a:r>
          <a:endParaRPr lang="pt-BR" dirty="0"/>
        </a:p>
      </dgm:t>
    </dgm:pt>
    <dgm:pt modelId="{A31BEE86-4F5F-4F29-8BD7-2018D348B083}" type="parTrans" cxnId="{84E55265-D34A-4D50-8909-A5CBF4E6799F}">
      <dgm:prSet/>
      <dgm:spPr/>
      <dgm:t>
        <a:bodyPr/>
        <a:lstStyle/>
        <a:p>
          <a:endParaRPr lang="pt-BR"/>
        </a:p>
      </dgm:t>
    </dgm:pt>
    <dgm:pt modelId="{4B5B6A65-EB1C-4013-B27F-AA7992CA6FA0}" type="sibTrans" cxnId="{84E55265-D34A-4D50-8909-A5CBF4E6799F}">
      <dgm:prSet/>
      <dgm:spPr/>
      <dgm:t>
        <a:bodyPr/>
        <a:lstStyle/>
        <a:p>
          <a:endParaRPr lang="pt-BR"/>
        </a:p>
      </dgm:t>
    </dgm:pt>
    <dgm:pt modelId="{0EE84A7A-47BC-4C8C-B6EF-3A37817CE510}">
      <dgm:prSet phldrT="[Texto]"/>
      <dgm:spPr/>
      <dgm:t>
        <a:bodyPr/>
        <a:lstStyle/>
        <a:p>
          <a:r>
            <a:rPr lang="pt-BR" dirty="0" smtClean="0"/>
            <a:t>Aceite</a:t>
          </a:r>
          <a:endParaRPr lang="pt-BR" dirty="0"/>
        </a:p>
      </dgm:t>
    </dgm:pt>
    <dgm:pt modelId="{571257C3-1C2A-4E40-AC4E-9271358F0198}" type="parTrans" cxnId="{C1A6D0EE-AED4-4E2D-A037-A6BD0F970BE8}">
      <dgm:prSet/>
      <dgm:spPr/>
      <dgm:t>
        <a:bodyPr/>
        <a:lstStyle/>
        <a:p>
          <a:endParaRPr lang="pt-BR"/>
        </a:p>
      </dgm:t>
    </dgm:pt>
    <dgm:pt modelId="{93FA0681-16A4-41D4-99C1-74C9DCB220B1}" type="sibTrans" cxnId="{C1A6D0EE-AED4-4E2D-A037-A6BD0F970BE8}">
      <dgm:prSet/>
      <dgm:spPr/>
      <dgm:t>
        <a:bodyPr/>
        <a:lstStyle/>
        <a:p>
          <a:endParaRPr lang="pt-BR"/>
        </a:p>
      </dgm:t>
    </dgm:pt>
    <dgm:pt modelId="{C80A66AF-F839-4D5C-B422-8B47C1C1C63D}">
      <dgm:prSet phldrT="[Texto]"/>
      <dgm:spPr/>
      <dgm:t>
        <a:bodyPr/>
        <a:lstStyle/>
        <a:p>
          <a:r>
            <a:rPr lang="pt-BR" dirty="0" smtClean="0"/>
            <a:t>Sacado</a:t>
          </a:r>
          <a:endParaRPr lang="pt-BR" dirty="0"/>
        </a:p>
      </dgm:t>
    </dgm:pt>
    <dgm:pt modelId="{67905510-0C8B-4B71-8537-300526A627BD}" type="parTrans" cxnId="{40B691EA-11E7-4C27-8EFD-D771348EC9A2}">
      <dgm:prSet/>
      <dgm:spPr/>
      <dgm:t>
        <a:bodyPr/>
        <a:lstStyle/>
        <a:p>
          <a:endParaRPr lang="pt-BR"/>
        </a:p>
      </dgm:t>
    </dgm:pt>
    <dgm:pt modelId="{68BB5957-39CA-4293-833E-939A7FC81787}" type="sibTrans" cxnId="{40B691EA-11E7-4C27-8EFD-D771348EC9A2}">
      <dgm:prSet/>
      <dgm:spPr/>
      <dgm:t>
        <a:bodyPr/>
        <a:lstStyle/>
        <a:p>
          <a:endParaRPr lang="pt-BR"/>
        </a:p>
      </dgm:t>
    </dgm:pt>
    <dgm:pt modelId="{06BC3007-62E9-45DF-BAAF-D1B2039125EB}">
      <dgm:prSet phldrT="[Texto]"/>
      <dgm:spPr/>
      <dgm:t>
        <a:bodyPr/>
        <a:lstStyle/>
        <a:p>
          <a:r>
            <a:rPr lang="pt-BR" dirty="0" smtClean="0"/>
            <a:t>Aceita</a:t>
          </a:r>
          <a:endParaRPr lang="pt-BR" dirty="0"/>
        </a:p>
      </dgm:t>
    </dgm:pt>
    <dgm:pt modelId="{1DC7D1B8-1E4F-44D3-8295-A2F3E59283B7}" type="parTrans" cxnId="{295825AA-1836-4387-9E3F-D6BB9E28703E}">
      <dgm:prSet/>
      <dgm:spPr/>
      <dgm:t>
        <a:bodyPr/>
        <a:lstStyle/>
        <a:p>
          <a:endParaRPr lang="pt-BR"/>
        </a:p>
      </dgm:t>
    </dgm:pt>
    <dgm:pt modelId="{8604C152-4589-443A-8DEC-11D60CA748F7}" type="sibTrans" cxnId="{295825AA-1836-4387-9E3F-D6BB9E28703E}">
      <dgm:prSet/>
      <dgm:spPr/>
      <dgm:t>
        <a:bodyPr/>
        <a:lstStyle/>
        <a:p>
          <a:endParaRPr lang="pt-BR"/>
        </a:p>
      </dgm:t>
    </dgm:pt>
    <dgm:pt modelId="{89B52499-9F10-466F-8339-FCB0736B3874}">
      <dgm:prSet phldrT="[Texto]"/>
      <dgm:spPr/>
      <dgm:t>
        <a:bodyPr/>
        <a:lstStyle/>
        <a:p>
          <a:r>
            <a:rPr lang="pt-BR" dirty="0" smtClean="0"/>
            <a:t>Pagamento</a:t>
          </a:r>
          <a:endParaRPr lang="pt-BR" dirty="0"/>
        </a:p>
      </dgm:t>
    </dgm:pt>
    <dgm:pt modelId="{ABF439EF-6527-467D-A535-6DCA0F7365DB}" type="parTrans" cxnId="{0F41C25A-41DC-4CF7-AF1D-06EDC6C4CF14}">
      <dgm:prSet/>
      <dgm:spPr/>
      <dgm:t>
        <a:bodyPr/>
        <a:lstStyle/>
        <a:p>
          <a:endParaRPr lang="pt-BR"/>
        </a:p>
      </dgm:t>
    </dgm:pt>
    <dgm:pt modelId="{0B8C4C7D-9408-4E5E-942A-D4E5C74F5F3C}" type="sibTrans" cxnId="{0F41C25A-41DC-4CF7-AF1D-06EDC6C4CF14}">
      <dgm:prSet/>
      <dgm:spPr/>
      <dgm:t>
        <a:bodyPr/>
        <a:lstStyle/>
        <a:p>
          <a:endParaRPr lang="pt-BR"/>
        </a:p>
      </dgm:t>
    </dgm:pt>
    <dgm:pt modelId="{1B456450-63F2-4EA3-8E32-EE41484F1A7B}">
      <dgm:prSet phldrT="[Texto]"/>
      <dgm:spPr/>
      <dgm:t>
        <a:bodyPr/>
        <a:lstStyle/>
        <a:p>
          <a:r>
            <a:rPr lang="pt-BR" dirty="0" smtClean="0"/>
            <a:t>Tomador</a:t>
          </a:r>
          <a:endParaRPr lang="pt-BR" dirty="0"/>
        </a:p>
      </dgm:t>
    </dgm:pt>
    <dgm:pt modelId="{53185119-D65A-4EF5-8B91-E1B273D154C7}" type="parTrans" cxnId="{ED2EACFA-AE20-459B-BE92-2F4030B5D567}">
      <dgm:prSet/>
      <dgm:spPr/>
      <dgm:t>
        <a:bodyPr/>
        <a:lstStyle/>
        <a:p>
          <a:endParaRPr lang="pt-BR"/>
        </a:p>
      </dgm:t>
    </dgm:pt>
    <dgm:pt modelId="{F38EEB1B-90D2-4454-AF4A-8172A6601186}" type="sibTrans" cxnId="{ED2EACFA-AE20-459B-BE92-2F4030B5D567}">
      <dgm:prSet/>
      <dgm:spPr/>
      <dgm:t>
        <a:bodyPr/>
        <a:lstStyle/>
        <a:p>
          <a:endParaRPr lang="pt-BR"/>
        </a:p>
      </dgm:t>
    </dgm:pt>
    <dgm:pt modelId="{9EBC7591-778E-49DA-BF16-0D43CC9DBEA0}">
      <dgm:prSet phldrT="[Texto]"/>
      <dgm:spPr/>
      <dgm:t>
        <a:bodyPr/>
        <a:lstStyle/>
        <a:p>
          <a:r>
            <a:rPr lang="pt-BR" dirty="0" smtClean="0"/>
            <a:t>Recebe</a:t>
          </a:r>
          <a:endParaRPr lang="pt-BR" dirty="0"/>
        </a:p>
      </dgm:t>
    </dgm:pt>
    <dgm:pt modelId="{165D8322-3265-4700-B9DB-747DA34C45C5}" type="parTrans" cxnId="{FF17CC87-2122-43DB-B337-133046D21AD6}">
      <dgm:prSet/>
      <dgm:spPr/>
      <dgm:t>
        <a:bodyPr/>
        <a:lstStyle/>
        <a:p>
          <a:endParaRPr lang="pt-BR"/>
        </a:p>
      </dgm:t>
    </dgm:pt>
    <dgm:pt modelId="{760E416F-85CE-43C4-A869-01F5E3E784A1}" type="sibTrans" cxnId="{FF17CC87-2122-43DB-B337-133046D21AD6}">
      <dgm:prSet/>
      <dgm:spPr/>
      <dgm:t>
        <a:bodyPr/>
        <a:lstStyle/>
        <a:p>
          <a:endParaRPr lang="pt-BR"/>
        </a:p>
      </dgm:t>
    </dgm:pt>
    <dgm:pt modelId="{837828AA-7030-4F2D-94DC-7BB6BE6E60DF}" type="pres">
      <dgm:prSet presAssocID="{7AFAAC3D-6552-453E-8E57-9D4FCC861D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F051030-B374-4971-8CA5-65AA16B68FD9}" type="pres">
      <dgm:prSet presAssocID="{7AFAAC3D-6552-453E-8E57-9D4FCC861D29}" presName="tSp" presStyleCnt="0"/>
      <dgm:spPr/>
    </dgm:pt>
    <dgm:pt modelId="{0D240B53-4585-44D2-9AE5-1B9AA5FE428A}" type="pres">
      <dgm:prSet presAssocID="{7AFAAC3D-6552-453E-8E57-9D4FCC861D29}" presName="bSp" presStyleCnt="0"/>
      <dgm:spPr/>
    </dgm:pt>
    <dgm:pt modelId="{F123F28C-5177-45B4-AF24-9716471F43D4}" type="pres">
      <dgm:prSet presAssocID="{7AFAAC3D-6552-453E-8E57-9D4FCC861D29}" presName="process" presStyleCnt="0"/>
      <dgm:spPr/>
    </dgm:pt>
    <dgm:pt modelId="{A680389D-AB7B-44FB-A3D3-3D7D51D5C306}" type="pres">
      <dgm:prSet presAssocID="{48EBC618-F4B8-4B4C-8C81-8C18A9F9DF2D}" presName="composite1" presStyleCnt="0"/>
      <dgm:spPr/>
    </dgm:pt>
    <dgm:pt modelId="{B4E351C7-1034-4922-BF5C-C471664B178D}" type="pres">
      <dgm:prSet presAssocID="{48EBC618-F4B8-4B4C-8C81-8C18A9F9DF2D}" presName="dummyNode1" presStyleLbl="node1" presStyleIdx="0" presStyleCnt="3"/>
      <dgm:spPr/>
    </dgm:pt>
    <dgm:pt modelId="{5D212EFA-11D1-4864-B8D5-D19FCCEDF73E}" type="pres">
      <dgm:prSet presAssocID="{48EBC618-F4B8-4B4C-8C81-8C18A9F9DF2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EFEACF-775E-44F7-A7AA-0F08E5284D12}" type="pres">
      <dgm:prSet presAssocID="{48EBC618-F4B8-4B4C-8C81-8C18A9F9DF2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295F57-0358-4C38-B4C3-DC520BBAAB8D}" type="pres">
      <dgm:prSet presAssocID="{48EBC618-F4B8-4B4C-8C81-8C18A9F9DF2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D318CA-F1A3-45F6-90ED-A47BA06A8199}" type="pres">
      <dgm:prSet presAssocID="{48EBC618-F4B8-4B4C-8C81-8C18A9F9DF2D}" presName="connSite1" presStyleCnt="0"/>
      <dgm:spPr/>
    </dgm:pt>
    <dgm:pt modelId="{00F28558-4587-48E9-9732-DC1658B50863}" type="pres">
      <dgm:prSet presAssocID="{9EC58597-2735-4FB7-AD7A-6B4FC64E1511}" presName="Name9" presStyleLbl="sibTrans2D1" presStyleIdx="0" presStyleCnt="2"/>
      <dgm:spPr/>
      <dgm:t>
        <a:bodyPr/>
        <a:lstStyle/>
        <a:p>
          <a:endParaRPr lang="pt-BR"/>
        </a:p>
      </dgm:t>
    </dgm:pt>
    <dgm:pt modelId="{76A0B7E5-E8D9-4F5B-BD95-A2EE204E54B1}" type="pres">
      <dgm:prSet presAssocID="{0EE84A7A-47BC-4C8C-B6EF-3A37817CE510}" presName="composite2" presStyleCnt="0"/>
      <dgm:spPr/>
    </dgm:pt>
    <dgm:pt modelId="{9005941E-B1C9-4AC9-8AE6-0F3DF1B33AAC}" type="pres">
      <dgm:prSet presAssocID="{0EE84A7A-47BC-4C8C-B6EF-3A37817CE510}" presName="dummyNode2" presStyleLbl="node1" presStyleIdx="0" presStyleCnt="3"/>
      <dgm:spPr/>
    </dgm:pt>
    <dgm:pt modelId="{99DB7C58-6EAB-466D-A1E8-0362BE2DE365}" type="pres">
      <dgm:prSet presAssocID="{0EE84A7A-47BC-4C8C-B6EF-3A37817CE510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620521-B3FB-4E68-9A8F-9CDADC309988}" type="pres">
      <dgm:prSet presAssocID="{0EE84A7A-47BC-4C8C-B6EF-3A37817CE51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4E7068-F99A-4973-8CD4-0864643F9353}" type="pres">
      <dgm:prSet presAssocID="{0EE84A7A-47BC-4C8C-B6EF-3A37817CE510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729553-B881-4CB2-83C8-2470B5BFAA34}" type="pres">
      <dgm:prSet presAssocID="{0EE84A7A-47BC-4C8C-B6EF-3A37817CE510}" presName="connSite2" presStyleCnt="0"/>
      <dgm:spPr/>
    </dgm:pt>
    <dgm:pt modelId="{90741361-1AC5-4A12-A75C-51E68E8D5F22}" type="pres">
      <dgm:prSet presAssocID="{93FA0681-16A4-41D4-99C1-74C9DCB220B1}" presName="Name18" presStyleLbl="sibTrans2D1" presStyleIdx="1" presStyleCnt="2"/>
      <dgm:spPr/>
      <dgm:t>
        <a:bodyPr/>
        <a:lstStyle/>
        <a:p>
          <a:endParaRPr lang="pt-BR"/>
        </a:p>
      </dgm:t>
    </dgm:pt>
    <dgm:pt modelId="{ADC3C5DE-1C12-431B-86D6-8575FD061445}" type="pres">
      <dgm:prSet presAssocID="{89B52499-9F10-466F-8339-FCB0736B3874}" presName="composite1" presStyleCnt="0"/>
      <dgm:spPr/>
    </dgm:pt>
    <dgm:pt modelId="{3CD0F1DC-A887-4EFF-A21A-D6DDA57C3DE6}" type="pres">
      <dgm:prSet presAssocID="{89B52499-9F10-466F-8339-FCB0736B3874}" presName="dummyNode1" presStyleLbl="node1" presStyleIdx="1" presStyleCnt="3"/>
      <dgm:spPr/>
    </dgm:pt>
    <dgm:pt modelId="{8F1C226B-CB22-4113-9DF1-25ECBDCF4354}" type="pres">
      <dgm:prSet presAssocID="{89B52499-9F10-466F-8339-FCB0736B387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F5F903-F616-40DF-9B07-D39D34B1A3B9}" type="pres">
      <dgm:prSet presAssocID="{89B52499-9F10-466F-8339-FCB0736B387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A2A511-936F-42EC-8D16-2BA8079C2020}" type="pres">
      <dgm:prSet presAssocID="{89B52499-9F10-466F-8339-FCB0736B3874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D9D65C-0845-4347-8090-4B604B1B3754}" type="pres">
      <dgm:prSet presAssocID="{89B52499-9F10-466F-8339-FCB0736B3874}" presName="connSite1" presStyleCnt="0"/>
      <dgm:spPr/>
    </dgm:pt>
  </dgm:ptLst>
  <dgm:cxnLst>
    <dgm:cxn modelId="{C1A6D0EE-AED4-4E2D-A037-A6BD0F970BE8}" srcId="{7AFAAC3D-6552-453E-8E57-9D4FCC861D29}" destId="{0EE84A7A-47BC-4C8C-B6EF-3A37817CE510}" srcOrd="1" destOrd="0" parTransId="{571257C3-1C2A-4E40-AC4E-9271358F0198}" sibTransId="{93FA0681-16A4-41D4-99C1-74C9DCB220B1}"/>
    <dgm:cxn modelId="{295825AA-1836-4387-9E3F-D6BB9E28703E}" srcId="{0EE84A7A-47BC-4C8C-B6EF-3A37817CE510}" destId="{06BC3007-62E9-45DF-BAAF-D1B2039125EB}" srcOrd="1" destOrd="0" parTransId="{1DC7D1B8-1E4F-44D3-8295-A2F3E59283B7}" sibTransId="{8604C152-4589-443A-8DEC-11D60CA748F7}"/>
    <dgm:cxn modelId="{E3159023-8DBF-4A36-A208-33EF342FB1A8}" type="presOf" srcId="{9EBC7591-778E-49DA-BF16-0D43CC9DBEA0}" destId="{8F1C226B-CB22-4113-9DF1-25ECBDCF4354}" srcOrd="0" destOrd="1" presId="urn:microsoft.com/office/officeart/2005/8/layout/hProcess4"/>
    <dgm:cxn modelId="{40B691EA-11E7-4C27-8EFD-D771348EC9A2}" srcId="{0EE84A7A-47BC-4C8C-B6EF-3A37817CE510}" destId="{C80A66AF-F839-4D5C-B422-8B47C1C1C63D}" srcOrd="0" destOrd="0" parTransId="{67905510-0C8B-4B71-8537-300526A627BD}" sibTransId="{68BB5957-39CA-4293-833E-939A7FC81787}"/>
    <dgm:cxn modelId="{104547DF-76F4-4CE0-9179-CB25E5F9CCB2}" type="presOf" srcId="{F296674D-D403-4227-BB4F-C3E1E9ADEBB0}" destId="{5D212EFA-11D1-4864-B8D5-D19FCCEDF73E}" srcOrd="0" destOrd="1" presId="urn:microsoft.com/office/officeart/2005/8/layout/hProcess4"/>
    <dgm:cxn modelId="{BD73983D-1ABC-45F2-963C-F22BE7A7F913}" type="presOf" srcId="{1B456450-63F2-4EA3-8E32-EE41484F1A7B}" destId="{8F1C226B-CB22-4113-9DF1-25ECBDCF4354}" srcOrd="0" destOrd="0" presId="urn:microsoft.com/office/officeart/2005/8/layout/hProcess4"/>
    <dgm:cxn modelId="{DB0D89C6-8473-44AD-B13D-A582236C9871}" type="presOf" srcId="{B64009C1-58F4-4718-A456-490F011A2AD6}" destId="{F4EFEACF-775E-44F7-A7AA-0F08E5284D12}" srcOrd="1" destOrd="0" presId="urn:microsoft.com/office/officeart/2005/8/layout/hProcess4"/>
    <dgm:cxn modelId="{ED2EACFA-AE20-459B-BE92-2F4030B5D567}" srcId="{89B52499-9F10-466F-8339-FCB0736B3874}" destId="{1B456450-63F2-4EA3-8E32-EE41484F1A7B}" srcOrd="0" destOrd="0" parTransId="{53185119-D65A-4EF5-8B91-E1B273D154C7}" sibTransId="{F38EEB1B-90D2-4454-AF4A-8172A6601186}"/>
    <dgm:cxn modelId="{B5216302-E036-4FCB-9FEA-1D181A9992E8}" type="presOf" srcId="{0EE84A7A-47BC-4C8C-B6EF-3A37817CE510}" destId="{A94E7068-F99A-4973-8CD4-0864643F9353}" srcOrd="0" destOrd="0" presId="urn:microsoft.com/office/officeart/2005/8/layout/hProcess4"/>
    <dgm:cxn modelId="{F16B96D7-82DF-41BF-94ED-2E04A15A855B}" type="presOf" srcId="{89B52499-9F10-466F-8339-FCB0736B3874}" destId="{DFA2A511-936F-42EC-8D16-2BA8079C2020}" srcOrd="0" destOrd="0" presId="urn:microsoft.com/office/officeart/2005/8/layout/hProcess4"/>
    <dgm:cxn modelId="{A95F9854-B749-46DB-B507-7165EDBA82DD}" srcId="{48EBC618-F4B8-4B4C-8C81-8C18A9F9DF2D}" destId="{B64009C1-58F4-4718-A456-490F011A2AD6}" srcOrd="0" destOrd="0" parTransId="{48A29BD8-6B49-45CB-883C-89494A89C6F4}" sibTransId="{01E1164C-091C-40BA-9E7A-6BF5CE9C48A9}"/>
    <dgm:cxn modelId="{C8260251-4ED9-4525-9E06-6D168CEEBB4F}" type="presOf" srcId="{06BC3007-62E9-45DF-BAAF-D1B2039125EB}" destId="{99DB7C58-6EAB-466D-A1E8-0362BE2DE365}" srcOrd="0" destOrd="1" presId="urn:microsoft.com/office/officeart/2005/8/layout/hProcess4"/>
    <dgm:cxn modelId="{31311029-302B-4F86-82E2-FCC9C9445A09}" type="presOf" srcId="{F296674D-D403-4227-BB4F-C3E1E9ADEBB0}" destId="{F4EFEACF-775E-44F7-A7AA-0F08E5284D12}" srcOrd="1" destOrd="1" presId="urn:microsoft.com/office/officeart/2005/8/layout/hProcess4"/>
    <dgm:cxn modelId="{DD662B69-1476-4BB0-BB7B-08D0583C4DE3}" type="presOf" srcId="{9EBC7591-778E-49DA-BF16-0D43CC9DBEA0}" destId="{D4F5F903-F616-40DF-9B07-D39D34B1A3B9}" srcOrd="1" destOrd="1" presId="urn:microsoft.com/office/officeart/2005/8/layout/hProcess4"/>
    <dgm:cxn modelId="{707B6EDE-5BD3-4529-878F-831D03629480}" srcId="{7AFAAC3D-6552-453E-8E57-9D4FCC861D29}" destId="{48EBC618-F4B8-4B4C-8C81-8C18A9F9DF2D}" srcOrd="0" destOrd="0" parTransId="{65A706CA-552A-4F42-9948-C020C3DF1097}" sibTransId="{9EC58597-2735-4FB7-AD7A-6B4FC64E1511}"/>
    <dgm:cxn modelId="{BC156B9B-C4FF-4E7B-815B-800E1997DDAC}" type="presOf" srcId="{93FA0681-16A4-41D4-99C1-74C9DCB220B1}" destId="{90741361-1AC5-4A12-A75C-51E68E8D5F22}" srcOrd="0" destOrd="0" presId="urn:microsoft.com/office/officeart/2005/8/layout/hProcess4"/>
    <dgm:cxn modelId="{579BC8C1-0FA2-49FC-B8C7-BABF24AD1B75}" type="presOf" srcId="{C80A66AF-F839-4D5C-B422-8B47C1C1C63D}" destId="{CE620521-B3FB-4E68-9A8F-9CDADC309988}" srcOrd="1" destOrd="0" presId="urn:microsoft.com/office/officeart/2005/8/layout/hProcess4"/>
    <dgm:cxn modelId="{E6AFC041-5582-49C5-A540-DDADAF0FFB88}" type="presOf" srcId="{06BC3007-62E9-45DF-BAAF-D1B2039125EB}" destId="{CE620521-B3FB-4E68-9A8F-9CDADC309988}" srcOrd="1" destOrd="1" presId="urn:microsoft.com/office/officeart/2005/8/layout/hProcess4"/>
    <dgm:cxn modelId="{92C97B5D-8044-4707-B871-16E93217DBE2}" type="presOf" srcId="{1B456450-63F2-4EA3-8E32-EE41484F1A7B}" destId="{D4F5F903-F616-40DF-9B07-D39D34B1A3B9}" srcOrd="1" destOrd="0" presId="urn:microsoft.com/office/officeart/2005/8/layout/hProcess4"/>
    <dgm:cxn modelId="{84E55265-D34A-4D50-8909-A5CBF4E6799F}" srcId="{48EBC618-F4B8-4B4C-8C81-8C18A9F9DF2D}" destId="{F296674D-D403-4227-BB4F-C3E1E9ADEBB0}" srcOrd="1" destOrd="0" parTransId="{A31BEE86-4F5F-4F29-8BD7-2018D348B083}" sibTransId="{4B5B6A65-EB1C-4013-B27F-AA7992CA6FA0}"/>
    <dgm:cxn modelId="{F54679E5-DA55-43DE-87F2-4D012598B9A9}" type="presOf" srcId="{B64009C1-58F4-4718-A456-490F011A2AD6}" destId="{5D212EFA-11D1-4864-B8D5-D19FCCEDF73E}" srcOrd="0" destOrd="0" presId="urn:microsoft.com/office/officeart/2005/8/layout/hProcess4"/>
    <dgm:cxn modelId="{A311D5C5-6EC6-4098-84E7-BBA0C966F02D}" type="presOf" srcId="{7AFAAC3D-6552-453E-8E57-9D4FCC861D29}" destId="{837828AA-7030-4F2D-94DC-7BB6BE6E60DF}" srcOrd="0" destOrd="0" presId="urn:microsoft.com/office/officeart/2005/8/layout/hProcess4"/>
    <dgm:cxn modelId="{6B370894-A7F8-4636-8695-45AE253F42F9}" type="presOf" srcId="{9EC58597-2735-4FB7-AD7A-6B4FC64E1511}" destId="{00F28558-4587-48E9-9732-DC1658B50863}" srcOrd="0" destOrd="0" presId="urn:microsoft.com/office/officeart/2005/8/layout/hProcess4"/>
    <dgm:cxn modelId="{DE4624B7-AF4F-48A7-8096-9AB3C4DD07F1}" type="presOf" srcId="{C80A66AF-F839-4D5C-B422-8B47C1C1C63D}" destId="{99DB7C58-6EAB-466D-A1E8-0362BE2DE365}" srcOrd="0" destOrd="0" presId="urn:microsoft.com/office/officeart/2005/8/layout/hProcess4"/>
    <dgm:cxn modelId="{FF17CC87-2122-43DB-B337-133046D21AD6}" srcId="{89B52499-9F10-466F-8339-FCB0736B3874}" destId="{9EBC7591-778E-49DA-BF16-0D43CC9DBEA0}" srcOrd="1" destOrd="0" parTransId="{165D8322-3265-4700-B9DB-747DA34C45C5}" sibTransId="{760E416F-85CE-43C4-A869-01F5E3E784A1}"/>
    <dgm:cxn modelId="{0F41C25A-41DC-4CF7-AF1D-06EDC6C4CF14}" srcId="{7AFAAC3D-6552-453E-8E57-9D4FCC861D29}" destId="{89B52499-9F10-466F-8339-FCB0736B3874}" srcOrd="2" destOrd="0" parTransId="{ABF439EF-6527-467D-A535-6DCA0F7365DB}" sibTransId="{0B8C4C7D-9408-4E5E-942A-D4E5C74F5F3C}"/>
    <dgm:cxn modelId="{6B832260-488C-4135-A3AC-A42E5567C00D}" type="presOf" srcId="{48EBC618-F4B8-4B4C-8C81-8C18A9F9DF2D}" destId="{BE295F57-0358-4C38-B4C3-DC520BBAAB8D}" srcOrd="0" destOrd="0" presId="urn:microsoft.com/office/officeart/2005/8/layout/hProcess4"/>
    <dgm:cxn modelId="{7720BF34-96D7-40DB-AA4D-28A59E9F3774}" type="presParOf" srcId="{837828AA-7030-4F2D-94DC-7BB6BE6E60DF}" destId="{EF051030-B374-4971-8CA5-65AA16B68FD9}" srcOrd="0" destOrd="0" presId="urn:microsoft.com/office/officeart/2005/8/layout/hProcess4"/>
    <dgm:cxn modelId="{C0A5458B-33EC-45AE-A493-EE6E3B5D212E}" type="presParOf" srcId="{837828AA-7030-4F2D-94DC-7BB6BE6E60DF}" destId="{0D240B53-4585-44D2-9AE5-1B9AA5FE428A}" srcOrd="1" destOrd="0" presId="urn:microsoft.com/office/officeart/2005/8/layout/hProcess4"/>
    <dgm:cxn modelId="{0CA749A7-9BE3-4C00-9339-EF1B7265ADC8}" type="presParOf" srcId="{837828AA-7030-4F2D-94DC-7BB6BE6E60DF}" destId="{F123F28C-5177-45B4-AF24-9716471F43D4}" srcOrd="2" destOrd="0" presId="urn:microsoft.com/office/officeart/2005/8/layout/hProcess4"/>
    <dgm:cxn modelId="{3E2B8C48-CFFE-404C-A691-65CFB864C114}" type="presParOf" srcId="{F123F28C-5177-45B4-AF24-9716471F43D4}" destId="{A680389D-AB7B-44FB-A3D3-3D7D51D5C306}" srcOrd="0" destOrd="0" presId="urn:microsoft.com/office/officeart/2005/8/layout/hProcess4"/>
    <dgm:cxn modelId="{9F8DD7CB-5246-4D68-B4C6-1647CED96B17}" type="presParOf" srcId="{A680389D-AB7B-44FB-A3D3-3D7D51D5C306}" destId="{B4E351C7-1034-4922-BF5C-C471664B178D}" srcOrd="0" destOrd="0" presId="urn:microsoft.com/office/officeart/2005/8/layout/hProcess4"/>
    <dgm:cxn modelId="{42C5D2C6-A6E1-4378-B85D-3961247072B1}" type="presParOf" srcId="{A680389D-AB7B-44FB-A3D3-3D7D51D5C306}" destId="{5D212EFA-11D1-4864-B8D5-D19FCCEDF73E}" srcOrd="1" destOrd="0" presId="urn:microsoft.com/office/officeart/2005/8/layout/hProcess4"/>
    <dgm:cxn modelId="{25FC6305-3006-41E0-8DE4-F74F24F1795B}" type="presParOf" srcId="{A680389D-AB7B-44FB-A3D3-3D7D51D5C306}" destId="{F4EFEACF-775E-44F7-A7AA-0F08E5284D12}" srcOrd="2" destOrd="0" presId="urn:microsoft.com/office/officeart/2005/8/layout/hProcess4"/>
    <dgm:cxn modelId="{98A2027F-F6A2-4EFA-AA29-05B093E04D81}" type="presParOf" srcId="{A680389D-AB7B-44FB-A3D3-3D7D51D5C306}" destId="{BE295F57-0358-4C38-B4C3-DC520BBAAB8D}" srcOrd="3" destOrd="0" presId="urn:microsoft.com/office/officeart/2005/8/layout/hProcess4"/>
    <dgm:cxn modelId="{A63B2F0E-9C78-482E-BFF2-2FDC2D3D1EDA}" type="presParOf" srcId="{A680389D-AB7B-44FB-A3D3-3D7D51D5C306}" destId="{0AD318CA-F1A3-45F6-90ED-A47BA06A8199}" srcOrd="4" destOrd="0" presId="urn:microsoft.com/office/officeart/2005/8/layout/hProcess4"/>
    <dgm:cxn modelId="{D7BFAE6F-7D6A-4267-A74E-1C4E6632C945}" type="presParOf" srcId="{F123F28C-5177-45B4-AF24-9716471F43D4}" destId="{00F28558-4587-48E9-9732-DC1658B50863}" srcOrd="1" destOrd="0" presId="urn:microsoft.com/office/officeart/2005/8/layout/hProcess4"/>
    <dgm:cxn modelId="{57C60DE0-6364-4A66-BB7C-61C651EBC07A}" type="presParOf" srcId="{F123F28C-5177-45B4-AF24-9716471F43D4}" destId="{76A0B7E5-E8D9-4F5B-BD95-A2EE204E54B1}" srcOrd="2" destOrd="0" presId="urn:microsoft.com/office/officeart/2005/8/layout/hProcess4"/>
    <dgm:cxn modelId="{20B28B94-8BFA-41B7-86F6-6EF45513E72B}" type="presParOf" srcId="{76A0B7E5-E8D9-4F5B-BD95-A2EE204E54B1}" destId="{9005941E-B1C9-4AC9-8AE6-0F3DF1B33AAC}" srcOrd="0" destOrd="0" presId="urn:microsoft.com/office/officeart/2005/8/layout/hProcess4"/>
    <dgm:cxn modelId="{2C952FB3-4619-4A4A-8921-0F09FD5BD06E}" type="presParOf" srcId="{76A0B7E5-E8D9-4F5B-BD95-A2EE204E54B1}" destId="{99DB7C58-6EAB-466D-A1E8-0362BE2DE365}" srcOrd="1" destOrd="0" presId="urn:microsoft.com/office/officeart/2005/8/layout/hProcess4"/>
    <dgm:cxn modelId="{27F985EE-7866-477B-8521-994AE4784180}" type="presParOf" srcId="{76A0B7E5-E8D9-4F5B-BD95-A2EE204E54B1}" destId="{CE620521-B3FB-4E68-9A8F-9CDADC309988}" srcOrd="2" destOrd="0" presId="urn:microsoft.com/office/officeart/2005/8/layout/hProcess4"/>
    <dgm:cxn modelId="{38DED6D8-4E27-49DA-B51E-A63D0DF3F778}" type="presParOf" srcId="{76A0B7E5-E8D9-4F5B-BD95-A2EE204E54B1}" destId="{A94E7068-F99A-4973-8CD4-0864643F9353}" srcOrd="3" destOrd="0" presId="urn:microsoft.com/office/officeart/2005/8/layout/hProcess4"/>
    <dgm:cxn modelId="{D37E9E18-9DD4-40AC-9C93-5887D3E2F807}" type="presParOf" srcId="{76A0B7E5-E8D9-4F5B-BD95-A2EE204E54B1}" destId="{53729553-B881-4CB2-83C8-2470B5BFAA34}" srcOrd="4" destOrd="0" presId="urn:microsoft.com/office/officeart/2005/8/layout/hProcess4"/>
    <dgm:cxn modelId="{147C1AAD-C60C-40C6-9563-81B10809975A}" type="presParOf" srcId="{F123F28C-5177-45B4-AF24-9716471F43D4}" destId="{90741361-1AC5-4A12-A75C-51E68E8D5F22}" srcOrd="3" destOrd="0" presId="urn:microsoft.com/office/officeart/2005/8/layout/hProcess4"/>
    <dgm:cxn modelId="{62176794-6E43-4CD2-B28A-916856DAE4C4}" type="presParOf" srcId="{F123F28C-5177-45B4-AF24-9716471F43D4}" destId="{ADC3C5DE-1C12-431B-86D6-8575FD061445}" srcOrd="4" destOrd="0" presId="urn:microsoft.com/office/officeart/2005/8/layout/hProcess4"/>
    <dgm:cxn modelId="{35DB8CA2-1820-4CB6-96E6-E8E5D1C4F92C}" type="presParOf" srcId="{ADC3C5DE-1C12-431B-86D6-8575FD061445}" destId="{3CD0F1DC-A887-4EFF-A21A-D6DDA57C3DE6}" srcOrd="0" destOrd="0" presId="urn:microsoft.com/office/officeart/2005/8/layout/hProcess4"/>
    <dgm:cxn modelId="{928E2071-3B96-4003-8D96-EF6753C21F26}" type="presParOf" srcId="{ADC3C5DE-1C12-431B-86D6-8575FD061445}" destId="{8F1C226B-CB22-4113-9DF1-25ECBDCF4354}" srcOrd="1" destOrd="0" presId="urn:microsoft.com/office/officeart/2005/8/layout/hProcess4"/>
    <dgm:cxn modelId="{5FA2C547-3445-439F-8B8F-87A70CB9D527}" type="presParOf" srcId="{ADC3C5DE-1C12-431B-86D6-8575FD061445}" destId="{D4F5F903-F616-40DF-9B07-D39D34B1A3B9}" srcOrd="2" destOrd="0" presId="urn:microsoft.com/office/officeart/2005/8/layout/hProcess4"/>
    <dgm:cxn modelId="{54D0CCD8-8B87-4CC0-9BDB-B8282B8D412F}" type="presParOf" srcId="{ADC3C5DE-1C12-431B-86D6-8575FD061445}" destId="{DFA2A511-936F-42EC-8D16-2BA8079C2020}" srcOrd="3" destOrd="0" presId="urn:microsoft.com/office/officeart/2005/8/layout/hProcess4"/>
    <dgm:cxn modelId="{F7D89315-B36A-4572-8BD4-D97C781602A1}" type="presParOf" srcId="{ADC3C5DE-1C12-431B-86D6-8575FD061445}" destId="{2BD9D65C-0845-4347-8090-4B604B1B375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12EFA-11D1-4864-B8D5-D19FCCEDF73E}">
      <dsp:nvSpPr>
        <dsp:cNvPr id="0" name=""/>
        <dsp:cNvSpPr/>
      </dsp:nvSpPr>
      <dsp:spPr>
        <a:xfrm>
          <a:off x="1321470" y="937950"/>
          <a:ext cx="2185204" cy="18023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66675" rIns="66675" bIns="6667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Sacador</a:t>
          </a:r>
          <a:endParaRPr lang="pt-B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Preenche</a:t>
          </a:r>
          <a:endParaRPr lang="pt-BR" sz="3500" kern="1200" dirty="0"/>
        </a:p>
      </dsp:txBody>
      <dsp:txXfrm>
        <a:off x="1362947" y="979427"/>
        <a:ext cx="2102250" cy="1333167"/>
      </dsp:txXfrm>
    </dsp:sp>
    <dsp:sp modelId="{00F28558-4587-48E9-9732-DC1658B50863}">
      <dsp:nvSpPr>
        <dsp:cNvPr id="0" name=""/>
        <dsp:cNvSpPr/>
      </dsp:nvSpPr>
      <dsp:spPr>
        <a:xfrm>
          <a:off x="2492169" y="1161312"/>
          <a:ext cx="2714048" cy="2714048"/>
        </a:xfrm>
        <a:prstGeom prst="leftCircularArrow">
          <a:avLst>
            <a:gd name="adj1" fmla="val 4267"/>
            <a:gd name="adj2" fmla="val 539357"/>
            <a:gd name="adj3" fmla="val 2314867"/>
            <a:gd name="adj4" fmla="val 9024489"/>
            <a:gd name="adj5" fmla="val 497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95F57-0358-4C38-B4C3-DC520BBAAB8D}">
      <dsp:nvSpPr>
        <dsp:cNvPr id="0" name=""/>
        <dsp:cNvSpPr/>
      </dsp:nvSpPr>
      <dsp:spPr>
        <a:xfrm>
          <a:off x="1807071" y="2354072"/>
          <a:ext cx="1942403" cy="7724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Saque</a:t>
          </a:r>
          <a:endParaRPr lang="pt-BR" sz="3100" kern="1200" dirty="0"/>
        </a:p>
      </dsp:txBody>
      <dsp:txXfrm>
        <a:off x="1829695" y="2376696"/>
        <a:ext cx="1897155" cy="727181"/>
      </dsp:txXfrm>
    </dsp:sp>
    <dsp:sp modelId="{99DB7C58-6EAB-466D-A1E8-0362BE2DE365}">
      <dsp:nvSpPr>
        <dsp:cNvPr id="0" name=""/>
        <dsp:cNvSpPr/>
      </dsp:nvSpPr>
      <dsp:spPr>
        <a:xfrm>
          <a:off x="4300972" y="937950"/>
          <a:ext cx="2185204" cy="18023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66675" rIns="66675" bIns="6667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Sacado</a:t>
          </a:r>
          <a:endParaRPr lang="pt-B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Aceita</a:t>
          </a:r>
          <a:endParaRPr lang="pt-BR" sz="3500" kern="1200" dirty="0"/>
        </a:p>
      </dsp:txBody>
      <dsp:txXfrm>
        <a:off x="4342449" y="1365642"/>
        <a:ext cx="2102250" cy="1333167"/>
      </dsp:txXfrm>
    </dsp:sp>
    <dsp:sp modelId="{90741361-1AC5-4A12-A75C-51E68E8D5F22}">
      <dsp:nvSpPr>
        <dsp:cNvPr id="0" name=""/>
        <dsp:cNvSpPr/>
      </dsp:nvSpPr>
      <dsp:spPr>
        <a:xfrm>
          <a:off x="5453461" y="-267790"/>
          <a:ext cx="2993268" cy="2993268"/>
        </a:xfrm>
        <a:prstGeom prst="circularArrow">
          <a:avLst>
            <a:gd name="adj1" fmla="val 3869"/>
            <a:gd name="adj2" fmla="val 484344"/>
            <a:gd name="adj3" fmla="val 19340145"/>
            <a:gd name="adj4" fmla="val 12575511"/>
            <a:gd name="adj5" fmla="val 451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E7068-F99A-4973-8CD4-0864643F9353}">
      <dsp:nvSpPr>
        <dsp:cNvPr id="0" name=""/>
        <dsp:cNvSpPr/>
      </dsp:nvSpPr>
      <dsp:spPr>
        <a:xfrm>
          <a:off x="4786573" y="551735"/>
          <a:ext cx="1942403" cy="7724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Aceite</a:t>
          </a:r>
          <a:endParaRPr lang="pt-BR" sz="3100" kern="1200" dirty="0"/>
        </a:p>
      </dsp:txBody>
      <dsp:txXfrm>
        <a:off x="4809197" y="574359"/>
        <a:ext cx="1897155" cy="727181"/>
      </dsp:txXfrm>
    </dsp:sp>
    <dsp:sp modelId="{8F1C226B-CB22-4113-9DF1-25ECBDCF4354}">
      <dsp:nvSpPr>
        <dsp:cNvPr id="0" name=""/>
        <dsp:cNvSpPr/>
      </dsp:nvSpPr>
      <dsp:spPr>
        <a:xfrm>
          <a:off x="7280474" y="937950"/>
          <a:ext cx="2185204" cy="18023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66675" rIns="66675" bIns="6667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Tomador</a:t>
          </a:r>
          <a:endParaRPr lang="pt-B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500" kern="1200" dirty="0" smtClean="0"/>
            <a:t>Recebe</a:t>
          </a:r>
          <a:endParaRPr lang="pt-BR" sz="3500" kern="1200" dirty="0"/>
        </a:p>
      </dsp:txBody>
      <dsp:txXfrm>
        <a:off x="7321951" y="979427"/>
        <a:ext cx="2102250" cy="1333167"/>
      </dsp:txXfrm>
    </dsp:sp>
    <dsp:sp modelId="{DFA2A511-936F-42EC-8D16-2BA8079C2020}">
      <dsp:nvSpPr>
        <dsp:cNvPr id="0" name=""/>
        <dsp:cNvSpPr/>
      </dsp:nvSpPr>
      <dsp:spPr>
        <a:xfrm>
          <a:off x="7766075" y="2354072"/>
          <a:ext cx="1942403" cy="7724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Pagamento</a:t>
          </a:r>
          <a:endParaRPr lang="pt-BR" sz="3100" kern="1200" dirty="0"/>
        </a:p>
      </dsp:txBody>
      <dsp:txXfrm>
        <a:off x="7788699" y="2376696"/>
        <a:ext cx="1897155" cy="727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9755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61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11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35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98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92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18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19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07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9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4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D0D5705-D8A4-48E5-833E-78EEA3BE01F9}" type="datetimeFigureOut">
              <a:rPr lang="pt-BR" smtClean="0"/>
              <a:t>18/08/2015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C90B27F-E6E1-4C32-B652-576920384BA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678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Letra de Câmbio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3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963247"/>
          </a:xfrm>
        </p:spPr>
        <p:txBody>
          <a:bodyPr>
            <a:normAutofit/>
          </a:bodyPr>
          <a:lstStyle/>
          <a:p>
            <a:r>
              <a:rPr lang="pt-BR" dirty="0" smtClean="0"/>
              <a:t>Quem concede: avalista (garantidor)</a:t>
            </a:r>
          </a:p>
          <a:p>
            <a:r>
              <a:rPr lang="pt-BR" dirty="0" smtClean="0"/>
              <a:t>Quem recebe: avalizado</a:t>
            </a:r>
          </a:p>
          <a:p>
            <a:r>
              <a:rPr lang="pt-BR" u="sng" dirty="0"/>
              <a:t>Forma</a:t>
            </a:r>
            <a:r>
              <a:rPr lang="pt-BR" dirty="0"/>
              <a:t>.</a:t>
            </a:r>
            <a:r>
              <a:rPr lang="pt-BR" u="sng" dirty="0"/>
              <a:t> </a:t>
            </a:r>
            <a:r>
              <a:rPr lang="pt-BR" dirty="0"/>
              <a:t> Escreve-se no anverso ou no verso com indicação “por aval</a:t>
            </a:r>
            <a:r>
              <a:rPr lang="pt-BR" dirty="0" smtClean="0"/>
              <a:t>” </a:t>
            </a:r>
          </a:p>
          <a:p>
            <a:pPr lvl="1"/>
            <a:r>
              <a:rPr lang="pt-BR" dirty="0" smtClean="0"/>
              <a:t>LUG 31</a:t>
            </a:r>
          </a:p>
          <a:p>
            <a:r>
              <a:rPr lang="pt-BR" dirty="0" smtClean="0"/>
              <a:t>Pode ser parcial</a:t>
            </a:r>
          </a:p>
          <a:p>
            <a:pPr lvl="1"/>
            <a:r>
              <a:rPr lang="pt-BR" dirty="0" smtClean="0"/>
              <a:t>LUG 30</a:t>
            </a:r>
          </a:p>
          <a:p>
            <a:r>
              <a:rPr lang="pt-BR" dirty="0" smtClean="0"/>
              <a:t>Obrigação autônoma e equivalente</a:t>
            </a:r>
          </a:p>
          <a:p>
            <a:r>
              <a:rPr lang="pt-BR" dirty="0" smtClean="0"/>
              <a:t>Pode ser anterior ao aceite ou endosso (D 2044, 14)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03582" y="2057401"/>
            <a:ext cx="5769317" cy="4489450"/>
          </a:xfrm>
        </p:spPr>
        <p:txBody>
          <a:bodyPr>
            <a:normAutofit/>
          </a:bodyPr>
          <a:lstStyle/>
          <a:p>
            <a:r>
              <a:rPr lang="pt-BR" u="sng" dirty="0"/>
              <a:t>Em branco</a:t>
            </a:r>
            <a:r>
              <a:rPr lang="pt-BR" dirty="0"/>
              <a:t>. Não identifica o avalizado. Entende-se na LC que é o </a:t>
            </a:r>
            <a:r>
              <a:rPr lang="pt-BR" i="1" dirty="0"/>
              <a:t>sacador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u="sng" dirty="0"/>
              <a:t>Simultâneos. </a:t>
            </a:r>
            <a:r>
              <a:rPr lang="pt-BR" dirty="0"/>
              <a:t>Apostos em favor do mesmo avalizado, de modo conjunto. A e B avalizam C. Presumem-se simultâneos os dados em branco (STF S189)</a:t>
            </a:r>
          </a:p>
          <a:p>
            <a:r>
              <a:rPr lang="pt-BR" u="sng" dirty="0"/>
              <a:t>Sucessivos</a:t>
            </a:r>
            <a:r>
              <a:rPr lang="pt-BR" dirty="0"/>
              <a:t>. O avalista avaliza o avalista do emitente, por exemplo.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01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 - CONTINUAÇÃO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u="sng" dirty="0"/>
              <a:t>Regresso</a:t>
            </a:r>
            <a:r>
              <a:rPr lang="pt-BR" dirty="0"/>
              <a:t>. Contra seus antecessores na cadeia (CC 899.1; LUG 32; LCH 31, único).</a:t>
            </a:r>
          </a:p>
          <a:p>
            <a:r>
              <a:rPr lang="pt-BR" u="sng" dirty="0"/>
              <a:t>Protesto</a:t>
            </a:r>
            <a:r>
              <a:rPr lang="pt-BR" dirty="0"/>
              <a:t>. O devedor principal tem que ser protestado, sob pena de o título não valer contra os codevedores.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u="sng" dirty="0"/>
              <a:t>Diferenças da fiança</a:t>
            </a:r>
            <a:r>
              <a:rPr lang="pt-BR" dirty="0"/>
              <a:t>. 1) Só pode em títulos de crédito; 2) não tem benefício de ordem; 3) não exige outorga uxória; 4) é autônomo e não acessório de obrigação principal (LCH 31 – subsiste ainda que nula a obrigação avalizada), portanto as exceções pessoais do devedor não podem ser opostas pelo avalista.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58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VENCIMENTO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LUG:</a:t>
            </a:r>
          </a:p>
          <a:p>
            <a:r>
              <a:rPr lang="pt-BR" dirty="0" smtClean="0"/>
              <a:t>Art</a:t>
            </a:r>
            <a:r>
              <a:rPr lang="pt-BR" dirty="0"/>
              <a:t>. 33 - Uma letra pode ser sacada: - à vista; - a um certo termo de vista; - a um certo termo de data; - pagável num dia fixado.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u="sng" dirty="0"/>
              <a:t>À vista.</a:t>
            </a:r>
            <a:r>
              <a:rPr lang="pt-BR" dirty="0"/>
              <a:t> Na</a:t>
            </a:r>
            <a:r>
              <a:rPr lang="pt-BR" i="1" dirty="0"/>
              <a:t> vista </a:t>
            </a:r>
            <a:r>
              <a:rPr lang="pt-BR" dirty="0"/>
              <a:t>que dela se dá na apresentação para pagamento. </a:t>
            </a:r>
          </a:p>
          <a:p>
            <a:r>
              <a:rPr lang="pt-BR" u="sng" dirty="0"/>
              <a:t>Prazo de apresentação.</a:t>
            </a:r>
            <a:r>
              <a:rPr lang="pt-BR" dirty="0"/>
              <a:t> Um ano para LC e 30 dias para o CH (LCH 33), 60 se de outra praça (diferente local de emissão e agência).</a:t>
            </a:r>
          </a:p>
          <a:p>
            <a:r>
              <a:rPr lang="pt-BR" u="sng" dirty="0"/>
              <a:t>A certo termo de vista</a:t>
            </a:r>
            <a:r>
              <a:rPr lang="pt-BR" dirty="0"/>
              <a:t>. Prazo conta a partir do aceite (ou do protesto pela falta dele).</a:t>
            </a:r>
          </a:p>
          <a:p>
            <a:r>
              <a:rPr lang="pt-BR" u="sng" dirty="0"/>
              <a:t>A certo termo de data</a:t>
            </a:r>
            <a:r>
              <a:rPr lang="pt-BR" dirty="0"/>
              <a:t>. Prazo contado da emissão.</a:t>
            </a:r>
          </a:p>
          <a:p>
            <a:r>
              <a:rPr lang="pt-BR" u="sng" dirty="0"/>
              <a:t>Antecipado</a:t>
            </a:r>
            <a:r>
              <a:rPr lang="pt-BR" dirty="0"/>
              <a:t>. a) falta ou recusa de aceite; b) falência do sacado; c) falência do sacador de letra não aceita.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33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PAGAMENTO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D 2044</a:t>
            </a:r>
          </a:p>
          <a:p>
            <a:r>
              <a:rPr lang="pt-BR" dirty="0"/>
              <a:t>  Art. 20. A letra deve ser apresentada ao sacado ou ao aceitante para o pagamento, no lugar designado e no dia do vencimento ou, sendo este dia feriado por lei, no primeiro dia útil imediato, sob pena de perder o portador o direito de regresso contra o sacador, endossadores e avalistas.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u="sng" dirty="0" smtClean="0"/>
              <a:t>Forma</a:t>
            </a:r>
            <a:r>
              <a:rPr lang="pt-BR" dirty="0"/>
              <a:t>. Mediante apresentação do título.</a:t>
            </a:r>
          </a:p>
          <a:p>
            <a:r>
              <a:rPr lang="pt-BR" u="sng" dirty="0"/>
              <a:t>Quando</a:t>
            </a:r>
            <a:r>
              <a:rPr lang="pt-BR" dirty="0"/>
              <a:t>. Deve ser apresentado na exata data do vencimento.</a:t>
            </a:r>
          </a:p>
          <a:p>
            <a:r>
              <a:rPr lang="pt-BR" u="sng" dirty="0"/>
              <a:t>Efeitos da não apresentação</a:t>
            </a:r>
            <a:r>
              <a:rPr lang="pt-BR" dirty="0"/>
              <a:t>. Perde o direito de cobrar os coobrigados. </a:t>
            </a:r>
          </a:p>
          <a:p>
            <a:r>
              <a:rPr lang="pt-BR" u="sng" dirty="0"/>
              <a:t>Quitação</a:t>
            </a:r>
            <a:r>
              <a:rPr lang="pt-BR" dirty="0"/>
              <a:t>. Devolução do </a:t>
            </a:r>
            <a:r>
              <a:rPr lang="pt-BR" dirty="0" smtClean="0"/>
              <a:t>título e anotação no verso.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870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PROTESTO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362407" cy="4629997"/>
          </a:xfrm>
        </p:spPr>
        <p:txBody>
          <a:bodyPr>
            <a:normAutofit fontScale="92500" lnSpcReduction="20000"/>
          </a:bodyPr>
          <a:lstStyle/>
          <a:p>
            <a:r>
              <a:rPr lang="pt-BR" u="sng" dirty="0"/>
              <a:t>Apresentação do título</a:t>
            </a:r>
            <a:r>
              <a:rPr lang="pt-BR" dirty="0"/>
              <a:t>. </a:t>
            </a:r>
          </a:p>
          <a:p>
            <a:r>
              <a:rPr lang="pt-BR" dirty="0"/>
              <a:t>CNSC Art. 858. O título ou o documento de dívida serão apresentados no original, sem rasura ou emenda modificadora de suas características, facultada a atualização do endereço no verso ou em documento anexo</a:t>
            </a:r>
          </a:p>
          <a:p>
            <a:r>
              <a:rPr lang="pt-BR" u="sng" dirty="0"/>
              <a:t>Distribuição</a:t>
            </a:r>
            <a:r>
              <a:rPr lang="pt-BR" dirty="0"/>
              <a:t>. Centralizada. Bancos e PGF firmaram convênios com os cartorários para fazer de modo digital. </a:t>
            </a:r>
          </a:p>
          <a:p>
            <a:r>
              <a:rPr lang="pt-BR" u="sng" dirty="0"/>
              <a:t>Apontamento</a:t>
            </a:r>
            <a:r>
              <a:rPr lang="pt-BR" dirty="0"/>
              <a:t>. No livro de protocolo, expedindo-se recibo. </a:t>
            </a:r>
          </a:p>
          <a:p>
            <a:r>
              <a:rPr lang="pt-BR" u="sng" dirty="0"/>
              <a:t>Intimação</a:t>
            </a:r>
            <a:r>
              <a:rPr lang="pt-BR" dirty="0"/>
              <a:t>. Por edital, correio (AR) ou em mãos (CNSC 875). </a:t>
            </a:r>
            <a:r>
              <a:rPr lang="pt-BR" u="sng" dirty="0"/>
              <a:t> </a:t>
            </a:r>
            <a:endParaRPr lang="pt-BR" dirty="0"/>
          </a:p>
          <a:p>
            <a:r>
              <a:rPr lang="pt-BR" u="sng" dirty="0"/>
              <a:t>Pagamento</a:t>
            </a:r>
            <a:r>
              <a:rPr lang="pt-BR" dirty="0"/>
              <a:t>. Principal, juros e encargos; emolumentos e despesas. </a:t>
            </a:r>
          </a:p>
          <a:p>
            <a:r>
              <a:rPr lang="pt-BR" u="sng" dirty="0"/>
              <a:t>Prazo</a:t>
            </a:r>
            <a:r>
              <a:rPr lang="pt-BR" dirty="0"/>
              <a:t>. 3 dias (CNSC 885).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4629997"/>
          </a:xfrm>
        </p:spPr>
        <p:txBody>
          <a:bodyPr>
            <a:normAutofit fontScale="92500" lnSpcReduction="20000"/>
          </a:bodyPr>
          <a:lstStyle/>
          <a:p>
            <a:r>
              <a:rPr lang="pt-BR" u="sng" dirty="0"/>
              <a:t>Central Nacional de protestos.</a:t>
            </a:r>
            <a:r>
              <a:rPr lang="pt-BR" dirty="0"/>
              <a:t> IEPTB. Pesquisa de protestos. Corregedoria também tem. </a:t>
            </a:r>
          </a:p>
          <a:p>
            <a:r>
              <a:rPr lang="pt-BR" u="sng" dirty="0"/>
              <a:t>Serasa</a:t>
            </a:r>
            <a:r>
              <a:rPr lang="pt-BR" dirty="0"/>
              <a:t> recebe as informações para poder incluir em suas bases de dados.</a:t>
            </a:r>
          </a:p>
          <a:p>
            <a:r>
              <a:rPr lang="pt-BR" dirty="0"/>
              <a:t>Pode ser substituído por declarações do banco, no caso de cheque (LCH 47).</a:t>
            </a:r>
          </a:p>
          <a:p>
            <a:r>
              <a:rPr lang="pt-BR" u="sng" dirty="0"/>
              <a:t>“Sem despesa”</a:t>
            </a:r>
            <a:r>
              <a:rPr lang="pt-BR" dirty="0"/>
              <a:t>. Permite o protesto imediato de todos os coobrigados. Caso contrário, tem que seguir a cadeia de endossos e avais (LCH 49).</a:t>
            </a:r>
          </a:p>
          <a:p>
            <a:r>
              <a:rPr lang="pt-BR" u="sng" dirty="0"/>
              <a:t>Sustação</a:t>
            </a:r>
            <a:r>
              <a:rPr lang="pt-BR" dirty="0"/>
              <a:t>. Cautelar inominada. Caução a critério do juízo. Anterior ao protesto. Após, só cabe o pedido de cancelamento.</a:t>
            </a:r>
          </a:p>
          <a:p>
            <a:r>
              <a:rPr lang="pt-BR" dirty="0"/>
              <a:t>Caberá protesto da decisão judicial. NCPC 517.</a:t>
            </a: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90750" y="5103674"/>
            <a:ext cx="4924259" cy="175432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Art. 46 - O sacador, um endossante ou um avalista pode, pela cláusula "sem despesas", "sem protesto", ou outra cláusula equivalente, dispensar o portador de fazer um protesto por falta de aceite ou falta de pagamento, para poder exercer os seus direitos de ação.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8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AÇÃO CAMBIAL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Ação de caráter executivo (585, I), na qual os embargos do devedor têm defesa restrita ao permitido pelo regime cambiário. Prescreve em três anos para a </a:t>
            </a:r>
            <a:r>
              <a:rPr lang="pt-BR" dirty="0" smtClean="0"/>
              <a:t>LC (LUG 70). </a:t>
            </a:r>
          </a:p>
          <a:p>
            <a:r>
              <a:rPr lang="pt-BR" dirty="0" smtClean="0"/>
              <a:t>Contra coobrigados, quando presente cláusula sem despesas, o prazo é de um ano (LUG, 70)</a:t>
            </a:r>
          </a:p>
          <a:p>
            <a:r>
              <a:rPr lang="pt-BR" dirty="0" smtClean="0"/>
              <a:t>A ação de regresso prescreve em 6 meses (LUG 70)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u="sng" dirty="0"/>
              <a:t>SÚMULA 600. </a:t>
            </a:r>
            <a:r>
              <a:rPr lang="pt-BR" dirty="0"/>
              <a:t>Cabe ação executiva contra o emitente e seus avalistas, ainda que não apresentado o cheque ao sacado no prazo legal, desde que não prescrita a ação cambiária.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784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NOTA PROMISSÓRIA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Regime idêntico ao das Letras de Câmbio, exceto quanto ao aceite.</a:t>
            </a:r>
          </a:p>
          <a:p>
            <a:r>
              <a:rPr lang="pt-BR" dirty="0" smtClean="0"/>
              <a:t>É promessa </a:t>
            </a:r>
            <a:r>
              <a:rPr lang="pt-BR" smtClean="0"/>
              <a:t>de pagamento, de </a:t>
            </a:r>
            <a:r>
              <a:rPr lang="pt-BR" dirty="0" smtClean="0"/>
              <a:t>modelo livre, não causal, de livre circulação, proibida ao portador.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/>
              <a:t>Art. 78 - O subscritor de uma nota promissória é responsável da mesma forma que o aceitante de uma letra. </a:t>
            </a:r>
          </a:p>
        </p:txBody>
      </p:sp>
    </p:spTree>
    <p:extLst>
      <p:ext uri="{BB962C8B-B14F-4D97-AF65-F5344CB8AC3E}">
        <p14:creationId xmlns:p14="http://schemas.microsoft.com/office/powerpoint/2010/main" val="33504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REQUISITOS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Art. 75 - A nota promissória contém: 1 - Denominação "Nota Promissória" inserta no próprio texto do título e expressa na língua empregada para a redação desse título; 2 - A promessa pura e simples de pagar uma quantia determinada; 3 - A época do pagamento; 4 - A indicação do lugar em que se deve efetuar o pagamento; 5 - O nome da pessoa a quem ou a ordem de quem deve ser paga; 6 - A indicação da data em que e do lugar onde a nota promissória é passada; 7 - A assinatura de quem passa a nota promissória (subscritor). </a:t>
            </a:r>
          </a:p>
        </p:txBody>
      </p:sp>
      <p:pic>
        <p:nvPicPr>
          <p:cNvPr id="2050" name="Picture 2" descr="http://www.gigaconteudo.com/wp-content/uploads/2013/02/promissoria-preenchid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583" y="2514600"/>
            <a:ext cx="5607226" cy="360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3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DIFERENÇAS NO REGIME DAS LCS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Inaplicabilidade das regras incompatíveis com a natureza de promessa de pagamento</a:t>
            </a:r>
          </a:p>
          <a:p>
            <a:pPr lvl="1"/>
            <a:r>
              <a:rPr lang="pt-BR" dirty="0" smtClean="0"/>
              <a:t>LUG 77 – aplica-se tudo, menos sobre aceite</a:t>
            </a:r>
          </a:p>
          <a:p>
            <a:r>
              <a:rPr lang="pt-BR" dirty="0" smtClean="0"/>
              <a:t>Equiparação do subscritor ao aceitante da LC</a:t>
            </a:r>
          </a:p>
          <a:p>
            <a:pPr lvl="1"/>
            <a:r>
              <a:rPr lang="pt-BR" dirty="0" smtClean="0"/>
              <a:t>LUG 78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 smtClean="0"/>
              <a:t>No aval em branco, o avalizado é o emitente</a:t>
            </a:r>
          </a:p>
          <a:p>
            <a:pPr lvl="1"/>
            <a:r>
              <a:rPr lang="pt-BR" dirty="0" smtClean="0"/>
              <a:t>LUG 77</a:t>
            </a:r>
          </a:p>
          <a:p>
            <a:r>
              <a:rPr lang="pt-BR" dirty="0" smtClean="0"/>
              <a:t>A certo termo da vista: a vista é dada pelo próprio emitente</a:t>
            </a:r>
          </a:p>
          <a:p>
            <a:pPr lvl="1"/>
            <a:r>
              <a:rPr lang="pt-BR" dirty="0" smtClean="0"/>
              <a:t>LUG 78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10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Procedimento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709143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563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do DIREITO CAMBIÁRIO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00507" cy="4629997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Autonomia</a:t>
            </a:r>
          </a:p>
          <a:p>
            <a:pPr lvl="1"/>
            <a:r>
              <a:rPr lang="pt-BR" dirty="0" smtClean="0"/>
              <a:t>D2044.  Art</a:t>
            </a:r>
            <a:r>
              <a:rPr lang="pt-BR" dirty="0"/>
              <a:t>. 43 As obrigações cambiais, são autônomas e independentes umas das outras. O significado da declaração cambial fica, por ela, vinculado e solidariamente responsável pelo aceite e pelo pagamento da letra, sem embargo da falsidade, da falsificação ou da nulidade de qualquer outra </a:t>
            </a:r>
            <a:r>
              <a:rPr lang="pt-BR" dirty="0" smtClean="0"/>
              <a:t>assinatura</a:t>
            </a:r>
          </a:p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Negociabilidade</a:t>
            </a:r>
          </a:p>
          <a:p>
            <a:pPr lvl="1"/>
            <a:r>
              <a:rPr lang="pt-BR" dirty="0" smtClean="0"/>
              <a:t>LUG. Art</a:t>
            </a:r>
            <a:r>
              <a:rPr lang="pt-BR" dirty="0"/>
              <a:t>. 11 - Toda a letra de câmbio, mesmo que não envolva expressamente a cláusula a ordem, é transmissível por via de endosso.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4629997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Formalismo (rigor cambiário)</a:t>
            </a:r>
          </a:p>
          <a:p>
            <a:pPr lvl="1"/>
            <a:r>
              <a:rPr lang="pt-BR" dirty="0" smtClean="0"/>
              <a:t>D2044.  Art</a:t>
            </a:r>
            <a:r>
              <a:rPr lang="pt-BR" dirty="0"/>
              <a:t>. 2º Não será letra de câmbio o escrito a que faltar qualquer dos requisitos acima enumerados</a:t>
            </a:r>
            <a:r>
              <a:rPr lang="pt-BR" dirty="0" smtClean="0"/>
              <a:t>.</a:t>
            </a:r>
          </a:p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Abstração</a:t>
            </a:r>
          </a:p>
          <a:p>
            <a:pPr lvl="1"/>
            <a:r>
              <a:rPr lang="pt-BR" dirty="0"/>
              <a:t>LUG Art. 17 - As pessoas acionadas em virtude de uma letra não podem opor ao portador as exceções fundadas sobre as relações pessoais delas com o sacador ou com os portadores anteriores, a menos que o portador ao adquirir a letra tenha procedido conscientemente em detrimento do devedor. </a:t>
            </a:r>
            <a:endParaRPr lang="pt-BR" dirty="0" smtClean="0"/>
          </a:p>
          <a:p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Cartularidade</a:t>
            </a: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dirty="0"/>
              <a:t>Art. 43 As obrigações cambiais, são autônomas e independentes umas das outras. O significado da declaração cambial fica, por ela, vinculado e solidariamente responsável pelo aceite e pelo pagamento da letra, sem embargo da falsidade, da falsificação ou da nulidade de qualquer outra assinatura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722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u="sng" dirty="0"/>
              <a:t>Classificação</a:t>
            </a:r>
            <a:r>
              <a:rPr lang="pt-BR" dirty="0"/>
              <a:t>: </a:t>
            </a:r>
            <a:endParaRPr lang="pt-BR" dirty="0" smtClean="0"/>
          </a:p>
          <a:p>
            <a:r>
              <a:rPr lang="pt-BR" dirty="0" smtClean="0"/>
              <a:t>a</a:t>
            </a:r>
            <a:r>
              <a:rPr lang="pt-BR" dirty="0"/>
              <a:t>) modelo: vinculado (cheque – LD 27; CMN) ou livre (NP); </a:t>
            </a:r>
            <a:endParaRPr lang="pt-BR" dirty="0" smtClean="0"/>
          </a:p>
          <a:p>
            <a:r>
              <a:rPr lang="pt-BR" dirty="0" smtClean="0"/>
              <a:t>b</a:t>
            </a:r>
            <a:r>
              <a:rPr lang="pt-BR" dirty="0"/>
              <a:t>) estrutura: ordem (sacado, sacador e tomador – CH, DUP e LC) ou promessa de pagamento (NP); </a:t>
            </a:r>
            <a:endParaRPr lang="pt-BR" dirty="0" smtClean="0"/>
          </a:p>
          <a:p>
            <a:r>
              <a:rPr lang="pt-BR" dirty="0" smtClean="0"/>
              <a:t>c</a:t>
            </a:r>
            <a:r>
              <a:rPr lang="pt-BR" dirty="0"/>
              <a:t>) emissão: causal (DUP), limitado (LC no lugar de DUP não pode) ou não causal (NP); </a:t>
            </a:r>
            <a:endParaRPr lang="pt-BR" dirty="0" smtClean="0"/>
          </a:p>
          <a:p>
            <a:r>
              <a:rPr lang="pt-BR" dirty="0" smtClean="0"/>
              <a:t>d</a:t>
            </a:r>
            <a:r>
              <a:rPr lang="pt-BR" dirty="0"/>
              <a:t>) circulação: nominativos (à ordem – endossável; ou não à ordem – não endossável) ou ao portador.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A Letra de Câmbio é: livre quanto ao modelo; é ordem de pagamento; não causal; e pode ser emitida à ordem ou não à ordem.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24951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SAQUE - Requisitos essenciais (LUG, 1º e 2º)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04800" y="2228003"/>
            <a:ext cx="5883617" cy="4549124"/>
          </a:xfrm>
        </p:spPr>
        <p:txBody>
          <a:bodyPr>
            <a:noAutofit/>
          </a:bodyPr>
          <a:lstStyle/>
          <a:p>
            <a:r>
              <a:rPr lang="pt-BR" sz="2000" dirty="0" smtClean="0"/>
              <a:t>Art. 1º - A letra contém: </a:t>
            </a:r>
          </a:p>
          <a:p>
            <a:pPr lvl="1"/>
            <a:r>
              <a:rPr lang="pt-BR" sz="1800" dirty="0" smtClean="0"/>
              <a:t>1 - A palavra "letra" inserta no próprio texto do título é expressa na língua empregada para a redação desse título; </a:t>
            </a:r>
          </a:p>
          <a:p>
            <a:pPr lvl="2"/>
            <a:r>
              <a:rPr lang="pt-BR" sz="1600" dirty="0" smtClean="0"/>
              <a:t>Cláusula cambiária; presume-se cláusula à ordem</a:t>
            </a:r>
          </a:p>
          <a:p>
            <a:pPr lvl="1"/>
            <a:r>
              <a:rPr lang="pt-BR" sz="1800" dirty="0" smtClean="0"/>
              <a:t>2 - O mandato puro e simples de pagar uma quantia determinada; </a:t>
            </a:r>
          </a:p>
          <a:p>
            <a:pPr lvl="2"/>
            <a:r>
              <a:rPr lang="pt-BR" sz="1600" dirty="0" smtClean="0"/>
              <a:t>Ordem de pagamento; em moeda; prevalece a indicação por extenso (DL 2044, 5º); admite cláusula de juros (LUG 5º).</a:t>
            </a:r>
          </a:p>
          <a:p>
            <a:pPr lvl="1"/>
            <a:r>
              <a:rPr lang="pt-BR" sz="1800" dirty="0" smtClean="0"/>
              <a:t>3 - O nome daquele que deve pagar (sacado); </a:t>
            </a:r>
          </a:p>
          <a:p>
            <a:pPr lvl="2"/>
            <a:r>
              <a:rPr lang="pt-BR" sz="1600" dirty="0" smtClean="0"/>
              <a:t>É quem aceita; é o obrigado principal; identificação do CPF, RG, Título Eleitoral ou C. Prof. (L 6268, 3º)</a:t>
            </a:r>
          </a:p>
          <a:p>
            <a:pPr lvl="1"/>
            <a:r>
              <a:rPr lang="pt-BR" sz="1800" dirty="0" smtClean="0"/>
              <a:t>4 - A época do pagamento; </a:t>
            </a:r>
          </a:p>
          <a:p>
            <a:pPr lvl="2"/>
            <a:r>
              <a:rPr lang="pt-BR" sz="1600" dirty="0" smtClean="0"/>
              <a:t>Se não indicar, é à vista (LUG 2º)</a:t>
            </a:r>
            <a:endParaRPr lang="pt-BR" sz="16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8416" y="2228003"/>
            <a:ext cx="6003583" cy="4629997"/>
          </a:xfrm>
        </p:spPr>
        <p:txBody>
          <a:bodyPr>
            <a:normAutofit lnSpcReduction="10000"/>
          </a:bodyPr>
          <a:lstStyle/>
          <a:p>
            <a:pPr lvl="1"/>
            <a:r>
              <a:rPr lang="pt-BR" sz="1800" dirty="0" smtClean="0"/>
              <a:t>5 - A indicação do lugar em que se deve efetuar o pagamento; </a:t>
            </a:r>
          </a:p>
          <a:p>
            <a:pPr lvl="2"/>
            <a:r>
              <a:rPr lang="pt-BR" sz="1600" dirty="0" smtClean="0"/>
              <a:t>“Foro de eleição”; ao lado do sacado (LUG 2º) ou seu domicílio (CC 889); STF admite que o portador preencha (S 387)</a:t>
            </a:r>
          </a:p>
          <a:p>
            <a:pPr lvl="1"/>
            <a:r>
              <a:rPr lang="pt-BR" sz="1800" dirty="0" smtClean="0"/>
              <a:t>6 - O nome da pessoa a quem ou a ordem de quem deve ser paga;</a:t>
            </a:r>
          </a:p>
          <a:p>
            <a:pPr lvl="2"/>
            <a:r>
              <a:rPr lang="pt-BR" sz="1600" dirty="0" smtClean="0"/>
              <a:t>Tomador ou detentor; portador (proibição: L 9096, 69)</a:t>
            </a:r>
          </a:p>
          <a:p>
            <a:pPr lvl="1"/>
            <a:r>
              <a:rPr lang="pt-BR" sz="1800" dirty="0" smtClean="0"/>
              <a:t>7 - A indicação da data em que, e do lugar onde a letra é passada; </a:t>
            </a:r>
          </a:p>
          <a:p>
            <a:pPr lvl="2"/>
            <a:r>
              <a:rPr lang="pt-BR" sz="1600" dirty="0" smtClean="0"/>
              <a:t>Data: Início do prazo para apresentação (1 ano, LUG 34); capacidade no momento do saque; efeitos falimentares;</a:t>
            </a:r>
          </a:p>
          <a:p>
            <a:pPr lvl="2"/>
            <a:r>
              <a:rPr lang="pt-BR" sz="1600" dirty="0" smtClean="0"/>
              <a:t>Local: indicado ao lado do sacador (LUG 2º)</a:t>
            </a:r>
          </a:p>
          <a:p>
            <a:pPr lvl="1"/>
            <a:r>
              <a:rPr lang="pt-BR" sz="1800" dirty="0" smtClean="0"/>
              <a:t>8 - A assinatura de quem passa a letra (sacador). </a:t>
            </a:r>
          </a:p>
          <a:p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897710" y="3850783"/>
            <a:ext cx="4456090" cy="1477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     Art. 51. Na ação cambial, somente é admissível defesa fundada no direito pessoal do réu contra o autor, em defeito de forma do título e na falta de requisito necessário ao exercício da 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447763" y="5576798"/>
            <a:ext cx="36576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 falta dos requisitos essenciais tira a natureza cambial do título. Seus vícios são oponíveis ao portador (D 2044, 51)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3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ugomeira.com.br/wp-content/uploads/2013/10/letradecamb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9" y="38637"/>
            <a:ext cx="11232250" cy="62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0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ACEITE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É o ato pelo qual o sacado se vincula ao pagamento da LC e se torna seu devedor principal (Coelho, p. 472)</a:t>
            </a:r>
          </a:p>
          <a:p>
            <a:r>
              <a:rPr lang="pt-BR" dirty="0" smtClean="0"/>
              <a:t>É facultativo, mas a recusa ou aceitação parcial antecipa seu vencimento (para sacador e avalistas), LUG 43, I</a:t>
            </a:r>
          </a:p>
          <a:p>
            <a:pPr lvl="1"/>
            <a:r>
              <a:rPr lang="pt-BR" dirty="0" smtClean="0"/>
              <a:t>Existe cláusula não aceitável (LUG , 22)</a:t>
            </a:r>
          </a:p>
          <a:p>
            <a:r>
              <a:rPr lang="pt-BR" dirty="0" smtClean="0"/>
              <a:t>Aposto no anverso da letra ou no verso, com identificação do ato (LUG, 25)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Art. 21 - A letra pode ser apresentada, até o vencimento, ao aceite do sacado, no seu domicílio , pelo portador ou até por um simples detentor.</a:t>
            </a:r>
          </a:p>
          <a:p>
            <a:r>
              <a:rPr lang="pt-BR" dirty="0" smtClean="0"/>
              <a:t>Art</a:t>
            </a:r>
            <a:r>
              <a:rPr lang="pt-BR" dirty="0"/>
              <a:t>. 43 - O portador de uma letra pode exercer os seus direitos de ação contra os endossantes, sacador e outros </a:t>
            </a:r>
            <a:r>
              <a:rPr lang="pt-BR" dirty="0" err="1"/>
              <a:t>co-obrigados</a:t>
            </a:r>
            <a:r>
              <a:rPr lang="pt-BR" dirty="0"/>
              <a:t>: </a:t>
            </a:r>
            <a:r>
              <a:rPr lang="pt-BR" dirty="0" smtClean="0"/>
              <a:t>Mesmo </a:t>
            </a:r>
            <a:r>
              <a:rPr lang="pt-BR" dirty="0"/>
              <a:t>antes do vencimento: 1 - Se houve recusa total ou parcial de aceite; </a:t>
            </a:r>
            <a:endParaRPr lang="pt-BR" dirty="0" smtClean="0"/>
          </a:p>
          <a:p>
            <a:r>
              <a:rPr lang="pt-BR" dirty="0"/>
              <a:t>Art. 25 - O aceite é escrito na própria letra. Exprime-se pela palavra "aceite" ou qualquer outra palavra equivalente; o aceite é assinado pelo sacado. Vale como aceite a simples assinatura do sacado aposta na parte anterior da letra.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419600" y="6000750"/>
            <a:ext cx="320040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22. O sacador [...] Pode proibir na própria letra a sua apresentação ao aceite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8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LEGISLAÇÃO APLICÁVEL	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LUG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10 – preenchimento </a:t>
            </a:r>
            <a:r>
              <a:rPr lang="pt-BR" i="1" dirty="0" smtClean="0"/>
              <a:t>a posteriori</a:t>
            </a:r>
            <a:r>
              <a:rPr lang="pt-BR" dirty="0" smtClean="0"/>
              <a:t> não precisa respeitar acordos anteriores (precisa: STF 387)</a:t>
            </a:r>
          </a:p>
          <a:p>
            <a:r>
              <a:rPr lang="pt-BR" dirty="0" smtClean="0"/>
              <a:t>41, 4ª al – moeda estrangeira com mesmo nome</a:t>
            </a:r>
          </a:p>
          <a:p>
            <a:r>
              <a:rPr lang="pt-BR" dirty="0" smtClean="0"/>
              <a:t>43, 2 e 3 – falência do sacado ou sacador induz antecipação</a:t>
            </a:r>
          </a:p>
          <a:p>
            <a:r>
              <a:rPr lang="pt-BR" dirty="0" smtClean="0"/>
              <a:t>44, 5ª e 6ª al - idem</a:t>
            </a:r>
          </a:p>
          <a:p>
            <a:r>
              <a:rPr lang="pt-BR" dirty="0" smtClean="0"/>
              <a:t>38 – apresentação na data do vencimento (e não dois dias úteis depois)</a:t>
            </a:r>
          </a:p>
          <a:p>
            <a:r>
              <a:rPr lang="pt-BR" dirty="0" smtClean="0"/>
              <a:t>48 e 49 – juros legais e não 6%</a:t>
            </a: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 2044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3º - completude presumida, salvo má-fé</a:t>
            </a:r>
          </a:p>
          <a:p>
            <a:r>
              <a:rPr lang="pt-BR" dirty="0" smtClean="0"/>
              <a:t>10 – pluralidade de sacados</a:t>
            </a:r>
          </a:p>
          <a:p>
            <a:r>
              <a:rPr lang="pt-BR" dirty="0" smtClean="0"/>
              <a:t>14 – aval antecipado</a:t>
            </a:r>
          </a:p>
          <a:p>
            <a:r>
              <a:rPr lang="pt-BR" dirty="0" smtClean="0"/>
              <a:t>19, II – protesto do falido induz antecipação</a:t>
            </a:r>
          </a:p>
          <a:p>
            <a:r>
              <a:rPr lang="pt-BR" dirty="0" smtClean="0"/>
              <a:t>20 – apresentação no dia, ao sacado</a:t>
            </a:r>
          </a:p>
          <a:p>
            <a:r>
              <a:rPr lang="pt-BR" dirty="0" smtClean="0"/>
              <a:t>36 – ação de anulação e substituição</a:t>
            </a:r>
          </a:p>
          <a:p>
            <a:r>
              <a:rPr lang="pt-BR" dirty="0" smtClean="0"/>
              <a:t>48  - ação cabível de título prescrito (enriquecimento sem causa)</a:t>
            </a:r>
          </a:p>
          <a:p>
            <a:r>
              <a:rPr lang="pt-BR" dirty="0" smtClean="0"/>
              <a:t>54, I – denominação NP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87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ENDOSSO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229947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Endossante: devedor</a:t>
            </a:r>
          </a:p>
          <a:p>
            <a:r>
              <a:rPr lang="pt-BR" dirty="0" smtClean="0"/>
              <a:t>Endossatário: credor</a:t>
            </a:r>
          </a:p>
          <a:p>
            <a:r>
              <a:rPr lang="pt-BR" dirty="0" smtClean="0"/>
              <a:t>Proíbe-se com a cláusula não à ordem</a:t>
            </a:r>
          </a:p>
          <a:p>
            <a:r>
              <a:rPr lang="pt-BR" dirty="0" smtClean="0"/>
              <a:t>Admite-se endosso “sem garantia”</a:t>
            </a:r>
          </a:p>
          <a:p>
            <a:r>
              <a:rPr lang="pt-BR" dirty="0"/>
              <a:t>É simples e puro, não admite modal ou condição (LUG 12</a:t>
            </a:r>
            <a:r>
              <a:rPr lang="pt-BR" dirty="0" smtClean="0"/>
              <a:t>).</a:t>
            </a:r>
          </a:p>
          <a:p>
            <a:r>
              <a:rPr lang="pt-BR" dirty="0" smtClean="0"/>
              <a:t>Difere da cessão de crédito:</a:t>
            </a:r>
          </a:p>
          <a:p>
            <a:pPr lvl="1"/>
            <a:r>
              <a:rPr lang="pt-BR" dirty="0" smtClean="0"/>
              <a:t>Responsabilidade pela solvência do devedor</a:t>
            </a:r>
          </a:p>
          <a:p>
            <a:pPr lvl="1"/>
            <a:r>
              <a:rPr lang="pt-BR" dirty="0" smtClean="0"/>
              <a:t>Oponibilidade de exceções pessoais</a:t>
            </a:r>
          </a:p>
          <a:p>
            <a:pPr lvl="1"/>
            <a:r>
              <a:rPr lang="pt-BR" dirty="0" smtClean="0"/>
              <a:t>Notificação prévia</a:t>
            </a:r>
          </a:p>
          <a:p>
            <a:r>
              <a:rPr lang="pt-BR" dirty="0" smtClean="0"/>
              <a:t>Mas é cessão quando posterior ao protesto ou com cláusula não à ordem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49744" y="2018453"/>
            <a:ext cx="5422392" cy="4096597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Em branco: não designa o endossatário (circula por tradição: ao portador)</a:t>
            </a:r>
          </a:p>
          <a:p>
            <a:r>
              <a:rPr lang="pt-BR" dirty="0" smtClean="0"/>
              <a:t>Em preto: identifica-o</a:t>
            </a:r>
          </a:p>
          <a:p>
            <a:r>
              <a:rPr lang="pt-BR" dirty="0"/>
              <a:t>O endossatário é imune às exceções pessoais entre sacado e sacador (RESP 997054). </a:t>
            </a:r>
            <a:endParaRPr lang="pt-BR" dirty="0" smtClean="0"/>
          </a:p>
          <a:p>
            <a:r>
              <a:rPr lang="pt-BR" dirty="0" smtClean="0"/>
              <a:t>Endosso-mandato</a:t>
            </a:r>
          </a:p>
          <a:p>
            <a:pPr lvl="2"/>
            <a:r>
              <a:rPr lang="pt-BR" dirty="0" smtClean="0"/>
              <a:t>LUG 18</a:t>
            </a:r>
          </a:p>
          <a:p>
            <a:r>
              <a:rPr lang="pt-BR" dirty="0" smtClean="0"/>
              <a:t>Endosso-penhor</a:t>
            </a:r>
          </a:p>
          <a:p>
            <a:pPr lvl="2"/>
            <a:r>
              <a:rPr lang="pt-BR" dirty="0" smtClean="0"/>
              <a:t>LUG 19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638550" y="4826675"/>
            <a:ext cx="3981450" cy="2031325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Art. 15 - O endossante, </a:t>
            </a:r>
            <a:r>
              <a:rPr lang="pt-BR" u="sng" dirty="0" smtClean="0">
                <a:solidFill>
                  <a:schemeClr val="bg1"/>
                </a:solidFill>
              </a:rPr>
              <a:t>salvo cláusula em contrário</a:t>
            </a:r>
            <a:r>
              <a:rPr lang="pt-BR" dirty="0" smtClean="0">
                <a:solidFill>
                  <a:schemeClr val="bg1"/>
                </a:solidFill>
              </a:rPr>
              <a:t>, é garante tanto da aceitação como do pagamento da letra. O endossante pode proibir um novo endosso, e, neste caso, não garante o pagamento as pessoas a quem a letra for posteriormente endossada. 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9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235</TotalTime>
  <Words>2163</Words>
  <Application>Microsoft Office PowerPoint</Application>
  <PresentationFormat>Widescreen</PresentationFormat>
  <Paragraphs>160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Gill Sans MT</vt:lpstr>
      <vt:lpstr>Wingdings 2</vt:lpstr>
      <vt:lpstr>Dividendo</vt:lpstr>
      <vt:lpstr>Letra de Câmbio</vt:lpstr>
      <vt:lpstr>Procedimento</vt:lpstr>
      <vt:lpstr>Princípios do DIREITO CAMBIÁRIO</vt:lpstr>
      <vt:lpstr>CLASSIFICAÇÃO</vt:lpstr>
      <vt:lpstr>SAQUE - Requisitos essenciais (LUG, 1º e 2º)</vt:lpstr>
      <vt:lpstr>Apresentação do PowerPoint</vt:lpstr>
      <vt:lpstr>ACEITE</vt:lpstr>
      <vt:lpstr>LEGISLAÇÃO APLICÁVEL </vt:lpstr>
      <vt:lpstr>ENDOSSO</vt:lpstr>
      <vt:lpstr>AVAL</vt:lpstr>
      <vt:lpstr>AVAL - CONTINUAÇÃO</vt:lpstr>
      <vt:lpstr>VENCIMENTO</vt:lpstr>
      <vt:lpstr> PAGAMENTO</vt:lpstr>
      <vt:lpstr>PROTESTO</vt:lpstr>
      <vt:lpstr>AÇÃO CAMBIAL</vt:lpstr>
      <vt:lpstr>NOTA PROMISSÓRIA</vt:lpstr>
      <vt:lpstr>REQUISITOS</vt:lpstr>
      <vt:lpstr>DIFERENÇAS NO REGIME DAS LCS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Letra de Câmbio</dc:title>
  <dc:creator>Andre Lupi</dc:creator>
  <cp:lastModifiedBy>André Lipp Pinto Basto Lupi</cp:lastModifiedBy>
  <cp:revision>26</cp:revision>
  <dcterms:created xsi:type="dcterms:W3CDTF">2015-04-05T22:50:57Z</dcterms:created>
  <dcterms:modified xsi:type="dcterms:W3CDTF">2015-08-18T21:19:36Z</dcterms:modified>
</cp:coreProperties>
</file>