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1" r:id="rId6"/>
    <p:sldId id="260" r:id="rId7"/>
    <p:sldId id="262" r:id="rId8"/>
    <p:sldId id="275" r:id="rId9"/>
    <p:sldId id="264" r:id="rId10"/>
    <p:sldId id="263" r:id="rId11"/>
    <p:sldId id="276" r:id="rId12"/>
    <p:sldId id="265" r:id="rId13"/>
    <p:sldId id="266" r:id="rId14"/>
    <p:sldId id="267" r:id="rId15"/>
    <p:sldId id="270" r:id="rId16"/>
    <p:sldId id="273" r:id="rId17"/>
    <p:sldId id="274" r:id="rId18"/>
    <p:sldId id="268" r:id="rId19"/>
    <p:sldId id="271" r:id="rId20"/>
    <p:sldId id="272" r:id="rId21"/>
    <p:sldId id="269" r:id="rId22"/>
    <p:sldId id="277" r:id="rId23"/>
  </p:sldIdLst>
  <p:sldSz cx="12192000" cy="6858000"/>
  <p:notesSz cx="6754813" cy="98425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294938-29E0-46DD-9A88-B2D9C754415F}" v="4" dt="2020-09-29T12:40:38.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 Lupi" userId="cc236b0442a424de" providerId="LiveId" clId="{A3294938-29E0-46DD-9A88-B2D9C754415F}"/>
    <pc:docChg chg="undo redo custSel addSld modSld">
      <pc:chgData name="Andre Lupi" userId="cc236b0442a424de" providerId="LiveId" clId="{A3294938-29E0-46DD-9A88-B2D9C754415F}" dt="2020-09-29T12:40:38.972" v="338" actId="27636"/>
      <pc:docMkLst>
        <pc:docMk/>
      </pc:docMkLst>
      <pc:sldChg chg="addSp delSp modSp new mod modClrScheme chgLayout">
        <pc:chgData name="Andre Lupi" userId="cc236b0442a424de" providerId="LiveId" clId="{A3294938-29E0-46DD-9A88-B2D9C754415F}" dt="2020-09-29T12:28:40.816" v="53"/>
        <pc:sldMkLst>
          <pc:docMk/>
          <pc:sldMk cId="1403399371" sldId="271"/>
        </pc:sldMkLst>
        <pc:spChg chg="del mod ord">
          <ac:chgData name="Andre Lupi" userId="cc236b0442a424de" providerId="LiveId" clId="{A3294938-29E0-46DD-9A88-B2D9C754415F}" dt="2020-09-29T12:28:33.346" v="49" actId="700"/>
          <ac:spMkLst>
            <pc:docMk/>
            <pc:sldMk cId="1403399371" sldId="271"/>
            <ac:spMk id="2" creationId="{56B1CEDB-8C89-4C5D-8304-66CACBFCE446}"/>
          </ac:spMkLst>
        </pc:spChg>
        <pc:spChg chg="mod ord">
          <ac:chgData name="Andre Lupi" userId="cc236b0442a424de" providerId="LiveId" clId="{A3294938-29E0-46DD-9A88-B2D9C754415F}" dt="2020-09-29T12:28:39.654" v="52" actId="21"/>
          <ac:spMkLst>
            <pc:docMk/>
            <pc:sldMk cId="1403399371" sldId="271"/>
            <ac:spMk id="3" creationId="{7DB4525B-1E72-49D9-AE70-4AD32E0DC3D7}"/>
          </ac:spMkLst>
        </pc:spChg>
        <pc:spChg chg="mod ord">
          <ac:chgData name="Andre Lupi" userId="cc236b0442a424de" providerId="LiveId" clId="{A3294938-29E0-46DD-9A88-B2D9C754415F}" dt="2020-09-29T12:28:33.390" v="50" actId="27636"/>
          <ac:spMkLst>
            <pc:docMk/>
            <pc:sldMk cId="1403399371" sldId="271"/>
            <ac:spMk id="4" creationId="{4D804F8A-69B2-4E3B-8A06-B58DA414FF41}"/>
          </ac:spMkLst>
        </pc:spChg>
        <pc:spChg chg="del">
          <ac:chgData name="Andre Lupi" userId="cc236b0442a424de" providerId="LiveId" clId="{A3294938-29E0-46DD-9A88-B2D9C754415F}" dt="2020-09-29T12:28:33.346" v="49" actId="700"/>
          <ac:spMkLst>
            <pc:docMk/>
            <pc:sldMk cId="1403399371" sldId="271"/>
            <ac:spMk id="5" creationId="{E175C7E2-74FB-4B7A-9295-A43116E554D3}"/>
          </ac:spMkLst>
        </pc:spChg>
        <pc:spChg chg="del mod">
          <ac:chgData name="Andre Lupi" userId="cc236b0442a424de" providerId="LiveId" clId="{A3294938-29E0-46DD-9A88-B2D9C754415F}" dt="2020-09-29T12:28:33.346" v="49" actId="700"/>
          <ac:spMkLst>
            <pc:docMk/>
            <pc:sldMk cId="1403399371" sldId="271"/>
            <ac:spMk id="6" creationId="{4787F208-6361-469A-B1CE-98D06EC697ED}"/>
          </ac:spMkLst>
        </pc:spChg>
        <pc:spChg chg="add mod ord">
          <ac:chgData name="Andre Lupi" userId="cc236b0442a424de" providerId="LiveId" clId="{A3294938-29E0-46DD-9A88-B2D9C754415F}" dt="2020-09-29T12:28:40.816" v="53"/>
          <ac:spMkLst>
            <pc:docMk/>
            <pc:sldMk cId="1403399371" sldId="271"/>
            <ac:spMk id="7" creationId="{7AC80B3F-4802-4CE3-B8D2-057E489547D6}"/>
          </ac:spMkLst>
        </pc:spChg>
      </pc:sldChg>
      <pc:sldChg chg="modSp new mod">
        <pc:chgData name="Andre Lupi" userId="cc236b0442a424de" providerId="LiveId" clId="{A3294938-29E0-46DD-9A88-B2D9C754415F}" dt="2020-09-29T12:29:19.277" v="86" actId="20577"/>
        <pc:sldMkLst>
          <pc:docMk/>
          <pc:sldMk cId="2494382580" sldId="272"/>
        </pc:sldMkLst>
        <pc:spChg chg="mod">
          <ac:chgData name="Andre Lupi" userId="cc236b0442a424de" providerId="LiveId" clId="{A3294938-29E0-46DD-9A88-B2D9C754415F}" dt="2020-09-29T12:29:19.277" v="86" actId="20577"/>
          <ac:spMkLst>
            <pc:docMk/>
            <pc:sldMk cId="2494382580" sldId="272"/>
            <ac:spMk id="2" creationId="{C9957BEF-F90D-4935-8D7E-323941C10B68}"/>
          </ac:spMkLst>
        </pc:spChg>
        <pc:spChg chg="mod">
          <ac:chgData name="Andre Lupi" userId="cc236b0442a424de" providerId="LiveId" clId="{A3294938-29E0-46DD-9A88-B2D9C754415F}" dt="2020-09-29T12:29:08.965" v="56" actId="27636"/>
          <ac:spMkLst>
            <pc:docMk/>
            <pc:sldMk cId="2494382580" sldId="272"/>
            <ac:spMk id="3" creationId="{5B32CDA0-5A0C-4FF3-AD59-EAAA1DA25D2D}"/>
          </ac:spMkLst>
        </pc:spChg>
      </pc:sldChg>
      <pc:sldChg chg="addSp delSp modSp new mod modClrScheme chgLayout">
        <pc:chgData name="Andre Lupi" userId="cc236b0442a424de" providerId="LiveId" clId="{A3294938-29E0-46DD-9A88-B2D9C754415F}" dt="2020-09-29T12:30:52.576" v="127" actId="20577"/>
        <pc:sldMkLst>
          <pc:docMk/>
          <pc:sldMk cId="1030742652" sldId="273"/>
        </pc:sldMkLst>
        <pc:spChg chg="del mod ord">
          <ac:chgData name="Andre Lupi" userId="cc236b0442a424de" providerId="LiveId" clId="{A3294938-29E0-46DD-9A88-B2D9C754415F}" dt="2020-09-29T12:30:14.819" v="88" actId="700"/>
          <ac:spMkLst>
            <pc:docMk/>
            <pc:sldMk cId="1030742652" sldId="273"/>
            <ac:spMk id="2" creationId="{50A7EE60-F36F-4F12-873A-E9CCB7E1A1E4}"/>
          </ac:spMkLst>
        </pc:spChg>
        <pc:spChg chg="del">
          <ac:chgData name="Andre Lupi" userId="cc236b0442a424de" providerId="LiveId" clId="{A3294938-29E0-46DD-9A88-B2D9C754415F}" dt="2020-09-29T12:30:14.819" v="88" actId="700"/>
          <ac:spMkLst>
            <pc:docMk/>
            <pc:sldMk cId="1030742652" sldId="273"/>
            <ac:spMk id="3" creationId="{D87DD638-ECA9-4FC3-9DDA-9878F9AA9278}"/>
          </ac:spMkLst>
        </pc:spChg>
        <pc:spChg chg="del mod ord">
          <ac:chgData name="Andre Lupi" userId="cc236b0442a424de" providerId="LiveId" clId="{A3294938-29E0-46DD-9A88-B2D9C754415F}" dt="2020-09-29T12:30:14.819" v="88" actId="700"/>
          <ac:spMkLst>
            <pc:docMk/>
            <pc:sldMk cId="1030742652" sldId="273"/>
            <ac:spMk id="4" creationId="{064B0902-A4D5-4C8C-91EF-409FE9CE9DD7}"/>
          </ac:spMkLst>
        </pc:spChg>
        <pc:spChg chg="del">
          <ac:chgData name="Andre Lupi" userId="cc236b0442a424de" providerId="LiveId" clId="{A3294938-29E0-46DD-9A88-B2D9C754415F}" dt="2020-09-29T12:30:14.819" v="88" actId="700"/>
          <ac:spMkLst>
            <pc:docMk/>
            <pc:sldMk cId="1030742652" sldId="273"/>
            <ac:spMk id="5" creationId="{9AB2F63D-A8FA-4891-BEE9-8920C0EFD348}"/>
          </ac:spMkLst>
        </pc:spChg>
        <pc:spChg chg="del">
          <ac:chgData name="Andre Lupi" userId="cc236b0442a424de" providerId="LiveId" clId="{A3294938-29E0-46DD-9A88-B2D9C754415F}" dt="2020-09-29T12:30:14.819" v="88" actId="700"/>
          <ac:spMkLst>
            <pc:docMk/>
            <pc:sldMk cId="1030742652" sldId="273"/>
            <ac:spMk id="6" creationId="{42B487B7-9C57-4600-AE8E-6BBEDAF1B59D}"/>
          </ac:spMkLst>
        </pc:spChg>
        <pc:spChg chg="add mod ord">
          <ac:chgData name="Andre Lupi" userId="cc236b0442a424de" providerId="LiveId" clId="{A3294938-29E0-46DD-9A88-B2D9C754415F}" dt="2020-09-29T12:30:52.576" v="127" actId="20577"/>
          <ac:spMkLst>
            <pc:docMk/>
            <pc:sldMk cId="1030742652" sldId="273"/>
            <ac:spMk id="7" creationId="{8B9DDF33-9696-4A77-86CC-0B11B6B2EB32}"/>
          </ac:spMkLst>
        </pc:spChg>
        <pc:spChg chg="add mod ord">
          <ac:chgData name="Andre Lupi" userId="cc236b0442a424de" providerId="LiveId" clId="{A3294938-29E0-46DD-9A88-B2D9C754415F}" dt="2020-09-29T12:30:43.714" v="110" actId="113"/>
          <ac:spMkLst>
            <pc:docMk/>
            <pc:sldMk cId="1030742652" sldId="273"/>
            <ac:spMk id="8" creationId="{15AC3223-40B7-4762-B708-F0CB4BEE6FFB}"/>
          </ac:spMkLst>
        </pc:spChg>
      </pc:sldChg>
      <pc:sldChg chg="modSp new mod">
        <pc:chgData name="Andre Lupi" userId="cc236b0442a424de" providerId="LiveId" clId="{A3294938-29E0-46DD-9A88-B2D9C754415F}" dt="2020-09-29T12:32:06.141" v="178" actId="20577"/>
        <pc:sldMkLst>
          <pc:docMk/>
          <pc:sldMk cId="1428743005" sldId="274"/>
        </pc:sldMkLst>
        <pc:spChg chg="mod">
          <ac:chgData name="Andre Lupi" userId="cc236b0442a424de" providerId="LiveId" clId="{A3294938-29E0-46DD-9A88-B2D9C754415F}" dt="2020-09-29T12:31:44.680" v="158" actId="20577"/>
          <ac:spMkLst>
            <pc:docMk/>
            <pc:sldMk cId="1428743005" sldId="274"/>
            <ac:spMk id="2" creationId="{1B840C8F-E01A-4C9E-90A6-2F800CE73A76}"/>
          </ac:spMkLst>
        </pc:spChg>
        <pc:spChg chg="mod">
          <ac:chgData name="Andre Lupi" userId="cc236b0442a424de" providerId="LiveId" clId="{A3294938-29E0-46DD-9A88-B2D9C754415F}" dt="2020-09-29T12:32:06.141" v="178" actId="20577"/>
          <ac:spMkLst>
            <pc:docMk/>
            <pc:sldMk cId="1428743005" sldId="274"/>
            <ac:spMk id="3" creationId="{5EF956F1-55FE-4569-8AFD-F747B8F183CE}"/>
          </ac:spMkLst>
        </pc:spChg>
      </pc:sldChg>
      <pc:sldChg chg="modSp new mod">
        <pc:chgData name="Andre Lupi" userId="cc236b0442a424de" providerId="LiveId" clId="{A3294938-29E0-46DD-9A88-B2D9C754415F}" dt="2020-09-29T12:35:43.459" v="283" actId="20577"/>
        <pc:sldMkLst>
          <pc:docMk/>
          <pc:sldMk cId="4005690133" sldId="275"/>
        </pc:sldMkLst>
        <pc:spChg chg="mod">
          <ac:chgData name="Andre Lupi" userId="cc236b0442a424de" providerId="LiveId" clId="{A3294938-29E0-46DD-9A88-B2D9C754415F}" dt="2020-09-29T12:35:21.056" v="267" actId="20577"/>
          <ac:spMkLst>
            <pc:docMk/>
            <pc:sldMk cId="4005690133" sldId="275"/>
            <ac:spMk id="2" creationId="{E94C3F8B-1E97-4429-B6A6-8E7AD713B795}"/>
          </ac:spMkLst>
        </pc:spChg>
        <pc:spChg chg="mod">
          <ac:chgData name="Andre Lupi" userId="cc236b0442a424de" providerId="LiveId" clId="{A3294938-29E0-46DD-9A88-B2D9C754415F}" dt="2020-09-29T12:35:15.755" v="257" actId="403"/>
          <ac:spMkLst>
            <pc:docMk/>
            <pc:sldMk cId="4005690133" sldId="275"/>
            <ac:spMk id="3" creationId="{F9C81749-882D-4C08-840B-2ADB008B7CDB}"/>
          </ac:spMkLst>
        </pc:spChg>
        <pc:spChg chg="mod">
          <ac:chgData name="Andre Lupi" userId="cc236b0442a424de" providerId="LiveId" clId="{A3294938-29E0-46DD-9A88-B2D9C754415F}" dt="2020-09-29T12:35:43.459" v="283" actId="20577"/>
          <ac:spMkLst>
            <pc:docMk/>
            <pc:sldMk cId="4005690133" sldId="275"/>
            <ac:spMk id="4" creationId="{2D041DED-D76A-4594-A15C-1B9C7A64F8ED}"/>
          </ac:spMkLst>
        </pc:spChg>
      </pc:sldChg>
      <pc:sldChg chg="modSp new mod">
        <pc:chgData name="Andre Lupi" userId="cc236b0442a424de" providerId="LiveId" clId="{A3294938-29E0-46DD-9A88-B2D9C754415F}" dt="2020-09-29T12:40:02.772" v="323" actId="20577"/>
        <pc:sldMkLst>
          <pc:docMk/>
          <pc:sldMk cId="4043873280" sldId="276"/>
        </pc:sldMkLst>
        <pc:spChg chg="mod">
          <ac:chgData name="Andre Lupi" userId="cc236b0442a424de" providerId="LiveId" clId="{A3294938-29E0-46DD-9A88-B2D9C754415F}" dt="2020-09-29T12:40:02.772" v="323" actId="20577"/>
          <ac:spMkLst>
            <pc:docMk/>
            <pc:sldMk cId="4043873280" sldId="276"/>
            <ac:spMk id="2" creationId="{6B59F144-C929-41AA-A55E-62D45E4B55EA}"/>
          </ac:spMkLst>
        </pc:spChg>
        <pc:spChg chg="mod">
          <ac:chgData name="Andre Lupi" userId="cc236b0442a424de" providerId="LiveId" clId="{A3294938-29E0-46DD-9A88-B2D9C754415F}" dt="2020-09-29T12:39:51.604" v="286" actId="27636"/>
          <ac:spMkLst>
            <pc:docMk/>
            <pc:sldMk cId="4043873280" sldId="276"/>
            <ac:spMk id="3" creationId="{DC39F709-B514-4D42-B580-94AB2041BAC8}"/>
          </ac:spMkLst>
        </pc:spChg>
      </pc:sldChg>
      <pc:sldChg chg="modSp new mod">
        <pc:chgData name="Andre Lupi" userId="cc236b0442a424de" providerId="LiveId" clId="{A3294938-29E0-46DD-9A88-B2D9C754415F}" dt="2020-09-29T12:40:38.972" v="338" actId="27636"/>
        <pc:sldMkLst>
          <pc:docMk/>
          <pc:sldMk cId="555130261" sldId="277"/>
        </pc:sldMkLst>
        <pc:spChg chg="mod">
          <ac:chgData name="Andre Lupi" userId="cc236b0442a424de" providerId="LiveId" clId="{A3294938-29E0-46DD-9A88-B2D9C754415F}" dt="2020-09-29T12:40:32.640" v="336" actId="20577"/>
          <ac:spMkLst>
            <pc:docMk/>
            <pc:sldMk cId="555130261" sldId="277"/>
            <ac:spMk id="2" creationId="{F99A5563-AA96-4D73-ACB5-1D6C409301F4}"/>
          </ac:spMkLst>
        </pc:spChg>
        <pc:spChg chg="mod">
          <ac:chgData name="Andre Lupi" userId="cc236b0442a424de" providerId="LiveId" clId="{A3294938-29E0-46DD-9A88-B2D9C754415F}" dt="2020-09-29T12:40:38.972" v="338" actId="27636"/>
          <ac:spMkLst>
            <pc:docMk/>
            <pc:sldMk cId="555130261" sldId="277"/>
            <ac:spMk id="3" creationId="{DE0B4420-0A03-4A5C-8071-CE19271D1105}"/>
          </ac:spMkLst>
        </pc:spChg>
        <pc:spChg chg="mod">
          <ac:chgData name="Andre Lupi" userId="cc236b0442a424de" providerId="LiveId" clId="{A3294938-29E0-46DD-9A88-B2D9C754415F}" dt="2020-09-29T12:40:38.939" v="337" actId="20578"/>
          <ac:spMkLst>
            <pc:docMk/>
            <pc:sldMk cId="555130261" sldId="277"/>
            <ac:spMk id="4" creationId="{12834680-1C27-44D6-B7CE-0E9EF9A1B818}"/>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pt-BR"/>
              <a:t>Clique para editar o título mestre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pt-B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40BA8F91-6194-47BE-A8C0-1E2E0AE7FE39}" type="slidenum">
              <a:rPr lang="pt-BR" smtClean="0"/>
              <a:t>‹nº›</a:t>
            </a:fld>
            <a:endParaRPr lang="pt-BR"/>
          </a:p>
        </p:txBody>
      </p:sp>
    </p:spTree>
    <p:extLst>
      <p:ext uri="{BB962C8B-B14F-4D97-AF65-F5344CB8AC3E}">
        <p14:creationId xmlns:p14="http://schemas.microsoft.com/office/powerpoint/2010/main" val="3230212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FDEC28EA-3CB1-4D2B-98F9-DDCBBD5BB005}" type="datetimeFigureOut">
              <a:rPr lang="pt-BR" smtClean="0"/>
              <a:t>29/09/2020</a:t>
            </a:fld>
            <a:endParaRPr lang="pt-BR"/>
          </a:p>
        </p:txBody>
      </p:sp>
      <p:sp>
        <p:nvSpPr>
          <p:cNvPr id="6" name="Footer Placeholder 5"/>
          <p:cNvSpPr>
            <a:spLocks noGrp="1"/>
          </p:cNvSpPr>
          <p:nvPr>
            <p:ph type="ftr" sz="quarter" idx="11"/>
          </p:nvPr>
        </p:nvSpPr>
        <p:spPr/>
        <p:txBody>
          <a:bodyPr/>
          <a:lstStyle/>
          <a:p>
            <a:endParaRPr lang="pt-B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336035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pt-BR"/>
              <a:t>Clique para editar o título mestre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4079771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ção com Legenda">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pt-BR"/>
              <a:t>Clique para editar o título mestre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2032039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ão de Nom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2468857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EC28EA-3CB1-4D2B-98F9-DDCBBD5BB005}" type="datetimeFigureOut">
              <a:rPr lang="pt-BR" smtClean="0"/>
              <a:t>29/09/2020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1435907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pt-BR"/>
              <a:t>Clique para editar o título mestre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EC28EA-3CB1-4D2B-98F9-DDCBBD5BB005}" type="datetimeFigureOut">
              <a:rPr lang="pt-BR" smtClean="0"/>
              <a:t>29/09/2020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2790590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1624289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pt-BR"/>
              <a:t>Clique para editar o título mestre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320663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869139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FDEC28EA-3CB1-4D2B-98F9-DDCBBD5BB005}" type="datetimeFigureOut">
              <a:rPr lang="pt-BR" smtClean="0"/>
              <a:t>29/09/2020</a:t>
            </a:fld>
            <a:endParaRPr lang="pt-BR"/>
          </a:p>
        </p:txBody>
      </p:sp>
      <p:sp>
        <p:nvSpPr>
          <p:cNvPr id="5" name="Footer Placeholder 4"/>
          <p:cNvSpPr>
            <a:spLocks noGrp="1"/>
          </p:cNvSpPr>
          <p:nvPr>
            <p:ph type="ftr" sz="quarter" idx="11"/>
          </p:nvPr>
        </p:nvSpPr>
        <p:spPr/>
        <p:txBody>
          <a:bodyPr/>
          <a:lstStyle/>
          <a:p>
            <a:endParaRPr lang="pt-B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829841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FDEC28EA-3CB1-4D2B-98F9-DDCBBD5BB005}" type="datetimeFigureOut">
              <a:rPr lang="pt-BR" smtClean="0"/>
              <a:t>29/09/2020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948916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FDEC28EA-3CB1-4D2B-98F9-DDCBBD5BB005}" type="datetimeFigureOut">
              <a:rPr lang="pt-BR" smtClean="0"/>
              <a:t>29/09/2020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982141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FDEC28EA-3CB1-4D2B-98F9-DDCBBD5BB005}" type="datetimeFigureOut">
              <a:rPr lang="pt-BR" smtClean="0"/>
              <a:t>29/09/2020</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1606609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C28EA-3CB1-4D2B-98F9-DDCBBD5BB005}" type="datetimeFigureOut">
              <a:rPr lang="pt-BR" smtClean="0"/>
              <a:t>29/09/2020</a:t>
            </a:fld>
            <a:endParaRPr lang="pt-BR"/>
          </a:p>
        </p:txBody>
      </p:sp>
      <p:sp>
        <p:nvSpPr>
          <p:cNvPr id="3" name="Footer Placeholder 2"/>
          <p:cNvSpPr>
            <a:spLocks noGrp="1"/>
          </p:cNvSpPr>
          <p:nvPr>
            <p:ph type="ftr" sz="quarter" idx="11"/>
          </p:nvPr>
        </p:nvSpPr>
        <p:spPr/>
        <p:txBody>
          <a:bodyPr/>
          <a:lstStyle/>
          <a:p>
            <a:endParaRPr lang="pt-B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12820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pt-BR"/>
              <a:t>Clique para editar o título mestre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FDEC28EA-3CB1-4D2B-98F9-DDCBBD5BB005}" type="datetimeFigureOut">
              <a:rPr lang="pt-BR" smtClean="0"/>
              <a:t>29/09/2020</a:t>
            </a:fld>
            <a:endParaRPr lang="pt-BR"/>
          </a:p>
        </p:txBody>
      </p:sp>
      <p:sp>
        <p:nvSpPr>
          <p:cNvPr id="6" name="Footer Placeholder 5"/>
          <p:cNvSpPr>
            <a:spLocks noGrp="1"/>
          </p:cNvSpPr>
          <p:nvPr>
            <p:ph type="ftr" sz="quarter" idx="11"/>
          </p:nvPr>
        </p:nvSpPr>
        <p:spPr/>
        <p:txBody>
          <a:bodyPr/>
          <a:lstStyle/>
          <a:p>
            <a:endParaRPr lang="pt-B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3388331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FDEC28EA-3CB1-4D2B-98F9-DDCBBD5BB005}" type="datetimeFigureOut">
              <a:rPr lang="pt-BR" smtClean="0"/>
              <a:t>29/09/2020</a:t>
            </a:fld>
            <a:endParaRPr lang="pt-BR"/>
          </a:p>
        </p:txBody>
      </p:sp>
      <p:sp>
        <p:nvSpPr>
          <p:cNvPr id="6" name="Footer Placeholder 5"/>
          <p:cNvSpPr>
            <a:spLocks noGrp="1"/>
          </p:cNvSpPr>
          <p:nvPr>
            <p:ph type="ftr" sz="quarter" idx="11"/>
          </p:nvPr>
        </p:nvSpPr>
        <p:spPr/>
        <p:txBody>
          <a:bodyPr/>
          <a:lstStyle/>
          <a:p>
            <a:endParaRPr lang="pt-B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0BA8F91-6194-47BE-A8C0-1E2E0AE7FE39}" type="slidenum">
              <a:rPr lang="pt-BR" smtClean="0"/>
              <a:t>‹nº›</a:t>
            </a:fld>
            <a:endParaRPr lang="pt-BR"/>
          </a:p>
        </p:txBody>
      </p:sp>
    </p:spTree>
    <p:extLst>
      <p:ext uri="{BB962C8B-B14F-4D97-AF65-F5344CB8AC3E}">
        <p14:creationId xmlns:p14="http://schemas.microsoft.com/office/powerpoint/2010/main" val="4242704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pt-B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DEC28EA-3CB1-4D2B-98F9-DDCBBD5BB005}" type="datetimeFigureOut">
              <a:rPr lang="pt-BR" smtClean="0"/>
              <a:t>29/09/2020</a:t>
            </a:fld>
            <a:endParaRPr lang="pt-B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0BA8F91-6194-47BE-A8C0-1E2E0AE7FE39}" type="slidenum">
              <a:rPr lang="pt-BR" smtClean="0"/>
              <a:t>‹nº›</a:t>
            </a:fld>
            <a:endParaRPr lang="pt-BR"/>
          </a:p>
        </p:txBody>
      </p:sp>
    </p:spTree>
    <p:extLst>
      <p:ext uri="{BB962C8B-B14F-4D97-AF65-F5344CB8AC3E}">
        <p14:creationId xmlns:p14="http://schemas.microsoft.com/office/powerpoint/2010/main" val="311962493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www.stf.jus.br/portal/jurisprudencia/listarJurisprudencia.asp?s1=600.NUME.%20NAO%20S.FLSV.&amp;base=baseSumula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t>Cheque</a:t>
            </a:r>
          </a:p>
        </p:txBody>
      </p:sp>
      <p:sp>
        <p:nvSpPr>
          <p:cNvPr id="3" name="Subtítulo 2"/>
          <p:cNvSpPr>
            <a:spLocks noGrp="1"/>
          </p:cNvSpPr>
          <p:nvPr>
            <p:ph type="subTitle" idx="1"/>
          </p:nvPr>
        </p:nvSpPr>
        <p:spPr/>
        <p:txBody>
          <a:bodyPr/>
          <a:lstStyle/>
          <a:p>
            <a:endParaRPr lang="pt-BR" dirty="0"/>
          </a:p>
        </p:txBody>
      </p:sp>
    </p:spTree>
    <p:extLst>
      <p:ext uri="{BB962C8B-B14F-4D97-AF65-F5344CB8AC3E}">
        <p14:creationId xmlns:p14="http://schemas.microsoft.com/office/powerpoint/2010/main" val="2359007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Dano comprovado</a:t>
            </a:r>
          </a:p>
        </p:txBody>
      </p:sp>
      <p:sp>
        <p:nvSpPr>
          <p:cNvPr id="3" name="Espaço Reservado para Conteúdo 2"/>
          <p:cNvSpPr>
            <a:spLocks noGrp="1"/>
          </p:cNvSpPr>
          <p:nvPr>
            <p:ph idx="1"/>
          </p:nvPr>
        </p:nvSpPr>
        <p:spPr/>
        <p:txBody>
          <a:bodyPr>
            <a:normAutofit fontScale="92500" lnSpcReduction="20000"/>
          </a:bodyPr>
          <a:lstStyle/>
          <a:p>
            <a:r>
              <a:rPr lang="pt-BR" dirty="0"/>
              <a:t> Apelação cível. Ação de indenização por danos morais. Compra de produtos efetuada na loja da primeira demandada por meio de cheque "pré-datado". Título transferido, por endosso, à segunda ré. Apresentação antecipada da cártula. Compensação. Ausência de provisão de fundos em razão desse fato sustentada. Situação que, segundo afirmou a requerente, ensejou a devolução de outros títulos. Alegação não evidenciada. Extrato bancário que revela desequilíbrio nas movimentações financeiras e nas operações comerciais pela autora. Saldo negativo em conta que supera o valor do cheque. Sustação, ademais, das outras cártulas negociadas pela demandante. Falta de apreço pela sua condição de boa pagadora. Inscrição indevida do seu nome em órgão de proteção ao crédito e protesto de título alegados. Inexistência de elementos aptos à comprovação das aludidas anotações. Ônus da requerente. Artigo 333, inciso I, do Código de Processo Civil. Obrigação de indenizar afastada. Decisum mantido. Recurso desprovido. (TJSC, Apelação Cível n. 2010.065673-6, de Sombrio, rel. Des. Ronaldo Moritz Martins da Silva, j. 26-02-2015).</a:t>
            </a:r>
          </a:p>
        </p:txBody>
      </p:sp>
    </p:spTree>
    <p:extLst>
      <p:ext uri="{BB962C8B-B14F-4D97-AF65-F5344CB8AC3E}">
        <p14:creationId xmlns:p14="http://schemas.microsoft.com/office/powerpoint/2010/main" val="37212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59F144-C929-41AA-A55E-62D45E4B55EA}"/>
              </a:ext>
            </a:extLst>
          </p:cNvPr>
          <p:cNvSpPr>
            <a:spLocks noGrp="1"/>
          </p:cNvSpPr>
          <p:nvPr>
            <p:ph type="title"/>
          </p:nvPr>
        </p:nvSpPr>
        <p:spPr/>
        <p:txBody>
          <a:bodyPr/>
          <a:lstStyle/>
          <a:p>
            <a:r>
              <a:rPr lang="pt-BR" dirty="0"/>
              <a:t>Cheque pré-datado e estelionato</a:t>
            </a:r>
          </a:p>
        </p:txBody>
      </p:sp>
      <p:sp>
        <p:nvSpPr>
          <p:cNvPr id="3" name="Espaço Reservado para Conteúdo 2">
            <a:extLst>
              <a:ext uri="{FF2B5EF4-FFF2-40B4-BE49-F238E27FC236}">
                <a16:creationId xmlns:a16="http://schemas.microsoft.com/office/drawing/2014/main" id="{DC39F709-B514-4D42-B580-94AB2041BAC8}"/>
              </a:ext>
            </a:extLst>
          </p:cNvPr>
          <p:cNvSpPr>
            <a:spLocks noGrp="1"/>
          </p:cNvSpPr>
          <p:nvPr>
            <p:ph idx="1"/>
          </p:nvPr>
        </p:nvSpPr>
        <p:spPr/>
        <p:txBody>
          <a:bodyPr>
            <a:normAutofit fontScale="85000" lnSpcReduction="20000"/>
          </a:bodyPr>
          <a:lstStyle/>
          <a:p>
            <a:r>
              <a:rPr lang="pt-BR" dirty="0"/>
              <a:t> ESTELIONATOS. PLEITOS ABSOLUTÓRIOS. PAGAMENTOS REALIZADOS POR MEIO DE CHEQUES SEM FUNDO. TÍTULOS QUE NÃO FORAM EMITIDOS COMO ORDEM DE PAGAMENTO À VISTA, MAS COMO PROMESSA DE ADIMPLEMENTO E GARANTIA DE DÍVIDA. PALAVRAS DA VÍTIMA QUE CORROBORAM A CIRCUNSTÂNCIA. DÚVIDAS ACERCA DA EXISTÊNCIA DO DOLO ESPECÍFICO, QUE SE FAZ MISTER PARA A CONFIGURAÇÃO DO DELITO. ATIPICIDADE. ABSOLVIÇÃO QUE SE IMPÕE. PEDIDO DE ISENÇÃO DE CUSTAS PREJUDICADO. RECURSOS PROVIDOS.    Via de regra, conforme entendimento jurisprudencial desta Corte e dos Tribunais Superiores, "a frustração no pagamento de cheque pré-datado não caracteriza o crime de estelionato, seja na forma do caput do art. 171 do Código Penal, ou na do seu § 2º, inciso VI" (Superior Tribunal de Justiça, HC n. 121.628/SC, Rel. Min. </a:t>
            </a:r>
            <a:r>
              <a:rPr lang="pt-BR" dirty="0" err="1"/>
              <a:t>Og</a:t>
            </a:r>
            <a:r>
              <a:rPr lang="pt-BR" dirty="0"/>
              <a:t> Fernandes, Sexta Turma, j. 9-3-2010).   Na realidade, parte-se da premissa de que "quando alguém aceita o cheque para ser apresentado futuramente, em data posterior à da emissão, está recebendo o título como uma mera promessa de pagamento. Caso não seja compensado, por falta de suficiente provisão de fundos, é apenas um ilícito civil, mas não um crime" (NUCCI, Guilherme de Souza. Código penal comentado. 10. ed. rev., atual e </a:t>
            </a:r>
            <a:r>
              <a:rPr lang="pt-BR" dirty="0" err="1"/>
              <a:t>ampl</a:t>
            </a:r>
            <a:r>
              <a:rPr lang="pt-BR" dirty="0"/>
              <a:t>. São Paulo: Revista dos Tribunais, 2010. p. 819). (TJSC, Apelação Criminal n. 2010.042214-2, de Chapecó, rel. Jorge </a:t>
            </a:r>
            <a:r>
              <a:rPr lang="pt-BR" dirty="0" err="1"/>
              <a:t>Schaefer</a:t>
            </a:r>
            <a:r>
              <a:rPr lang="pt-BR" dirty="0"/>
              <a:t> Martins, Quarta Câmara Criminal, j. 03-05-2012).</a:t>
            </a:r>
          </a:p>
        </p:txBody>
      </p:sp>
    </p:spTree>
    <p:extLst>
      <p:ext uri="{BB962C8B-B14F-4D97-AF65-F5344CB8AC3E}">
        <p14:creationId xmlns:p14="http://schemas.microsoft.com/office/powerpoint/2010/main" val="4043873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Aval</a:t>
            </a:r>
          </a:p>
        </p:txBody>
      </p:sp>
      <p:sp>
        <p:nvSpPr>
          <p:cNvPr id="3" name="Espaço Reservado para Conteúdo 2"/>
          <p:cNvSpPr>
            <a:spLocks noGrp="1"/>
          </p:cNvSpPr>
          <p:nvPr>
            <p:ph sz="half" idx="1"/>
          </p:nvPr>
        </p:nvSpPr>
        <p:spPr/>
        <p:txBody>
          <a:bodyPr>
            <a:normAutofit/>
          </a:bodyPr>
          <a:lstStyle/>
          <a:p>
            <a:r>
              <a:rPr lang="pt-BR" dirty="0"/>
              <a:t>No anverso ou com identificação de ser aval, se no verso</a:t>
            </a:r>
          </a:p>
          <a:p>
            <a:pPr lvl="1"/>
            <a:r>
              <a:rPr lang="pt-BR" dirty="0"/>
              <a:t>LCH 30</a:t>
            </a:r>
          </a:p>
          <a:p>
            <a:r>
              <a:rPr lang="pt-BR" dirty="0"/>
              <a:t>Obrigação solidária com o avalizado</a:t>
            </a:r>
          </a:p>
          <a:p>
            <a:pPr lvl="1"/>
            <a:r>
              <a:rPr lang="pt-BR" dirty="0"/>
              <a:t>LCH 31</a:t>
            </a:r>
          </a:p>
          <a:p>
            <a:r>
              <a:rPr lang="pt-BR" dirty="0"/>
              <a:t>Com sub-rogação dos direitos do credor, se paga</a:t>
            </a:r>
          </a:p>
          <a:p>
            <a:pPr lvl="1"/>
            <a:r>
              <a:rPr lang="pt-BR" dirty="0"/>
              <a:t>LCH 31, único</a:t>
            </a:r>
          </a:p>
        </p:txBody>
      </p:sp>
      <p:sp>
        <p:nvSpPr>
          <p:cNvPr id="4" name="Espaço Reservado para Conteúdo 3"/>
          <p:cNvSpPr>
            <a:spLocks noGrp="1"/>
          </p:cNvSpPr>
          <p:nvPr>
            <p:ph sz="half" idx="2"/>
          </p:nvPr>
        </p:nvSpPr>
        <p:spPr/>
        <p:txBody>
          <a:bodyPr>
            <a:normAutofit/>
          </a:bodyPr>
          <a:lstStyle/>
          <a:p>
            <a:r>
              <a:rPr lang="pt-BR" dirty="0"/>
              <a:t>Mas é obrigação autônoma</a:t>
            </a:r>
          </a:p>
          <a:p>
            <a:pPr lvl="1"/>
            <a:r>
              <a:rPr lang="pt-BR" dirty="0"/>
              <a:t>LCH 31</a:t>
            </a:r>
          </a:p>
          <a:p>
            <a:endParaRPr lang="pt-BR" dirty="0"/>
          </a:p>
        </p:txBody>
      </p:sp>
    </p:spTree>
    <p:extLst>
      <p:ext uri="{BB962C8B-B14F-4D97-AF65-F5344CB8AC3E}">
        <p14:creationId xmlns:p14="http://schemas.microsoft.com/office/powerpoint/2010/main" val="2176759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Modalidades</a:t>
            </a:r>
          </a:p>
        </p:txBody>
      </p:sp>
      <p:sp>
        <p:nvSpPr>
          <p:cNvPr id="3" name="Espaço Reservado para Conteúdo 2"/>
          <p:cNvSpPr>
            <a:spLocks noGrp="1"/>
          </p:cNvSpPr>
          <p:nvPr>
            <p:ph sz="half" idx="1"/>
          </p:nvPr>
        </p:nvSpPr>
        <p:spPr/>
        <p:txBody>
          <a:bodyPr>
            <a:normAutofit/>
          </a:bodyPr>
          <a:lstStyle/>
          <a:p>
            <a:r>
              <a:rPr lang="pt-BR" b="1" u="sng" dirty="0"/>
              <a:t>Cheque visado</a:t>
            </a:r>
          </a:p>
          <a:p>
            <a:r>
              <a:rPr lang="pt-BR" dirty="0"/>
              <a:t>O banco visa o cheque, reservando o valor em benefício do credor</a:t>
            </a:r>
          </a:p>
          <a:p>
            <a:pPr lvl="1"/>
            <a:r>
              <a:rPr lang="pt-BR" dirty="0"/>
              <a:t>LCH, 7º </a:t>
            </a:r>
          </a:p>
          <a:p>
            <a:r>
              <a:rPr lang="pt-BR" dirty="0"/>
              <a:t>Após o prazo de apresentação, o dinheiro retorna para a conta do emitente</a:t>
            </a:r>
          </a:p>
          <a:p>
            <a:pPr lvl="1"/>
            <a:r>
              <a:rPr lang="pt-BR" dirty="0"/>
              <a:t>LCH, 7º, p. 2º,</a:t>
            </a:r>
          </a:p>
          <a:p>
            <a:endParaRPr lang="pt-BR" dirty="0"/>
          </a:p>
        </p:txBody>
      </p:sp>
      <p:sp>
        <p:nvSpPr>
          <p:cNvPr id="4" name="Espaço Reservado para Conteúdo 3"/>
          <p:cNvSpPr>
            <a:spLocks noGrp="1"/>
          </p:cNvSpPr>
          <p:nvPr>
            <p:ph sz="half" idx="2"/>
          </p:nvPr>
        </p:nvSpPr>
        <p:spPr/>
        <p:txBody>
          <a:bodyPr>
            <a:normAutofit/>
          </a:bodyPr>
          <a:lstStyle/>
          <a:p>
            <a:r>
              <a:rPr lang="pt-BR" b="1" u="sng" dirty="0"/>
              <a:t>Cheque administrativo</a:t>
            </a:r>
            <a:endParaRPr lang="pt-BR" dirty="0"/>
          </a:p>
          <a:p>
            <a:pPr lvl="1"/>
            <a:r>
              <a:rPr lang="pt-BR" dirty="0"/>
              <a:t>Pagável com fundos do sacado (após retirá-los da conta do emitente)</a:t>
            </a:r>
          </a:p>
          <a:p>
            <a:r>
              <a:rPr lang="pt-BR" b="1" u="sng" dirty="0"/>
              <a:t>Cheque cruzado</a:t>
            </a:r>
          </a:p>
          <a:p>
            <a:pPr lvl="1"/>
            <a:r>
              <a:rPr lang="pt-BR" dirty="0"/>
              <a:t>Só pode depositar em conta</a:t>
            </a:r>
          </a:p>
          <a:p>
            <a:pPr lvl="1"/>
            <a:r>
              <a:rPr lang="pt-BR" dirty="0"/>
              <a:t>LCH 45</a:t>
            </a:r>
          </a:p>
        </p:txBody>
      </p:sp>
    </p:spTree>
    <p:extLst>
      <p:ext uri="{BB962C8B-B14F-4D97-AF65-F5344CB8AC3E}">
        <p14:creationId xmlns:p14="http://schemas.microsoft.com/office/powerpoint/2010/main" val="1605760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Apresentação</a:t>
            </a:r>
          </a:p>
        </p:txBody>
      </p:sp>
      <p:sp>
        <p:nvSpPr>
          <p:cNvPr id="3" name="Espaço Reservado para Conteúdo 2"/>
          <p:cNvSpPr>
            <a:spLocks noGrp="1"/>
          </p:cNvSpPr>
          <p:nvPr>
            <p:ph sz="half" idx="1"/>
          </p:nvPr>
        </p:nvSpPr>
        <p:spPr/>
        <p:txBody>
          <a:bodyPr>
            <a:normAutofit fontScale="85000" lnSpcReduction="20000"/>
          </a:bodyPr>
          <a:lstStyle/>
          <a:p>
            <a:r>
              <a:rPr lang="pt-BR" b="1" u="sng" dirty="0"/>
              <a:t>Prazo</a:t>
            </a:r>
          </a:p>
          <a:p>
            <a:pPr lvl="1"/>
            <a:r>
              <a:rPr lang="pt-BR" dirty="0"/>
              <a:t>30 dias (mesma praça) ou 60 dias</a:t>
            </a:r>
          </a:p>
          <a:p>
            <a:pPr lvl="2"/>
            <a:r>
              <a:rPr lang="pt-BR" dirty="0"/>
              <a:t>LCH 33</a:t>
            </a:r>
          </a:p>
          <a:p>
            <a:pPr lvl="1"/>
            <a:r>
              <a:rPr lang="pt-BR" dirty="0"/>
              <a:t>Início do prazo prescricional após o fim do prazo de apresentação</a:t>
            </a:r>
          </a:p>
          <a:p>
            <a:pPr lvl="2"/>
            <a:r>
              <a:rPr lang="pt-BR" dirty="0"/>
              <a:t>LUG 52; LCH 59</a:t>
            </a:r>
          </a:p>
          <a:p>
            <a:r>
              <a:rPr lang="pt-BR" b="1" u="sng" dirty="0"/>
              <a:t>Consequências da não apresentação</a:t>
            </a:r>
          </a:p>
          <a:p>
            <a:pPr lvl="1"/>
            <a:r>
              <a:rPr lang="pt-BR" dirty="0"/>
              <a:t>Devolução não configura estelionato</a:t>
            </a:r>
          </a:p>
          <a:p>
            <a:pPr lvl="1"/>
            <a:r>
              <a:rPr lang="pt-BR" dirty="0"/>
              <a:t>Sustação ou revogação</a:t>
            </a:r>
          </a:p>
          <a:p>
            <a:pPr lvl="2"/>
            <a:r>
              <a:rPr lang="pt-BR" dirty="0"/>
              <a:t>LCH 32</a:t>
            </a:r>
          </a:p>
          <a:p>
            <a:pPr lvl="1"/>
            <a:r>
              <a:rPr lang="pt-BR" dirty="0"/>
              <a:t>Perda do direito contra endossantes e seus avalistas</a:t>
            </a:r>
          </a:p>
        </p:txBody>
      </p:sp>
      <p:sp>
        <p:nvSpPr>
          <p:cNvPr id="4" name="Espaço Reservado para Conteúdo 3"/>
          <p:cNvSpPr>
            <a:spLocks noGrp="1"/>
          </p:cNvSpPr>
          <p:nvPr>
            <p:ph sz="half" idx="2"/>
          </p:nvPr>
        </p:nvSpPr>
        <p:spPr/>
        <p:txBody>
          <a:bodyPr>
            <a:normAutofit fontScale="85000" lnSpcReduction="20000"/>
          </a:bodyPr>
          <a:lstStyle/>
          <a:p>
            <a:pPr lvl="1"/>
            <a:r>
              <a:rPr lang="pt-BR" dirty="0"/>
              <a:t>Protesto não poderá mais ser feito</a:t>
            </a:r>
          </a:p>
          <a:p>
            <a:pPr lvl="2"/>
            <a:r>
              <a:rPr lang="pt-BR" dirty="0"/>
              <a:t>LUG, 41</a:t>
            </a:r>
          </a:p>
          <a:p>
            <a:pPr lvl="1"/>
            <a:r>
              <a:rPr lang="pt-BR" dirty="0"/>
              <a:t>Mas a apresentação no prazo supre o protesto</a:t>
            </a:r>
          </a:p>
          <a:p>
            <a:pPr lvl="2"/>
            <a:r>
              <a:rPr lang="pt-BR" dirty="0"/>
              <a:t>LCH 47, p. 1º</a:t>
            </a:r>
          </a:p>
          <a:p>
            <a:r>
              <a:rPr lang="pt-BR" dirty="0">
                <a:hlinkClick r:id="rId2"/>
              </a:rPr>
              <a:t>Súmula 600</a:t>
            </a:r>
            <a:r>
              <a:rPr lang="pt-BR" dirty="0"/>
              <a:t> (STF)</a:t>
            </a:r>
            <a:br>
              <a:rPr lang="pt-BR" sz="2400" dirty="0"/>
            </a:br>
            <a:r>
              <a:rPr lang="pt-BR" sz="2400" dirty="0"/>
              <a:t> </a:t>
            </a:r>
            <a:br>
              <a:rPr lang="pt-BR" sz="2400" dirty="0"/>
            </a:br>
            <a:endParaRPr lang="pt-BR" sz="2200" dirty="0"/>
          </a:p>
          <a:p>
            <a:pPr lvl="1"/>
            <a:r>
              <a:rPr lang="pt-BR" sz="2000" dirty="0"/>
              <a:t>Cabe ação executiva contra o emitente e seus avalistas, ainda que não apresentado o cheque ao sacado no prazo legal, desde que não prescrita a ação cambiária.</a:t>
            </a:r>
          </a:p>
        </p:txBody>
      </p:sp>
    </p:spTree>
    <p:extLst>
      <p:ext uri="{BB962C8B-B14F-4D97-AF65-F5344CB8AC3E}">
        <p14:creationId xmlns:p14="http://schemas.microsoft.com/office/powerpoint/2010/main" val="2183424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Sustação</a:t>
            </a:r>
          </a:p>
        </p:txBody>
      </p:sp>
      <p:sp>
        <p:nvSpPr>
          <p:cNvPr id="5" name="Espaço Reservado para Texto 4"/>
          <p:cNvSpPr>
            <a:spLocks noGrp="1"/>
          </p:cNvSpPr>
          <p:nvPr>
            <p:ph type="body" idx="1"/>
          </p:nvPr>
        </p:nvSpPr>
        <p:spPr>
          <a:xfrm>
            <a:off x="1154954" y="2311395"/>
            <a:ext cx="4825158" cy="900930"/>
          </a:xfrm>
        </p:spPr>
        <p:txBody>
          <a:bodyPr/>
          <a:lstStyle/>
          <a:p>
            <a:r>
              <a:rPr lang="pt-BR" dirty="0"/>
              <a:t>Não cabe por falta de cumprimento do contrato</a:t>
            </a:r>
          </a:p>
        </p:txBody>
      </p:sp>
      <p:sp>
        <p:nvSpPr>
          <p:cNvPr id="6" name="Espaço Reservado para Conteúdo 5"/>
          <p:cNvSpPr>
            <a:spLocks noGrp="1"/>
          </p:cNvSpPr>
          <p:nvPr>
            <p:ph sz="half" idx="2"/>
          </p:nvPr>
        </p:nvSpPr>
        <p:spPr/>
        <p:txBody>
          <a:bodyPr>
            <a:normAutofit fontScale="55000" lnSpcReduction="20000"/>
          </a:bodyPr>
          <a:lstStyle/>
          <a:p>
            <a:r>
              <a:rPr lang="pt-BR" dirty="0"/>
              <a:t> INDENIZAÇÃO. EMISSÃO DE CHEQUE PRÉ-DATADO. POSTERIOR CONTRAORDEM. NÃO COMPENSAÇÃO. INSCRIÇÃO EM CADASTRO DE INADIMPLENTES. POSSIBILIDADE. DANOS MORAIS. PRESSUPOSTOS NÃO COMPROVADOS. PLEITO REJEITADO. VERBA HONORÁRIA. MANUTENÇÃO. DECISUM CONFIRMADO. RECLAMO RECURSAL DESPROVIDO.    1 A configuração de danos morais, resultante da inscrição do nome de alguém em cadastro de negativação do crédito subordina-se à prova da ilegalidade e injustiça da negativação. E o não pagamento de cheque reconhecidamente emitido pela negativada, mesmo que por contraordem da emitente, autoriza a inserção do nome da devedora nos órgãos de proteção ao crédito.   2 A eficácia do cheque independe da causa que orientou-lhe o saque, fazendo dispensável a comprovação da efetivação do negócio subjacente travejado entre a emitente e a primitiva beneficiária. Mesmo porque, a boa-fé presumida do terceiro portador do título entrava qualquer possibilidade de discussão da causa debendi, em ação por esse terceiro promovida, como claro ressai do art. 25 da Lei n.º 7.357/85.  (TJSC, Apelação Cível n. 2012.057294-8, de Correia Pinto, rel. Des. Trindade dos Santos, j. 06-02-2014).</a:t>
            </a:r>
          </a:p>
        </p:txBody>
      </p:sp>
      <p:sp>
        <p:nvSpPr>
          <p:cNvPr id="7" name="Espaço Reservado para Texto 6"/>
          <p:cNvSpPr>
            <a:spLocks noGrp="1"/>
          </p:cNvSpPr>
          <p:nvPr>
            <p:ph type="body" sz="quarter" idx="3"/>
          </p:nvPr>
        </p:nvSpPr>
        <p:spPr/>
        <p:txBody>
          <a:bodyPr/>
          <a:lstStyle/>
          <a:p>
            <a:r>
              <a:rPr lang="pt-BR" dirty="0"/>
              <a:t>Revogação</a:t>
            </a:r>
          </a:p>
        </p:txBody>
      </p:sp>
      <p:sp>
        <p:nvSpPr>
          <p:cNvPr id="8" name="Espaço Reservado para Conteúdo 7"/>
          <p:cNvSpPr>
            <a:spLocks noGrp="1"/>
          </p:cNvSpPr>
          <p:nvPr>
            <p:ph sz="quarter" idx="4"/>
          </p:nvPr>
        </p:nvSpPr>
        <p:spPr>
          <a:xfrm>
            <a:off x="6208712" y="3212327"/>
            <a:ext cx="4825159" cy="927096"/>
          </a:xfrm>
        </p:spPr>
        <p:txBody>
          <a:bodyPr/>
          <a:lstStyle/>
          <a:p>
            <a:r>
              <a:rPr lang="pt-BR" dirty="0"/>
              <a:t>É a contraordem, do emitente, eficaz após o prazo de apresentação</a:t>
            </a:r>
          </a:p>
        </p:txBody>
      </p:sp>
      <p:sp>
        <p:nvSpPr>
          <p:cNvPr id="9" name="Espaço Reservado para Texto 6"/>
          <p:cNvSpPr txBox="1">
            <a:spLocks/>
          </p:cNvSpPr>
          <p:nvPr/>
        </p:nvSpPr>
        <p:spPr>
          <a:xfrm>
            <a:off x="6208711" y="3835010"/>
            <a:ext cx="4825160" cy="608825"/>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i="0" kern="1200">
                <a:solidFill>
                  <a:schemeClr val="accent1"/>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i="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i="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9pPr>
          </a:lstStyle>
          <a:p>
            <a:r>
              <a:rPr lang="pt-BR" dirty="0"/>
              <a:t>Oposição</a:t>
            </a:r>
          </a:p>
        </p:txBody>
      </p:sp>
      <p:sp>
        <p:nvSpPr>
          <p:cNvPr id="10" name="Espaço Reservado para Conteúdo 7"/>
          <p:cNvSpPr txBox="1">
            <a:spLocks/>
          </p:cNvSpPr>
          <p:nvPr/>
        </p:nvSpPr>
        <p:spPr>
          <a:xfrm>
            <a:off x="6245202" y="4575339"/>
            <a:ext cx="4825159" cy="9270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pt-BR" dirty="0"/>
              <a:t>É a sustação, por qualquer portador legitimado, com efeitos imediatos.</a:t>
            </a:r>
          </a:p>
        </p:txBody>
      </p:sp>
      <p:sp>
        <p:nvSpPr>
          <p:cNvPr id="3" name="CaixaDeTexto 2"/>
          <p:cNvSpPr txBox="1"/>
          <p:nvPr/>
        </p:nvSpPr>
        <p:spPr>
          <a:xfrm>
            <a:off x="837272" y="2436654"/>
            <a:ext cx="5275385" cy="3693319"/>
          </a:xfrm>
          <a:prstGeom prst="rect">
            <a:avLst/>
          </a:prstGeom>
          <a:solidFill>
            <a:schemeClr val="tx2">
              <a:lumMod val="40000"/>
              <a:lumOff val="60000"/>
            </a:schemeClr>
          </a:solidFill>
        </p:spPr>
        <p:txBody>
          <a:bodyPr wrap="square" rtlCol="0">
            <a:spAutoFit/>
          </a:bodyPr>
          <a:lstStyle/>
          <a:p>
            <a:r>
              <a:rPr lang="pt-BR" dirty="0" err="1"/>
              <a:t>Art</a:t>
            </a:r>
            <a:r>
              <a:rPr lang="pt-BR" dirty="0"/>
              <a:t> . 36 Mesmo durante o prazo de apresentação, o emitente e o portador legitimado podem fazer sustar o pagamento, manifestando ao sacado, por escrito, oposição fundada em relevante razão de direito.</a:t>
            </a:r>
          </a:p>
          <a:p>
            <a:r>
              <a:rPr lang="pt-BR" dirty="0"/>
              <a:t>§ 1º A oposição do emitente e a revogação ou </a:t>
            </a:r>
            <a:r>
              <a:rPr lang="pt-BR" dirty="0" err="1"/>
              <a:t>contra-ordem</a:t>
            </a:r>
            <a:r>
              <a:rPr lang="pt-BR" dirty="0"/>
              <a:t> se excluem reciprocamente.</a:t>
            </a:r>
          </a:p>
          <a:p>
            <a:r>
              <a:rPr lang="pt-BR" dirty="0"/>
              <a:t>§ 2º Não cabe ao sacado julgar da relevância da razão invocada pelo oponente.</a:t>
            </a:r>
          </a:p>
          <a:p>
            <a:endParaRPr lang="pt-BR" dirty="0"/>
          </a:p>
        </p:txBody>
      </p:sp>
    </p:spTree>
    <p:extLst>
      <p:ext uri="{BB962C8B-B14F-4D97-AF65-F5344CB8AC3E}">
        <p14:creationId xmlns:p14="http://schemas.microsoft.com/office/powerpoint/2010/main" val="423500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8B9DDF33-9696-4A77-86CC-0B11B6B2EB32}"/>
              </a:ext>
            </a:extLst>
          </p:cNvPr>
          <p:cNvSpPr>
            <a:spLocks noGrp="1"/>
          </p:cNvSpPr>
          <p:nvPr>
            <p:ph type="title"/>
          </p:nvPr>
        </p:nvSpPr>
        <p:spPr/>
        <p:txBody>
          <a:bodyPr/>
          <a:lstStyle/>
          <a:p>
            <a:r>
              <a:rPr lang="pt-BR" dirty="0"/>
              <a:t>Falha na sustação</a:t>
            </a:r>
          </a:p>
        </p:txBody>
      </p:sp>
      <p:sp>
        <p:nvSpPr>
          <p:cNvPr id="8" name="Espaço Reservado para Conteúdo 7">
            <a:extLst>
              <a:ext uri="{FF2B5EF4-FFF2-40B4-BE49-F238E27FC236}">
                <a16:creationId xmlns:a16="http://schemas.microsoft.com/office/drawing/2014/main" id="{15AC3223-40B7-4762-B708-F0CB4BEE6FFB}"/>
              </a:ext>
            </a:extLst>
          </p:cNvPr>
          <p:cNvSpPr>
            <a:spLocks noGrp="1"/>
          </p:cNvSpPr>
          <p:nvPr>
            <p:ph idx="1"/>
          </p:nvPr>
        </p:nvSpPr>
        <p:spPr/>
        <p:txBody>
          <a:bodyPr>
            <a:normAutofit/>
          </a:bodyPr>
          <a:lstStyle/>
          <a:p>
            <a:pPr algn="just"/>
            <a:r>
              <a:rPr lang="pt-BR" b="0" i="0" dirty="0">
                <a:solidFill>
                  <a:srgbClr val="222222"/>
                </a:solidFill>
                <a:effectLst/>
                <a:latin typeface="Verdana" panose="020B0604030504040204" pitchFamily="34" charset="0"/>
              </a:rPr>
              <a:t>   APELAÇÃO CÍVEL. AÇÃO DE INDENIZAÇÃO POR DANOS MATERIAIS E MORAIS. SENTENÇA DE PROCEDÊNCIA. RECURSO DO BANCO RÉU. PRETENSO </a:t>
            </a:r>
            <a:r>
              <a:rPr lang="pt-BR" i="0" dirty="0">
                <a:solidFill>
                  <a:srgbClr val="222222"/>
                </a:solidFill>
                <a:effectLst/>
                <a:latin typeface="Verdana" panose="020B0604030504040204" pitchFamily="34" charset="0"/>
              </a:rPr>
              <a:t>AFASTAMENTO DO DEVER DE INDENIZAR. IMPOSSIBILIDADE. CHEQUE APRESENTADO AO SERVIÇO DE COMPENSAÇÃO MESMO EXISTINDO REQUERIMENTO DE INUTILIZAÇÃO DA CÁRTULA COMPROVADO NOS AUTOS. FALHA NA PRESTAÇÃO DE SERVIÇO DA INSTITUIÇÃO FINANCEIRA QUE ENSEJOU NA RESTRIÇÃO DO NOME DA AUTORA NO CADASTRO DE EMITENTES DE CHEQUE SEM FUNDO. </a:t>
            </a:r>
            <a:r>
              <a:rPr lang="pt-BR" b="0" i="0" dirty="0">
                <a:solidFill>
                  <a:srgbClr val="222222"/>
                </a:solidFill>
                <a:effectLst/>
                <a:latin typeface="Verdana" panose="020B0604030504040204" pitchFamily="34" charset="0"/>
              </a:rPr>
              <a:t>ATO ILÍCITO CARACTERIZADO. DANO MORAL</a:t>
            </a:r>
            <a:r>
              <a:rPr lang="pt-BR" b="0" i="1" dirty="0">
                <a:solidFill>
                  <a:srgbClr val="222222"/>
                </a:solidFill>
                <a:effectLst/>
                <a:latin typeface="Verdana" panose="020B0604030504040204" pitchFamily="34" charset="0"/>
              </a:rPr>
              <a:t> IN RE IPSA</a:t>
            </a:r>
            <a:r>
              <a:rPr lang="pt-BR" b="0" i="0" dirty="0">
                <a:solidFill>
                  <a:srgbClr val="222222"/>
                </a:solidFill>
                <a:effectLst/>
                <a:latin typeface="Verdana" panose="020B0604030504040204" pitchFamily="34" charset="0"/>
              </a:rPr>
              <a:t>. DEVER DE INDENIZAR </a:t>
            </a:r>
            <a:r>
              <a:rPr lang="pt-BR" dirty="0">
                <a:solidFill>
                  <a:srgbClr val="222222"/>
                </a:solidFill>
                <a:latin typeface="Verdana" panose="020B0604030504040204" pitchFamily="34" charset="0"/>
              </a:rPr>
              <a:t>INCONTESTE. TJSC. Apelação Cível n. 0300466-58.2018.8.24.0029. Relator: Desembargador José Maurício Lisboa.</a:t>
            </a:r>
          </a:p>
          <a:p>
            <a:pPr algn="just"/>
            <a:endParaRPr lang="pt-BR" b="0" i="0" dirty="0">
              <a:solidFill>
                <a:srgbClr val="222222"/>
              </a:solidFill>
              <a:effectLst/>
              <a:latin typeface="Verdana" panose="020B0604030504040204" pitchFamily="34" charset="0"/>
            </a:endParaRPr>
          </a:p>
          <a:p>
            <a:endParaRPr lang="pt-BR" dirty="0"/>
          </a:p>
        </p:txBody>
      </p:sp>
    </p:spTree>
    <p:extLst>
      <p:ext uri="{BB962C8B-B14F-4D97-AF65-F5344CB8AC3E}">
        <p14:creationId xmlns:p14="http://schemas.microsoft.com/office/powerpoint/2010/main" val="1030742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840C8F-E01A-4C9E-90A6-2F800CE73A76}"/>
              </a:ext>
            </a:extLst>
          </p:cNvPr>
          <p:cNvSpPr>
            <a:spLocks noGrp="1"/>
          </p:cNvSpPr>
          <p:nvPr>
            <p:ph type="title"/>
          </p:nvPr>
        </p:nvSpPr>
        <p:spPr/>
        <p:txBody>
          <a:bodyPr/>
          <a:lstStyle/>
          <a:p>
            <a:r>
              <a:rPr lang="pt-BR" dirty="0"/>
              <a:t>Devolução indevida</a:t>
            </a:r>
          </a:p>
        </p:txBody>
      </p:sp>
      <p:sp>
        <p:nvSpPr>
          <p:cNvPr id="3" name="Espaço Reservado para Conteúdo 2">
            <a:extLst>
              <a:ext uri="{FF2B5EF4-FFF2-40B4-BE49-F238E27FC236}">
                <a16:creationId xmlns:a16="http://schemas.microsoft.com/office/drawing/2014/main" id="{5EF956F1-55FE-4569-8AFD-F747B8F183CE}"/>
              </a:ext>
            </a:extLst>
          </p:cNvPr>
          <p:cNvSpPr>
            <a:spLocks noGrp="1"/>
          </p:cNvSpPr>
          <p:nvPr>
            <p:ph idx="1"/>
          </p:nvPr>
        </p:nvSpPr>
        <p:spPr/>
        <p:txBody>
          <a:bodyPr>
            <a:normAutofit fontScale="85000" lnSpcReduction="20000"/>
          </a:bodyPr>
          <a:lstStyle/>
          <a:p>
            <a:r>
              <a:rPr lang="pt-BR" b="0" i="0" dirty="0">
                <a:solidFill>
                  <a:srgbClr val="222222"/>
                </a:solidFill>
                <a:effectLst/>
                <a:latin typeface="Verdana" panose="020B0604030504040204" pitchFamily="34" charset="0"/>
              </a:rPr>
              <a:t>RECONHECIMENTO DA PRÁTICA DE ATO ILÍCITO PELA INSTITUIÇÃO FINANCEIRA DEMANDADA, CONSISTENTE NO INDEVIDO BLOQUEIO DE DEPÓSITOS E POSTERIOR ENCERRAMENTO DA CONTA BANCÁRIA DA AUTORA SEM COMUNICAÇÃO, QUE CULMINOU NA DEVOLUÇÃO DE CHEQUES, POR ELA EMITIDOS, POR AUSÊNCIA DE FUNDOS. INSCRIÇÃO NO </a:t>
            </a:r>
            <a:r>
              <a:rPr lang="pt-BR" i="0" dirty="0">
                <a:solidFill>
                  <a:srgbClr val="222222"/>
                </a:solidFill>
                <a:effectLst/>
                <a:latin typeface="Verdana" panose="020B0604030504040204" pitchFamily="34" charset="0"/>
              </a:rPr>
              <a:t>CADASTRO DE EMITENTES DE CHEQUES SEM FUNDO - CCF. DANO MORAL PRESUMIDO NA ESPÉCIE. DEVOLUÇÃO INDEVIDA DE CHEQUE. SÚMULA 388 DO SUPERIOR TRIBUNAL DE JUSTIÇA. DEVER DE INDENIZAR CONFIGURADO. </a:t>
            </a:r>
            <a:r>
              <a:rPr lang="pt-BR" i="1" dirty="0">
                <a:solidFill>
                  <a:srgbClr val="222222"/>
                </a:solidFill>
                <a:effectLst/>
                <a:latin typeface="Verdana" panose="020B0604030504040204" pitchFamily="34" charset="0"/>
              </a:rPr>
              <a:t>QUANTUM</a:t>
            </a:r>
            <a:r>
              <a:rPr lang="pt-BR" i="0" dirty="0">
                <a:solidFill>
                  <a:srgbClr val="222222"/>
                </a:solidFill>
                <a:effectLst/>
                <a:latin typeface="Verdana" panose="020B0604030504040204" pitchFamily="34" charset="0"/>
              </a:rPr>
              <a:t> INDENIZATÓRIO FIXADO EM R$ 10.000,00 (DEZ MIL REAIS) NO PRIMEIRO GRAU. PLEITOS DE MINORAÇÃO E DE MAJORAÇÃO. AUMENTO DEVIDO PARA R$ 20.000,00 (VINTE MIL REAIS). OBSERVÂNCIA DOS PRINCÍPIOS DA RAZOABILIDADE E DA PROPORCIONALIDADE. PRECEDENTES. PLEITEADA A APLICAÇÃO DOS JUROS DE MORA A </a:t>
            </a:r>
            <a:r>
              <a:rPr lang="pt-BR" b="0" i="0" dirty="0">
                <a:solidFill>
                  <a:srgbClr val="222222"/>
                </a:solidFill>
                <a:effectLst/>
                <a:latin typeface="Verdana" panose="020B0604030504040204" pitchFamily="34" charset="0"/>
              </a:rPr>
              <a:t>PARTIR DA SENTENÇA. IMPOSSIBILIDADE. TERMO INICIAL NA DATA DO EVENTO DANOSO (SÚMULA 54 DO STJ). FIXAÇÃO DE HONORÁRIOS RECURSAIS. SENTENÇA REFORMADA. RECURSO DA RÉ CONHECIDO EM PARTE E, NESTA EXTENSÃO, DESPROVIDO. RECURSO DA AUTORA PROVIDO. (TJSC. Apelação Cível n. 0302573-68.2016.8.24.0054. Relator: Desembargador Marcus Tulio </a:t>
            </a:r>
            <a:r>
              <a:rPr lang="pt-BR" b="0" i="0" dirty="0" err="1">
                <a:solidFill>
                  <a:srgbClr val="222222"/>
                </a:solidFill>
                <a:effectLst/>
                <a:latin typeface="Verdana" panose="020B0604030504040204" pitchFamily="34" charset="0"/>
              </a:rPr>
              <a:t>Sartorato</a:t>
            </a:r>
            <a:r>
              <a:rPr lang="pt-BR" b="0" i="0" dirty="0">
                <a:solidFill>
                  <a:srgbClr val="222222"/>
                </a:solidFill>
                <a:effectLst/>
                <a:latin typeface="Verdana" panose="020B0604030504040204" pitchFamily="34" charset="0"/>
              </a:rPr>
              <a:t>)</a:t>
            </a:r>
            <a:endParaRPr lang="pt-BR" dirty="0"/>
          </a:p>
        </p:txBody>
      </p:sp>
    </p:spTree>
    <p:extLst>
      <p:ext uri="{BB962C8B-B14F-4D97-AF65-F5344CB8AC3E}">
        <p14:creationId xmlns:p14="http://schemas.microsoft.com/office/powerpoint/2010/main" val="1428743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Cheque sem fundos</a:t>
            </a:r>
          </a:p>
        </p:txBody>
      </p:sp>
      <p:sp>
        <p:nvSpPr>
          <p:cNvPr id="3" name="Espaço Reservado para Texto 2"/>
          <p:cNvSpPr>
            <a:spLocks noGrp="1"/>
          </p:cNvSpPr>
          <p:nvPr>
            <p:ph type="body" idx="1"/>
          </p:nvPr>
        </p:nvSpPr>
        <p:spPr/>
        <p:txBody>
          <a:bodyPr/>
          <a:lstStyle/>
          <a:p>
            <a:pPr algn="ctr"/>
            <a:r>
              <a:rPr lang="pt-BR" dirty="0"/>
              <a:t>Ações Cambiais</a:t>
            </a:r>
          </a:p>
          <a:p>
            <a:endParaRPr lang="pt-BR" dirty="0"/>
          </a:p>
        </p:txBody>
      </p:sp>
      <p:sp>
        <p:nvSpPr>
          <p:cNvPr id="4" name="Espaço Reservado para Conteúdo 3"/>
          <p:cNvSpPr>
            <a:spLocks noGrp="1"/>
          </p:cNvSpPr>
          <p:nvPr>
            <p:ph sz="half" idx="2"/>
          </p:nvPr>
        </p:nvSpPr>
        <p:spPr/>
        <p:txBody>
          <a:bodyPr>
            <a:normAutofit/>
          </a:bodyPr>
          <a:lstStyle/>
          <a:p>
            <a:r>
              <a:rPr lang="pt-BR" dirty="0"/>
              <a:t>Execução (art. 47) </a:t>
            </a:r>
          </a:p>
          <a:p>
            <a:pPr lvl="1"/>
            <a:r>
              <a:rPr lang="pt-BR" dirty="0"/>
              <a:t>Prescreve em 6 meses (art. 59) </a:t>
            </a:r>
          </a:p>
          <a:p>
            <a:r>
              <a:rPr lang="pt-BR" dirty="0"/>
              <a:t>Enriquecimento indevido (art. 61). </a:t>
            </a:r>
          </a:p>
          <a:p>
            <a:pPr lvl="1"/>
            <a:r>
              <a:rPr lang="pt-BR" dirty="0"/>
              <a:t>Prescreve em 2 anos (art. 61)</a:t>
            </a:r>
          </a:p>
          <a:p>
            <a:r>
              <a:rPr lang="pt-BR" dirty="0" err="1"/>
              <a:t>Pólo</a:t>
            </a:r>
            <a:r>
              <a:rPr lang="pt-BR" dirty="0"/>
              <a:t> passivo: todos os coobrigados - art. 51.</a:t>
            </a:r>
          </a:p>
          <a:p>
            <a:r>
              <a:rPr lang="pt-BR" dirty="0"/>
              <a:t>Encargos da mora: art. 52.</a:t>
            </a:r>
          </a:p>
          <a:p>
            <a:endParaRPr lang="pt-BR" dirty="0"/>
          </a:p>
          <a:p>
            <a:endParaRPr lang="pt-BR" dirty="0"/>
          </a:p>
        </p:txBody>
      </p:sp>
      <p:sp>
        <p:nvSpPr>
          <p:cNvPr id="5" name="Espaço Reservado para Texto 4"/>
          <p:cNvSpPr>
            <a:spLocks noGrp="1"/>
          </p:cNvSpPr>
          <p:nvPr>
            <p:ph type="body" sz="quarter" idx="3"/>
          </p:nvPr>
        </p:nvSpPr>
        <p:spPr/>
        <p:txBody>
          <a:bodyPr/>
          <a:lstStyle/>
          <a:p>
            <a:pPr algn="ctr"/>
            <a:r>
              <a:rPr lang="pt-BR" dirty="0"/>
              <a:t>Ação Causal</a:t>
            </a:r>
          </a:p>
          <a:p>
            <a:endParaRPr lang="pt-BR" dirty="0"/>
          </a:p>
        </p:txBody>
      </p:sp>
      <p:sp>
        <p:nvSpPr>
          <p:cNvPr id="6" name="Espaço Reservado para Conteúdo 5"/>
          <p:cNvSpPr>
            <a:spLocks noGrp="1"/>
          </p:cNvSpPr>
          <p:nvPr>
            <p:ph sz="quarter" idx="4"/>
          </p:nvPr>
        </p:nvSpPr>
        <p:spPr>
          <a:xfrm>
            <a:off x="6208712" y="3000777"/>
            <a:ext cx="4825160" cy="3019024"/>
          </a:xfrm>
        </p:spPr>
        <p:txBody>
          <a:bodyPr>
            <a:normAutofit fontScale="85000" lnSpcReduction="10000"/>
          </a:bodyPr>
          <a:lstStyle/>
          <a:p>
            <a:r>
              <a:rPr lang="pt-BR" dirty="0"/>
              <a:t>Ação de conhecimento que busca o cumprimento da obrigação constituída na relação causal (art. 62) e não adimplida.</a:t>
            </a:r>
          </a:p>
          <a:p>
            <a:r>
              <a:rPr lang="pt-BR" dirty="0"/>
              <a:t>Prazos prescricionais previstos nos </a:t>
            </a:r>
            <a:r>
              <a:rPr lang="pt-BR" dirty="0" err="1"/>
              <a:t>arts</a:t>
            </a:r>
            <a:r>
              <a:rPr lang="pt-BR" dirty="0"/>
              <a:t>. 205 e 206 do Código Civil. </a:t>
            </a:r>
          </a:p>
          <a:p>
            <a:r>
              <a:rPr lang="pt-BR" dirty="0"/>
              <a:t>Ação monitória: </a:t>
            </a:r>
            <a:r>
              <a:rPr lang="pt-BR" dirty="0" err="1"/>
              <a:t>arts</a:t>
            </a:r>
            <a:r>
              <a:rPr lang="pt-BR" dirty="0"/>
              <a:t>. 1.102-A, B e C do CPC e Súmula n. 299 do STJ: “É admissível a ação monitória fundada em cheque prescrito.”</a:t>
            </a:r>
          </a:p>
          <a:p>
            <a:pPr lvl="1"/>
            <a:r>
              <a:rPr lang="pt-BR" dirty="0"/>
              <a:t>É possível ajuizar sem apresentar a </a:t>
            </a:r>
            <a:r>
              <a:rPr lang="pt-BR" i="1" dirty="0"/>
              <a:t>causa debendi</a:t>
            </a:r>
          </a:p>
          <a:p>
            <a:pPr lvl="1"/>
            <a:r>
              <a:rPr lang="pt-BR" i="1" dirty="0"/>
              <a:t>Mas o devedor pode embargar opondo exceções pessoais</a:t>
            </a:r>
            <a:endParaRPr lang="pt-BR" dirty="0"/>
          </a:p>
          <a:p>
            <a:endParaRPr lang="pt-BR" dirty="0"/>
          </a:p>
        </p:txBody>
      </p:sp>
      <p:sp>
        <p:nvSpPr>
          <p:cNvPr id="7" name="CaixaDeTexto 6"/>
          <p:cNvSpPr txBox="1"/>
          <p:nvPr/>
        </p:nvSpPr>
        <p:spPr>
          <a:xfrm>
            <a:off x="5980112" y="2386630"/>
            <a:ext cx="5597599" cy="4247317"/>
          </a:xfrm>
          <a:prstGeom prst="rect">
            <a:avLst/>
          </a:prstGeom>
          <a:solidFill>
            <a:schemeClr val="accent1">
              <a:lumMod val="20000"/>
              <a:lumOff val="80000"/>
            </a:schemeClr>
          </a:solidFill>
        </p:spPr>
        <p:txBody>
          <a:bodyPr wrap="square" rtlCol="0">
            <a:spAutoFit/>
          </a:bodyPr>
          <a:lstStyle/>
          <a:p>
            <a:r>
              <a:rPr lang="pt-BR" dirty="0" err="1"/>
              <a:t>Art</a:t>
            </a:r>
            <a:r>
              <a:rPr lang="pt-BR" dirty="0"/>
              <a:t> . 47 Pode o portador promover a execução do cheque:</a:t>
            </a:r>
          </a:p>
          <a:p>
            <a:r>
              <a:rPr lang="pt-BR" dirty="0"/>
              <a:t>I - contra o emitente e seu avalista;</a:t>
            </a:r>
          </a:p>
          <a:p>
            <a:r>
              <a:rPr lang="pt-BR" dirty="0"/>
              <a:t>II - contra os endossantes e seus avalistas, se o cheque apresentado em tempo hábil e a recusa de pagamento é comprovada pelo protesto ou por declaração do sacado, escrita e datada sobre o cheque, com indicação do dia de apresentação, ou, ainda, por declaração escrita e datada por câmara de compensação.</a:t>
            </a:r>
          </a:p>
          <a:p>
            <a:r>
              <a:rPr lang="pt-BR" dirty="0"/>
              <a:t>§ 1º Qualquer das declarações previstas neste artigo dispensa o protesto e produz os efeitos deste.</a:t>
            </a:r>
          </a:p>
          <a:p>
            <a:endParaRPr lang="pt-BR" dirty="0"/>
          </a:p>
        </p:txBody>
      </p:sp>
    </p:spTree>
    <p:extLst>
      <p:ext uri="{BB962C8B-B14F-4D97-AF65-F5344CB8AC3E}">
        <p14:creationId xmlns:p14="http://schemas.microsoft.com/office/powerpoint/2010/main" val="63303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AC80B3F-4802-4CE3-B8D2-057E489547D6}"/>
              </a:ext>
            </a:extLst>
          </p:cNvPr>
          <p:cNvSpPr>
            <a:spLocks noGrp="1"/>
          </p:cNvSpPr>
          <p:nvPr>
            <p:ph type="title"/>
          </p:nvPr>
        </p:nvSpPr>
        <p:spPr/>
        <p:txBody>
          <a:bodyPr/>
          <a:lstStyle/>
          <a:p>
            <a:r>
              <a:rPr lang="pt-BR" dirty="0"/>
              <a:t>Responsabilidade do banco</a:t>
            </a:r>
            <a:br>
              <a:rPr lang="pt-BR" dirty="0"/>
            </a:br>
            <a:endParaRPr lang="pt-BR" dirty="0"/>
          </a:p>
        </p:txBody>
      </p:sp>
      <p:sp>
        <p:nvSpPr>
          <p:cNvPr id="4" name="Espaço Reservado para Conteúdo 3">
            <a:extLst>
              <a:ext uri="{FF2B5EF4-FFF2-40B4-BE49-F238E27FC236}">
                <a16:creationId xmlns:a16="http://schemas.microsoft.com/office/drawing/2014/main" id="{4D804F8A-69B2-4E3B-8A06-B58DA414FF41}"/>
              </a:ext>
            </a:extLst>
          </p:cNvPr>
          <p:cNvSpPr>
            <a:spLocks noGrp="1"/>
          </p:cNvSpPr>
          <p:nvPr>
            <p:ph idx="1"/>
          </p:nvPr>
        </p:nvSpPr>
        <p:spPr/>
        <p:txBody>
          <a:bodyPr>
            <a:normAutofit fontScale="92500" lnSpcReduction="20000"/>
          </a:bodyPr>
          <a:lstStyle/>
          <a:p>
            <a:pPr algn="just"/>
            <a:r>
              <a:rPr lang="pt-BR" b="0" i="0" dirty="0">
                <a:solidFill>
                  <a:srgbClr val="222222"/>
                </a:solidFill>
                <a:effectLst/>
                <a:latin typeface="Verdana" panose="020B0604030504040204" pitchFamily="34" charset="0"/>
              </a:rPr>
              <a:t>ALMEJADO O DEVER DE INDENIZAR OS ALEGADOS DANOS MATERIAIS SOFRIDOS. PREJUÍZO DECORRENTE DO </a:t>
            </a:r>
            <a:r>
              <a:rPr lang="pt-BR" b="1" i="0" dirty="0">
                <a:solidFill>
                  <a:srgbClr val="222222"/>
                </a:solidFill>
                <a:effectLst/>
                <a:latin typeface="Verdana" panose="020B0604030504040204" pitchFamily="34" charset="0"/>
              </a:rPr>
              <a:t>CHEQUE SEM FUNDO</a:t>
            </a:r>
            <a:r>
              <a:rPr lang="pt-BR" b="0" i="0" dirty="0">
                <a:solidFill>
                  <a:srgbClr val="222222"/>
                </a:solidFill>
                <a:effectLst/>
                <a:latin typeface="Verdana" panose="020B0604030504040204" pitchFamily="34" charset="0"/>
              </a:rPr>
              <a:t> EMITIDO. ARGUMENTO DE NEGLIGÊNCIA DA CASA BANCÁRIA AO FORNECER OS TALÕES DE CHEQUES AO EMITENTE. INSUBSISTÊNCIA. CONJUNTO PROBATÓRIO QUE NÃO INDICA A NEGLIGÊNCIA DA INSTITUIÇÃO FINANCEIRA RÉ. EMISSÃO DAS CÁRTULAS SEM FUNDOS QUE É DE RESPONSABILIDADE EXCLUSIVA DO CLIENTE BANCÁRIO. ADEMAIS, AUTOR QUE ASSUMIU O RISCO DO NEGÓCIO FIRMADO. DEVER DE CAUTELA DO CREDOR AO ACEITAR ESTE TIPO DE TÍTULO DE CRÉDITO COMO FORMA DE PAGAMENTO. INEXISTÊNCIA DE COMPROVAÇÃO DO NEXO DE CAUSALIDADE E DEFEITO NA PRESTAÇÃO DE SERVIÇOS PELO BANCO RÉU. INAPLICABILIDADE DO CÓDIGO DE DEFESA DO CONSUMIDOR, CONSOANTE ENTENDIMENTO DO SUPERIOR TRIBUNAL DE JUSTIÇA. DEVER DE INDENIZAR NÃO CONFIGURADO. SENTENÇA MANTIDA. (TJSC. Apelação Cível n. 0503817-19.2013.8.24.0033, de Itajaí. Relator: Desembargador Rubens Schulz).</a:t>
            </a:r>
          </a:p>
          <a:p>
            <a:endParaRPr lang="pt-BR" dirty="0"/>
          </a:p>
        </p:txBody>
      </p:sp>
      <p:sp>
        <p:nvSpPr>
          <p:cNvPr id="3" name="Espaço Reservado para Texto 2">
            <a:extLst>
              <a:ext uri="{FF2B5EF4-FFF2-40B4-BE49-F238E27FC236}">
                <a16:creationId xmlns:a16="http://schemas.microsoft.com/office/drawing/2014/main" id="{7DB4525B-1E72-49D9-AE70-4AD32E0DC3D7}"/>
              </a:ext>
            </a:extLst>
          </p:cNvPr>
          <p:cNvSpPr>
            <a:spLocks noGrp="1"/>
          </p:cNvSpPr>
          <p:nvPr>
            <p:ph type="body" idx="4294967295"/>
          </p:nvPr>
        </p:nvSpPr>
        <p:spPr>
          <a:xfrm>
            <a:off x="0" y="2636838"/>
            <a:ext cx="4824413" cy="576262"/>
          </a:xfrm>
        </p:spPr>
        <p:txBody>
          <a:bodyPr/>
          <a:lstStyle/>
          <a:p>
            <a:pPr lvl="2"/>
            <a:endParaRPr lang="pt-BR" dirty="0"/>
          </a:p>
        </p:txBody>
      </p:sp>
    </p:spTree>
    <p:extLst>
      <p:ext uri="{BB962C8B-B14F-4D97-AF65-F5344CB8AC3E}">
        <p14:creationId xmlns:p14="http://schemas.microsoft.com/office/powerpoint/2010/main" val="1403399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inanciamentos.snew.tur.br/imagens/cheque_segu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548" y="1434353"/>
            <a:ext cx="9475000" cy="4105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079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957BEF-F90D-4935-8D7E-323941C10B68}"/>
              </a:ext>
            </a:extLst>
          </p:cNvPr>
          <p:cNvSpPr>
            <a:spLocks noGrp="1"/>
          </p:cNvSpPr>
          <p:nvPr>
            <p:ph type="title"/>
          </p:nvPr>
        </p:nvSpPr>
        <p:spPr/>
        <p:txBody>
          <a:bodyPr/>
          <a:lstStyle/>
          <a:p>
            <a:r>
              <a:rPr lang="pt-BR" dirty="0"/>
              <a:t>Cheque sem fundos e prescrição</a:t>
            </a:r>
          </a:p>
        </p:txBody>
      </p:sp>
      <p:sp>
        <p:nvSpPr>
          <p:cNvPr id="3" name="Espaço Reservado para Conteúdo 2">
            <a:extLst>
              <a:ext uri="{FF2B5EF4-FFF2-40B4-BE49-F238E27FC236}">
                <a16:creationId xmlns:a16="http://schemas.microsoft.com/office/drawing/2014/main" id="{5B32CDA0-5A0C-4FF3-AD59-EAAA1DA25D2D}"/>
              </a:ext>
            </a:extLst>
          </p:cNvPr>
          <p:cNvSpPr>
            <a:spLocks noGrp="1"/>
          </p:cNvSpPr>
          <p:nvPr>
            <p:ph idx="1"/>
          </p:nvPr>
        </p:nvSpPr>
        <p:spPr/>
        <p:txBody>
          <a:bodyPr>
            <a:normAutofit fontScale="77500" lnSpcReduction="20000"/>
          </a:bodyPr>
          <a:lstStyle/>
          <a:p>
            <a:r>
              <a:rPr lang="pt-BR" dirty="0"/>
              <a:t> INDENIZAÇÃO POR DANOS MORAIS POR INSCRIÇÃO INDEVIDA NO CADASTRO DE EMITENTES DE CHEQUES SEM FUNDOS. PROCEDÊNCIA. APELO DE AMBAS AS PARTES.    APELO DO BANCO DEMANDADO. DEVOLUÇÃO INDEVIDA DE CHEQUE PELA ALÍNEA 11 (CHEQUE SEM FUNDOS). DEVOLUÇÃO QUE DEVERIA SER CONFORME ALÍNEA 44 (CHEQUE PRESCRITO). INSCRIÇÃO INDEVIDA EM CADASTRO DE EMITENTE DE CHEQUE SEM FUNDO (CCF). ATO ILÍCITO. DEVER DE INDENIZAR.    O cheque apresentado no prazo legal de 30 ou 60 dais ainda pode ser pago pelo sacado, entretanto, desde que não esteja prescrito. Conquanto evidenciada a prescrição da cártula, esta não autoriza, por si só, a inclusão do emitente no Cadastro de Cheques sem Fundos, uma vez que a hipótese não exige a manutenção de saldo na conta.    TESE COMUM ÀS PARTES.QUANTUM. OBSERVÂNCIA DAS FUNÇÕES DA PAGA PECUNIÁRIA. MINORAÇÃO IMPERIOSA.   O quantum indenizatório deve ser fixado levando-se em conta os critérios da razoabilidade, bom senso e proporcionalidade, a fim de atender seu caráter punitivo e proporcionar a satisfação correspondente ao prejuízo experimentado pela vítima sem, no entanto, causar-lhe enriquecimento, nem estimular o causador do dano a continuar a praticá-lo.    APELO DO DEMANDANTE. HONORÁRIOS FIXADOS EM VALOR ÍNFIMO. MAJORAÇÃO.    Fixados em valor ínfimo os honorários advocatícios sucumbenciais, de rigor a majoração para que o advogado seja remunerado condignamente.   APELOS PROVIDOS, EM PARTE.  (TJSC, Apelação Cível n. 0301006-75.2016.8.24.0062, de São João Batista, rel. Gilberto Gomes de Oliveira, Terceira Câmara de Direito Comercial, j. 28-05-2020).</a:t>
            </a:r>
          </a:p>
        </p:txBody>
      </p:sp>
    </p:spTree>
    <p:extLst>
      <p:ext uri="{BB962C8B-B14F-4D97-AF65-F5344CB8AC3E}">
        <p14:creationId xmlns:p14="http://schemas.microsoft.com/office/powerpoint/2010/main" val="2494382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Ações Penais</a:t>
            </a:r>
          </a:p>
        </p:txBody>
      </p:sp>
      <p:sp>
        <p:nvSpPr>
          <p:cNvPr id="3" name="Espaço Reservado para Conteúdo 2"/>
          <p:cNvSpPr>
            <a:spLocks noGrp="1"/>
          </p:cNvSpPr>
          <p:nvPr>
            <p:ph idx="1"/>
          </p:nvPr>
        </p:nvSpPr>
        <p:spPr/>
        <p:txBody>
          <a:bodyPr>
            <a:normAutofit fontScale="77500" lnSpcReduction="20000"/>
          </a:bodyPr>
          <a:lstStyle/>
          <a:p>
            <a:r>
              <a:rPr lang="pt-BR" dirty="0"/>
              <a:t> PENAL. PROCESSUAL PENAL. APELAÇÃO CRIMINAL. CRIME CONTRA O PATRIMÔNIO. ESTELIONATO SIMPLES. (CP, ART. 171, CAPUT). SENTENÇA ABSOLUTÓRIA. RECURSO DA ACUSAÇÃO. ASSISTENTE. ALEGADA EXISTÊNCIA DE PROVA A CONFIGURAR O ILÍCITO. AGENTE QUE SE VALE DE CHEQUES PRÉ-DATADOS SEUS E DE TERCEIROS PARA AQUISIÇÃO DE BENS. CONTA POSTERIORMENTE ENCERRADA E CHEQUES DEVOLVIDOS POR AUSÊNCIA DE FUNDOS. DOLO NÃO CARACTERIZADO. IMPRESCINDIBILIDADE DO REQUISITO SUBJETIVO. DISCUSSÃO RESTRITA À ESFERA CÍVEL. SENTENÇA MANTIDA.   - Afastada a hipótese contida no art. 171, § 2º, IV, do Código Penal por se tratar de cheque pré-datado, para a configuração do ilícito contido no art. 171, caput, do referido diploma legal, imprescindível a demonstração do dolo, a fim de evidenciar que o agente agiu com ardil de causar prejuízo ao destinatário da </a:t>
            </a:r>
            <a:r>
              <a:rPr lang="pt-BR" dirty="0" err="1"/>
              <a:t>cartula</a:t>
            </a:r>
            <a:r>
              <a:rPr lang="pt-BR" dirty="0"/>
              <a:t>. Ausente prova do requisito subjetivo, o inadimplemento constitui mero ilícito civil.   - Parecer da PGJ pelo conhecimento e desprovimento do recurso.    - Recurso conhecido e desprovido. (TJSC, Apelação Criminal n. 2012.042117-7, de Timbó, rel. Des. Carlos Alberto </a:t>
            </a:r>
            <a:r>
              <a:rPr lang="pt-BR" dirty="0" err="1"/>
              <a:t>Civinski</a:t>
            </a:r>
            <a:r>
              <a:rPr lang="pt-BR" dirty="0"/>
              <a:t>, j. 29-07-2014).</a:t>
            </a:r>
          </a:p>
        </p:txBody>
      </p:sp>
      <p:sp>
        <p:nvSpPr>
          <p:cNvPr id="4" name="Espaço Reservado para Texto 3"/>
          <p:cNvSpPr>
            <a:spLocks noGrp="1"/>
          </p:cNvSpPr>
          <p:nvPr>
            <p:ph type="body" sz="half" idx="2"/>
          </p:nvPr>
        </p:nvSpPr>
        <p:spPr/>
        <p:txBody>
          <a:bodyPr>
            <a:normAutofit fontScale="77500" lnSpcReduction="20000"/>
          </a:bodyPr>
          <a:lstStyle/>
          <a:p>
            <a:r>
              <a:rPr lang="pt-BR" dirty="0"/>
              <a:t>- Art. 65 da Lei n. 7.357/1985.</a:t>
            </a:r>
          </a:p>
          <a:p>
            <a:r>
              <a:rPr lang="pt-BR" dirty="0"/>
              <a:t> </a:t>
            </a:r>
          </a:p>
          <a:p>
            <a:r>
              <a:rPr lang="pt-BR" dirty="0"/>
              <a:t>- Art. 171, § 2º, VI, do Código Penal: necessidade de conduta dolosa e fraudulenta e da ocorrência do dano para se configurar a conduta típica.</a:t>
            </a:r>
          </a:p>
          <a:p>
            <a:r>
              <a:rPr lang="pt-BR" dirty="0"/>
              <a:t> </a:t>
            </a:r>
          </a:p>
          <a:p>
            <a:r>
              <a:rPr lang="pt-BR" dirty="0"/>
              <a:t>- Súmulas n. 246 e 554 do STF: “Comprovado não ter havido fraude, não se configura o crime de emissão de cheque sem fundo.” e “O pagamento de cheque emitido sem provisão de fundos, após o recebimento da denúncia, não obsta ao prosseguimento da ação penal.”</a:t>
            </a:r>
          </a:p>
          <a:p>
            <a:endParaRPr lang="pt-BR" dirty="0"/>
          </a:p>
        </p:txBody>
      </p:sp>
      <p:sp>
        <p:nvSpPr>
          <p:cNvPr id="5" name="CaixaDeTexto 4"/>
          <p:cNvSpPr txBox="1"/>
          <p:nvPr/>
        </p:nvSpPr>
        <p:spPr>
          <a:xfrm>
            <a:off x="6001555" y="850006"/>
            <a:ext cx="4198512" cy="4801314"/>
          </a:xfrm>
          <a:prstGeom prst="rect">
            <a:avLst/>
          </a:prstGeom>
          <a:noFill/>
        </p:spPr>
        <p:txBody>
          <a:bodyPr wrap="square" rtlCol="0">
            <a:spAutoFit/>
          </a:bodyPr>
          <a:lstStyle/>
          <a:p>
            <a:r>
              <a:rPr lang="pt-BR" b="1" dirty="0"/>
              <a:t>Estelionato</a:t>
            </a:r>
            <a:endParaRPr lang="pt-BR" dirty="0"/>
          </a:p>
          <a:p>
            <a:r>
              <a:rPr lang="pt-BR" dirty="0"/>
              <a:t>        Art. 171 - Obter, para si ou para outrem, vantagem ilícita, em prejuízo alheio, induzindo ou mantendo alguém em erro, mediante artifício, ardil, ou qualquer outro meio fraudulento:</a:t>
            </a:r>
          </a:p>
          <a:p>
            <a:r>
              <a:rPr lang="pt-BR" dirty="0"/>
              <a:t>       Pena - reclusão, de um a cinco anos, e multa, de quinhentos mil réis a dez contos de réis.</a:t>
            </a:r>
          </a:p>
          <a:p>
            <a:r>
              <a:rPr lang="pt-BR" dirty="0"/>
              <a:t>        </a:t>
            </a:r>
            <a:r>
              <a:rPr lang="pt-BR" b="1" dirty="0"/>
              <a:t>Fraude no pagamento por meio de cheque</a:t>
            </a:r>
            <a:endParaRPr lang="pt-BR" dirty="0"/>
          </a:p>
          <a:p>
            <a:r>
              <a:rPr lang="pt-BR" dirty="0"/>
              <a:t>        VI - emite cheque, sem suficiente provisão de fundos em poder do sacado, ou lhe frustra o pagamento.</a:t>
            </a:r>
          </a:p>
          <a:p>
            <a:endParaRPr lang="pt-BR" dirty="0"/>
          </a:p>
        </p:txBody>
      </p:sp>
    </p:spTree>
    <p:extLst>
      <p:ext uri="{BB962C8B-B14F-4D97-AF65-F5344CB8AC3E}">
        <p14:creationId xmlns:p14="http://schemas.microsoft.com/office/powerpoint/2010/main" val="418098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9A5563-AA96-4D73-ACB5-1D6C409301F4}"/>
              </a:ext>
            </a:extLst>
          </p:cNvPr>
          <p:cNvSpPr>
            <a:spLocks noGrp="1"/>
          </p:cNvSpPr>
          <p:nvPr>
            <p:ph type="title"/>
          </p:nvPr>
        </p:nvSpPr>
        <p:spPr/>
        <p:txBody>
          <a:bodyPr/>
          <a:lstStyle/>
          <a:p>
            <a:r>
              <a:rPr lang="pt-BR" dirty="0"/>
              <a:t>Casuística</a:t>
            </a:r>
          </a:p>
        </p:txBody>
      </p:sp>
      <p:sp>
        <p:nvSpPr>
          <p:cNvPr id="3" name="Espaço Reservado para Conteúdo 2">
            <a:extLst>
              <a:ext uri="{FF2B5EF4-FFF2-40B4-BE49-F238E27FC236}">
                <a16:creationId xmlns:a16="http://schemas.microsoft.com/office/drawing/2014/main" id="{DE0B4420-0A03-4A5C-8071-CE19271D1105}"/>
              </a:ext>
            </a:extLst>
          </p:cNvPr>
          <p:cNvSpPr>
            <a:spLocks noGrp="1"/>
          </p:cNvSpPr>
          <p:nvPr>
            <p:ph idx="1"/>
          </p:nvPr>
        </p:nvSpPr>
        <p:spPr/>
        <p:txBody>
          <a:bodyPr>
            <a:normAutofit fontScale="85000" lnSpcReduction="10000"/>
          </a:bodyPr>
          <a:lstStyle/>
          <a:p>
            <a:r>
              <a:rPr lang="pt-BR" dirty="0"/>
              <a:t> APELAÇÃO CRIMINAL - ART. 171, CAPUT DO CP - CHEQUE DADO COMO ORDEM DE PAGAMENTO À VISTA E NÃO COMO GARANTIA DE DÍVIDA - CONTA QUE JÁ SE ENCONTRAVA ENCERRADA QUANDO DA EMISSÃO DO CHEQUE - DELITO CARACTERIZADO - RECURSO DESPROVIDO - SENTENÇA MANTIDA.     - O agente que, para efetuar pagamento de compra de veículo, faz circular cheque de conta sua que sabia encerrada, afronta o disposto no caput do art. 171 do Código Penal.     - "ESTELIONATO. Cheque sem fundo. Alegações do emitente. Cheque emitido como garantia de dívida preexistente não comprovada. Delito caracterizado.    "Se o agente emite cheque sabendo que sua conta está encerrada pratica delito de estelionato, pois visou a obtenção de vantagem ilícita em prejuízo da vítima. Sentença mantida. Recurso improvido." (Apelação criminal nº 31.961, de Itajaí, Rel. Des. Cláudio Marques, j. em 07/03/95). </a:t>
            </a:r>
          </a:p>
        </p:txBody>
      </p:sp>
      <p:sp>
        <p:nvSpPr>
          <p:cNvPr id="4" name="Espaço Reservado para Texto 3">
            <a:extLst>
              <a:ext uri="{FF2B5EF4-FFF2-40B4-BE49-F238E27FC236}">
                <a16:creationId xmlns:a16="http://schemas.microsoft.com/office/drawing/2014/main" id="{12834680-1C27-44D6-B7CE-0E9EF9A1B818}"/>
              </a:ext>
            </a:extLst>
          </p:cNvPr>
          <p:cNvSpPr>
            <a:spLocks noGrp="1"/>
          </p:cNvSpPr>
          <p:nvPr>
            <p:ph type="body" sz="half" idx="2"/>
          </p:nvPr>
        </p:nvSpPr>
        <p:spPr/>
        <p:txBody>
          <a:bodyPr/>
          <a:lstStyle/>
          <a:p>
            <a:r>
              <a:rPr lang="pt-BR" dirty="0"/>
              <a:t>(TJSC, Apelação Criminal n. 2001.023162-0, de Blumenau, rel. Sérgio Roberto </a:t>
            </a:r>
            <a:r>
              <a:rPr lang="pt-BR" dirty="0" err="1"/>
              <a:t>Baasch</a:t>
            </a:r>
            <a:r>
              <a:rPr lang="pt-BR" dirty="0"/>
              <a:t> Luz, Segunda Câmara Criminal, j. 09-04-2002).</a:t>
            </a:r>
          </a:p>
        </p:txBody>
      </p:sp>
    </p:spTree>
    <p:extLst>
      <p:ext uri="{BB962C8B-B14F-4D97-AF65-F5344CB8AC3E}">
        <p14:creationId xmlns:p14="http://schemas.microsoft.com/office/powerpoint/2010/main" val="55513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Conceito</a:t>
            </a:r>
          </a:p>
        </p:txBody>
      </p:sp>
      <p:sp>
        <p:nvSpPr>
          <p:cNvPr id="3" name="Espaço Reservado para Conteúdo 2"/>
          <p:cNvSpPr>
            <a:spLocks noGrp="1"/>
          </p:cNvSpPr>
          <p:nvPr>
            <p:ph sz="half" idx="1"/>
          </p:nvPr>
        </p:nvSpPr>
        <p:spPr/>
        <p:txBody>
          <a:bodyPr>
            <a:normAutofit fontScale="92500" lnSpcReduction="10000"/>
          </a:bodyPr>
          <a:lstStyle/>
          <a:p>
            <a:r>
              <a:rPr lang="pt-BR" dirty="0"/>
              <a:t>Título de crédito</a:t>
            </a:r>
          </a:p>
          <a:p>
            <a:r>
              <a:rPr lang="pt-BR" dirty="0"/>
              <a:t>De modelo Vinculado </a:t>
            </a:r>
          </a:p>
          <a:p>
            <a:pPr lvl="1"/>
            <a:r>
              <a:rPr lang="pt-BR" dirty="0"/>
              <a:t>(BACEN - Res. 885/83)</a:t>
            </a:r>
          </a:p>
          <a:p>
            <a:r>
              <a:rPr lang="pt-BR" dirty="0"/>
              <a:t>Ordem de pagamento à vista</a:t>
            </a:r>
          </a:p>
          <a:p>
            <a:pPr lvl="1"/>
            <a:r>
              <a:rPr lang="pt-BR" dirty="0"/>
              <a:t>(LCH – 32)</a:t>
            </a:r>
          </a:p>
          <a:p>
            <a:r>
              <a:rPr lang="pt-BR" dirty="0"/>
              <a:t>Emitida contra um Banco </a:t>
            </a:r>
          </a:p>
          <a:p>
            <a:pPr lvl="1"/>
            <a:r>
              <a:rPr lang="pt-BR" dirty="0"/>
              <a:t>(LCH 3º)</a:t>
            </a:r>
          </a:p>
        </p:txBody>
      </p:sp>
      <p:sp>
        <p:nvSpPr>
          <p:cNvPr id="4" name="Espaço Reservado para Conteúdo 3"/>
          <p:cNvSpPr>
            <a:spLocks noGrp="1"/>
          </p:cNvSpPr>
          <p:nvPr>
            <p:ph sz="half" idx="2"/>
          </p:nvPr>
        </p:nvSpPr>
        <p:spPr/>
        <p:txBody>
          <a:bodyPr>
            <a:normAutofit fontScale="92500" lnSpcReduction="10000"/>
          </a:bodyPr>
          <a:lstStyle/>
          <a:p>
            <a:r>
              <a:rPr lang="pt-BR" dirty="0"/>
              <a:t>Em razão de fundos que o emitente possui junto ao sacado, provenientes de contrato entre os dois</a:t>
            </a:r>
          </a:p>
          <a:p>
            <a:pPr lvl="1"/>
            <a:r>
              <a:rPr lang="pt-BR" sz="2800" dirty="0"/>
              <a:t>Créditos e saldo em Conta corrente</a:t>
            </a:r>
          </a:p>
          <a:p>
            <a:pPr lvl="1"/>
            <a:r>
              <a:rPr lang="pt-BR" sz="2800" dirty="0"/>
              <a:t>Abertura de crédito</a:t>
            </a:r>
          </a:p>
          <a:p>
            <a:pPr lvl="2"/>
            <a:r>
              <a:rPr lang="pt-BR" sz="2400" dirty="0"/>
              <a:t>(LCH 4º)</a:t>
            </a:r>
          </a:p>
          <a:p>
            <a:r>
              <a:rPr lang="pt-BR" dirty="0"/>
              <a:t>Não admite aceite </a:t>
            </a:r>
          </a:p>
          <a:p>
            <a:pPr lvl="2"/>
            <a:r>
              <a:rPr lang="pt-BR" sz="2400" dirty="0"/>
              <a:t>(LCH 6º)</a:t>
            </a:r>
          </a:p>
        </p:txBody>
      </p:sp>
    </p:spTree>
    <p:extLst>
      <p:ext uri="{BB962C8B-B14F-4D97-AF65-F5344CB8AC3E}">
        <p14:creationId xmlns:p14="http://schemas.microsoft.com/office/powerpoint/2010/main" val="3141920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a:t>Requisitos</a:t>
            </a:r>
            <a:endParaRPr lang="pt-BR" dirty="0"/>
          </a:p>
        </p:txBody>
      </p:sp>
      <p:sp>
        <p:nvSpPr>
          <p:cNvPr id="3" name="Espaço Reservado para Conteúdo 2"/>
          <p:cNvSpPr>
            <a:spLocks noGrp="1"/>
          </p:cNvSpPr>
          <p:nvPr>
            <p:ph sz="half" idx="1"/>
          </p:nvPr>
        </p:nvSpPr>
        <p:spPr/>
        <p:txBody>
          <a:bodyPr>
            <a:normAutofit fontScale="92500" lnSpcReduction="10000"/>
          </a:bodyPr>
          <a:lstStyle/>
          <a:p>
            <a:r>
              <a:rPr lang="pt-BR" dirty="0" err="1"/>
              <a:t>Art</a:t>
            </a:r>
            <a:r>
              <a:rPr lang="pt-BR" dirty="0"/>
              <a:t> . 1º O cheque contêm:</a:t>
            </a:r>
          </a:p>
          <a:p>
            <a:r>
              <a:rPr lang="pt-BR" dirty="0"/>
              <a:t>I - a denominação ‘’cheque’’ inscrita no contexto do título e expressa na língua em que este é redigido;</a:t>
            </a:r>
          </a:p>
          <a:p>
            <a:r>
              <a:rPr lang="pt-BR" dirty="0"/>
              <a:t>II - a ordem incondicional de pagar quantia determinada;</a:t>
            </a:r>
          </a:p>
          <a:p>
            <a:pPr lvl="1"/>
            <a:r>
              <a:rPr lang="pt-BR" dirty="0"/>
              <a:t>Vale a descrita por extenso (LCH 12)</a:t>
            </a:r>
          </a:p>
          <a:p>
            <a:pPr lvl="1"/>
            <a:r>
              <a:rPr lang="pt-BR" dirty="0"/>
              <a:t>Juros somente após apresentação sem liquidação (LCH 10 e 52)</a:t>
            </a:r>
          </a:p>
          <a:p>
            <a:r>
              <a:rPr lang="pt-BR" dirty="0"/>
              <a:t>III - o nome do banco ou da instituição financeira que deve pagar (sacado);</a:t>
            </a:r>
          </a:p>
        </p:txBody>
      </p:sp>
      <p:sp>
        <p:nvSpPr>
          <p:cNvPr id="4" name="Espaço Reservado para Conteúdo 3"/>
          <p:cNvSpPr>
            <a:spLocks noGrp="1"/>
          </p:cNvSpPr>
          <p:nvPr>
            <p:ph sz="half" idx="2"/>
          </p:nvPr>
        </p:nvSpPr>
        <p:spPr/>
        <p:txBody>
          <a:bodyPr>
            <a:normAutofit fontScale="92500" lnSpcReduction="10000"/>
          </a:bodyPr>
          <a:lstStyle/>
          <a:p>
            <a:r>
              <a:rPr lang="pt-BR" dirty="0"/>
              <a:t>IV - a indicação do lugar de pagamento;</a:t>
            </a:r>
          </a:p>
          <a:p>
            <a:pPr lvl="1"/>
            <a:r>
              <a:rPr lang="pt-BR" dirty="0"/>
              <a:t>Determina o foro (CPC, 576 e 100, IV, d)</a:t>
            </a:r>
          </a:p>
          <a:p>
            <a:r>
              <a:rPr lang="pt-BR" dirty="0"/>
              <a:t>V - a indicação da data e do lugar de emissão;</a:t>
            </a:r>
          </a:p>
          <a:p>
            <a:r>
              <a:rPr lang="pt-BR" dirty="0"/>
              <a:t>VI - a assinatura do emitente (sacador), ou de seu mandatário com poderes especiais.</a:t>
            </a:r>
          </a:p>
          <a:p>
            <a:pPr lvl="1"/>
            <a:r>
              <a:rPr lang="pt-BR" dirty="0"/>
              <a:t>Lei 6268/75, 3º, CPF e RG, Eleitor ou </a:t>
            </a:r>
            <a:r>
              <a:rPr lang="pt-BR" dirty="0" err="1"/>
              <a:t>C.Profissional</a:t>
            </a:r>
            <a:endParaRPr lang="pt-BR" dirty="0"/>
          </a:p>
          <a:p>
            <a:endParaRPr lang="pt-BR" dirty="0"/>
          </a:p>
        </p:txBody>
      </p:sp>
      <p:sp>
        <p:nvSpPr>
          <p:cNvPr id="5" name="CaixaDeTexto 4"/>
          <p:cNvSpPr txBox="1"/>
          <p:nvPr/>
        </p:nvSpPr>
        <p:spPr>
          <a:xfrm>
            <a:off x="5980112" y="4740813"/>
            <a:ext cx="5444197" cy="1477328"/>
          </a:xfrm>
          <a:prstGeom prst="rect">
            <a:avLst/>
          </a:prstGeom>
          <a:solidFill>
            <a:schemeClr val="tx2">
              <a:lumMod val="75000"/>
            </a:schemeClr>
          </a:solidFill>
        </p:spPr>
        <p:txBody>
          <a:bodyPr wrap="square" rtlCol="0">
            <a:spAutoFit/>
          </a:bodyPr>
          <a:lstStyle/>
          <a:p>
            <a:r>
              <a:rPr lang="pt-BR" dirty="0" err="1">
                <a:solidFill>
                  <a:schemeClr val="bg1"/>
                </a:solidFill>
              </a:rPr>
              <a:t>Art</a:t>
            </a:r>
            <a:r>
              <a:rPr lang="pt-BR" dirty="0">
                <a:solidFill>
                  <a:schemeClr val="bg1"/>
                </a:solidFill>
              </a:rPr>
              <a:t> . 16 Se o cheque, incompleto no ato da emissão, for completado com inobservância do convencionado com a emitente, tal fato não pode ser oposto ao portador, a não ser que este tenha adquirido a cheque de má-fé</a:t>
            </a:r>
          </a:p>
        </p:txBody>
      </p:sp>
    </p:spTree>
    <p:extLst>
      <p:ext uri="{BB962C8B-B14F-4D97-AF65-F5344CB8AC3E}">
        <p14:creationId xmlns:p14="http://schemas.microsoft.com/office/powerpoint/2010/main" val="320365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4">
                                            <p:txEl>
                                              <p:pRg st="0" end="0"/>
                                            </p:txEl>
                                          </p:spTgt>
                                        </p:tgtEl>
                                      </p:cBhvr>
                                    </p:animEffect>
                                    <p:set>
                                      <p:cBhvr>
                                        <p:cTn id="7" dur="1" fill="hold">
                                          <p:stCondLst>
                                            <p:cond delay="1999"/>
                                          </p:stCondLst>
                                        </p:cTn>
                                        <p:tgtEl>
                                          <p:spTgt spid="4">
                                            <p:txEl>
                                              <p:pRg st="0" end="0"/>
                                            </p:txEl>
                                          </p:spTgt>
                                        </p:tgtEl>
                                        <p:attrNameLst>
                                          <p:attrName>style.visibility</p:attrName>
                                        </p:attrNameLst>
                                      </p:cBhvr>
                                      <p:to>
                                        <p:strVal val="hidden"/>
                                      </p:to>
                                    </p:set>
                                  </p:childTnLst>
                                </p:cTn>
                              </p:par>
                              <p:par>
                                <p:cTn id="8" presetID="21" presetClass="exit" presetSubtype="1" fill="hold" grpId="0" nodeType="withEffect">
                                  <p:stCondLst>
                                    <p:cond delay="0"/>
                                  </p:stCondLst>
                                  <p:childTnLst>
                                    <p:animEffect transition="out" filter="wheel(1)">
                                      <p:cBhvr>
                                        <p:cTn id="9" dur="2000"/>
                                        <p:tgtEl>
                                          <p:spTgt spid="4">
                                            <p:txEl>
                                              <p:pRg st="1" end="1"/>
                                            </p:txEl>
                                          </p:spTgt>
                                        </p:tgtEl>
                                      </p:cBhvr>
                                    </p:animEffect>
                                    <p:set>
                                      <p:cBhvr>
                                        <p:cTn id="10" dur="1" fill="hold">
                                          <p:stCondLst>
                                            <p:cond delay="1999"/>
                                          </p:stCondLst>
                                        </p:cTn>
                                        <p:tgtEl>
                                          <p:spTgt spid="4">
                                            <p:txEl>
                                              <p:pRg st="1" end="1"/>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1" presetClass="exit" presetSubtype="1" fill="hold" grpId="0" nodeType="clickEffect">
                                  <p:stCondLst>
                                    <p:cond delay="0"/>
                                  </p:stCondLst>
                                  <p:childTnLst>
                                    <p:animEffect transition="out" filter="wheel(1)">
                                      <p:cBhvr>
                                        <p:cTn id="14" dur="2000"/>
                                        <p:tgtEl>
                                          <p:spTgt spid="4">
                                            <p:txEl>
                                              <p:pRg st="2" end="2"/>
                                            </p:txEl>
                                          </p:spTgt>
                                        </p:tgtEl>
                                      </p:cBhvr>
                                    </p:animEffect>
                                    <p:set>
                                      <p:cBhvr>
                                        <p:cTn id="15" dur="1" fill="hold">
                                          <p:stCondLst>
                                            <p:cond delay="1999"/>
                                          </p:stCondLst>
                                        </p:cTn>
                                        <p:tgtEl>
                                          <p:spTgt spid="4">
                                            <p:txEl>
                                              <p:pRg st="2" end="2"/>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1" presetClass="exit" presetSubtype="1" fill="hold" grpId="0" nodeType="clickEffect">
                                  <p:stCondLst>
                                    <p:cond delay="0"/>
                                  </p:stCondLst>
                                  <p:childTnLst>
                                    <p:animEffect transition="out" filter="wheel(1)">
                                      <p:cBhvr>
                                        <p:cTn id="19" dur="2000"/>
                                        <p:tgtEl>
                                          <p:spTgt spid="4">
                                            <p:txEl>
                                              <p:pRg st="3" end="3"/>
                                            </p:txEl>
                                          </p:spTgt>
                                        </p:tgtEl>
                                      </p:cBhvr>
                                    </p:animEffect>
                                    <p:set>
                                      <p:cBhvr>
                                        <p:cTn id="20" dur="1" fill="hold">
                                          <p:stCondLst>
                                            <p:cond delay="1999"/>
                                          </p:stCondLst>
                                        </p:cTn>
                                        <p:tgtEl>
                                          <p:spTgt spid="4">
                                            <p:txEl>
                                              <p:pRg st="3" end="3"/>
                                            </p:txEl>
                                          </p:spTgt>
                                        </p:tgtEl>
                                        <p:attrNameLst>
                                          <p:attrName>style.visibility</p:attrName>
                                        </p:attrNameLst>
                                      </p:cBhvr>
                                      <p:to>
                                        <p:strVal val="hidden"/>
                                      </p:to>
                                    </p:set>
                                  </p:childTnLst>
                                </p:cTn>
                              </p:par>
                              <p:par>
                                <p:cTn id="21" presetID="21" presetClass="exit" presetSubtype="1" fill="hold" grpId="0" nodeType="withEffect">
                                  <p:stCondLst>
                                    <p:cond delay="0"/>
                                  </p:stCondLst>
                                  <p:childTnLst>
                                    <p:animEffect transition="out" filter="wheel(1)">
                                      <p:cBhvr>
                                        <p:cTn id="22" dur="2000"/>
                                        <p:tgtEl>
                                          <p:spTgt spid="4">
                                            <p:txEl>
                                              <p:pRg st="4" end="4"/>
                                            </p:txEl>
                                          </p:spTgt>
                                        </p:tgtEl>
                                      </p:cBhvr>
                                    </p:animEffect>
                                    <p:set>
                                      <p:cBhvr>
                                        <p:cTn id="23" dur="1" fill="hold">
                                          <p:stCondLst>
                                            <p:cond delay="1999"/>
                                          </p:stCondLst>
                                        </p:cTn>
                                        <p:tgtEl>
                                          <p:spTgt spid="4">
                                            <p:txEl>
                                              <p:pRg st="4" end="4"/>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Princípios cambiais na Lei do Cheque</a:t>
            </a:r>
          </a:p>
        </p:txBody>
      </p:sp>
      <p:sp>
        <p:nvSpPr>
          <p:cNvPr id="3" name="Espaço Reservado para Conteúdo 2"/>
          <p:cNvSpPr>
            <a:spLocks noGrp="1"/>
          </p:cNvSpPr>
          <p:nvPr>
            <p:ph sz="half" idx="1"/>
          </p:nvPr>
        </p:nvSpPr>
        <p:spPr/>
        <p:txBody>
          <a:bodyPr>
            <a:normAutofit fontScale="77500" lnSpcReduction="20000"/>
          </a:bodyPr>
          <a:lstStyle/>
          <a:p>
            <a:pPr marL="228600" lvl="1">
              <a:spcBef>
                <a:spcPts val="1000"/>
              </a:spcBef>
            </a:pPr>
            <a:r>
              <a:rPr lang="pt-BR" sz="3200" dirty="0" err="1"/>
              <a:t>Cartularidade</a:t>
            </a:r>
            <a:endParaRPr lang="pt-BR" sz="2800" dirty="0"/>
          </a:p>
          <a:p>
            <a:pPr marL="228600" lvl="1">
              <a:spcBef>
                <a:spcPts val="1000"/>
              </a:spcBef>
            </a:pPr>
            <a:r>
              <a:rPr lang="pt-BR" dirty="0"/>
              <a:t>Portador de boa fé pode exigir o pagamento LCH 24</a:t>
            </a:r>
          </a:p>
          <a:p>
            <a:pPr marL="228600" lvl="1">
              <a:spcBef>
                <a:spcPts val="1000"/>
              </a:spcBef>
            </a:pPr>
            <a:r>
              <a:rPr lang="pt-BR" dirty="0"/>
              <a:t>Endosso e emissão ao portador: negociabilidade LCH 20, III</a:t>
            </a:r>
          </a:p>
          <a:p>
            <a:endParaRPr lang="pt-BR" dirty="0"/>
          </a:p>
          <a:p>
            <a:r>
              <a:rPr lang="pt-BR" sz="3200" dirty="0"/>
              <a:t>Literalidade</a:t>
            </a:r>
            <a:endParaRPr lang="pt-BR" dirty="0"/>
          </a:p>
          <a:p>
            <a:r>
              <a:rPr lang="pt-BR" sz="2400" dirty="0"/>
              <a:t>LCH 12, vale por extenso</a:t>
            </a:r>
          </a:p>
          <a:p>
            <a:r>
              <a:rPr lang="pt-BR" sz="2400" dirty="0"/>
              <a:t>Não pode prever juros (LCH, 10)</a:t>
            </a:r>
          </a:p>
          <a:p>
            <a:r>
              <a:rPr lang="pt-BR" sz="2400" dirty="0"/>
              <a:t>Endosso puro e sem termo (LCH, 18)</a:t>
            </a:r>
          </a:p>
          <a:p>
            <a:endParaRPr lang="pt-BR" dirty="0"/>
          </a:p>
        </p:txBody>
      </p:sp>
      <p:sp>
        <p:nvSpPr>
          <p:cNvPr id="4" name="Espaço Reservado para Conteúdo 3"/>
          <p:cNvSpPr>
            <a:spLocks noGrp="1"/>
          </p:cNvSpPr>
          <p:nvPr>
            <p:ph sz="half" idx="2"/>
          </p:nvPr>
        </p:nvSpPr>
        <p:spPr/>
        <p:txBody>
          <a:bodyPr>
            <a:normAutofit fontScale="77500" lnSpcReduction="20000"/>
          </a:bodyPr>
          <a:lstStyle/>
          <a:p>
            <a:r>
              <a:rPr lang="pt-BR" sz="3200" dirty="0"/>
              <a:t>Abstração</a:t>
            </a:r>
            <a:endParaRPr lang="pt-BR" dirty="0"/>
          </a:p>
          <a:p>
            <a:pPr lvl="1"/>
            <a:r>
              <a:rPr lang="pt-BR" dirty="0" err="1"/>
              <a:t>Inoponibilidade</a:t>
            </a:r>
            <a:r>
              <a:rPr lang="pt-BR" dirty="0"/>
              <a:t> de exceções pessoais do demandado com o emitente: LCH 25</a:t>
            </a:r>
          </a:p>
          <a:p>
            <a:pPr lvl="1"/>
            <a:r>
              <a:rPr lang="pt-BR" dirty="0"/>
              <a:t>Autonomia: </a:t>
            </a:r>
          </a:p>
          <a:p>
            <a:pPr lvl="2"/>
            <a:r>
              <a:rPr lang="pt-BR" b="0" i="0" dirty="0">
                <a:solidFill>
                  <a:srgbClr val="000000"/>
                </a:solidFill>
                <a:effectLst/>
                <a:latin typeface="Arial" panose="020B0604020202020204" pitchFamily="34" charset="0"/>
              </a:rPr>
              <a:t>LCH 13 - As obrigações contraídas no cheque são autônomas e independentes.</a:t>
            </a:r>
          </a:p>
          <a:p>
            <a:pPr lvl="2"/>
            <a:r>
              <a:rPr lang="pt-BR" dirty="0">
                <a:solidFill>
                  <a:srgbClr val="000000"/>
                </a:solidFill>
                <a:latin typeface="Arial" panose="020B0604020202020204" pitchFamily="34" charset="0"/>
              </a:rPr>
              <a:t>LCH 31 – O avalista se obriga da mesma maneira que o avaliado. Subsiste sua obrigação, ainda que nula a por ele garantida, salvo se a nulidade resultar de vício de forma.</a:t>
            </a:r>
            <a:endParaRPr lang="pt-BR" dirty="0"/>
          </a:p>
          <a:p>
            <a:endParaRPr lang="pt-BR" dirty="0"/>
          </a:p>
        </p:txBody>
      </p:sp>
    </p:spTree>
    <p:extLst>
      <p:ext uri="{BB962C8B-B14F-4D97-AF65-F5344CB8AC3E}">
        <p14:creationId xmlns:p14="http://schemas.microsoft.com/office/powerpoint/2010/main" val="1822473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Circulação</a:t>
            </a:r>
          </a:p>
        </p:txBody>
      </p:sp>
      <p:sp>
        <p:nvSpPr>
          <p:cNvPr id="3" name="Espaço Reservado para Conteúdo 2"/>
          <p:cNvSpPr>
            <a:spLocks noGrp="1"/>
          </p:cNvSpPr>
          <p:nvPr>
            <p:ph sz="half" idx="1"/>
          </p:nvPr>
        </p:nvSpPr>
        <p:spPr/>
        <p:txBody>
          <a:bodyPr>
            <a:normAutofit fontScale="70000" lnSpcReduction="20000"/>
          </a:bodyPr>
          <a:lstStyle/>
          <a:p>
            <a:r>
              <a:rPr lang="pt-BR" dirty="0"/>
              <a:t>Portador</a:t>
            </a:r>
          </a:p>
          <a:p>
            <a:pPr lvl="1"/>
            <a:r>
              <a:rPr lang="pt-BR" dirty="0"/>
              <a:t>Até R$ 100,00, transmite pela tradição (L 8088/90, 19, e 9069/95, 69)</a:t>
            </a:r>
          </a:p>
          <a:p>
            <a:pPr lvl="1"/>
            <a:r>
              <a:rPr lang="pt-BR" dirty="0"/>
              <a:t>LCH 8º </a:t>
            </a:r>
          </a:p>
          <a:p>
            <a:r>
              <a:rPr lang="pt-BR" dirty="0"/>
              <a:t>À Ordem</a:t>
            </a:r>
          </a:p>
          <a:p>
            <a:pPr lvl="1"/>
            <a:r>
              <a:rPr lang="pt-BR" dirty="0"/>
              <a:t>Por endosso</a:t>
            </a:r>
          </a:p>
          <a:p>
            <a:pPr lvl="1"/>
            <a:r>
              <a:rPr lang="pt-BR" dirty="0"/>
              <a:t>LCH 17</a:t>
            </a:r>
          </a:p>
          <a:p>
            <a:r>
              <a:rPr lang="pt-BR" dirty="0"/>
              <a:t>Não à ordem</a:t>
            </a:r>
          </a:p>
          <a:p>
            <a:pPr lvl="1"/>
            <a:r>
              <a:rPr lang="pt-BR" dirty="0"/>
              <a:t>Cessão civil – CC 294 e 295</a:t>
            </a:r>
          </a:p>
          <a:p>
            <a:pPr lvl="1"/>
            <a:r>
              <a:rPr lang="pt-BR" dirty="0"/>
              <a:t>LCH 17, p. 1º</a:t>
            </a:r>
          </a:p>
        </p:txBody>
      </p:sp>
      <p:sp>
        <p:nvSpPr>
          <p:cNvPr id="4" name="Espaço Reservado para Conteúdo 3"/>
          <p:cNvSpPr>
            <a:spLocks noGrp="1"/>
          </p:cNvSpPr>
          <p:nvPr>
            <p:ph sz="half" idx="2"/>
          </p:nvPr>
        </p:nvSpPr>
        <p:spPr/>
        <p:txBody>
          <a:bodyPr>
            <a:normAutofit fontScale="70000" lnSpcReduction="20000"/>
          </a:bodyPr>
          <a:lstStyle/>
          <a:p>
            <a:r>
              <a:rPr lang="pt-BR" dirty="0"/>
              <a:t>Endosso puro, simples e total</a:t>
            </a:r>
          </a:p>
          <a:p>
            <a:pPr lvl="1"/>
            <a:r>
              <a:rPr lang="pt-BR" dirty="0"/>
              <a:t>LCH 18</a:t>
            </a:r>
          </a:p>
          <a:p>
            <a:r>
              <a:rPr lang="pt-BR" dirty="0"/>
              <a:t>Em branco: </a:t>
            </a:r>
          </a:p>
          <a:p>
            <a:pPr lvl="1"/>
            <a:r>
              <a:rPr lang="pt-BR" dirty="0"/>
              <a:t>Pode transmitir sem endossar, endossar ou completar </a:t>
            </a:r>
          </a:p>
          <a:p>
            <a:pPr lvl="1"/>
            <a:r>
              <a:rPr lang="pt-BR" dirty="0"/>
              <a:t>LCH 20 </a:t>
            </a:r>
          </a:p>
          <a:p>
            <a:r>
              <a:rPr lang="pt-BR" dirty="0"/>
              <a:t>Endosso ao sacado é quitação</a:t>
            </a:r>
          </a:p>
          <a:p>
            <a:pPr lvl="1"/>
            <a:r>
              <a:rPr lang="pt-BR" dirty="0"/>
              <a:t>LCH 18, p. 2º </a:t>
            </a:r>
          </a:p>
          <a:p>
            <a:r>
              <a:rPr lang="pt-BR" dirty="0"/>
              <a:t>Endossante é coobrigado</a:t>
            </a:r>
          </a:p>
          <a:p>
            <a:pPr lvl="1"/>
            <a:r>
              <a:rPr lang="pt-BR" dirty="0"/>
              <a:t>LCH 21</a:t>
            </a:r>
          </a:p>
          <a:p>
            <a:r>
              <a:rPr lang="pt-BR" dirty="0"/>
              <a:t>Forma: no verso ou anverso com identificação de ser endosso</a:t>
            </a:r>
          </a:p>
          <a:p>
            <a:pPr lvl="1"/>
            <a:r>
              <a:rPr lang="pt-BR" dirty="0"/>
              <a:t>LCH 19, p. 1º </a:t>
            </a:r>
          </a:p>
        </p:txBody>
      </p:sp>
    </p:spTree>
    <p:extLst>
      <p:ext uri="{BB962C8B-B14F-4D97-AF65-F5344CB8AC3E}">
        <p14:creationId xmlns:p14="http://schemas.microsoft.com/office/powerpoint/2010/main" val="3612903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Cheque pós-datado</a:t>
            </a:r>
          </a:p>
        </p:txBody>
      </p:sp>
      <p:sp>
        <p:nvSpPr>
          <p:cNvPr id="3" name="Espaço Reservado para Conteúdo 2"/>
          <p:cNvSpPr>
            <a:spLocks noGrp="1"/>
          </p:cNvSpPr>
          <p:nvPr>
            <p:ph sz="half" idx="1"/>
          </p:nvPr>
        </p:nvSpPr>
        <p:spPr/>
        <p:txBody>
          <a:bodyPr>
            <a:normAutofit fontScale="70000" lnSpcReduction="20000"/>
          </a:bodyPr>
          <a:lstStyle/>
          <a:p>
            <a:r>
              <a:rPr lang="pt-BR" sz="3200" dirty="0"/>
              <a:t>Ajuste de </a:t>
            </a:r>
            <a:r>
              <a:rPr lang="pt-BR" sz="3200" dirty="0" err="1"/>
              <a:t>pós-datação</a:t>
            </a:r>
            <a:endParaRPr lang="pt-BR" sz="3200" dirty="0"/>
          </a:p>
          <a:p>
            <a:pPr lvl="1"/>
            <a:r>
              <a:rPr lang="pt-BR" sz="2600" dirty="0"/>
              <a:t>Obrigação do sacado de pagar à vista</a:t>
            </a:r>
          </a:p>
          <a:p>
            <a:pPr lvl="1"/>
            <a:r>
              <a:rPr lang="pt-BR" sz="2600" dirty="0"/>
              <a:t>Natureza contratual do ajuste</a:t>
            </a:r>
          </a:p>
          <a:p>
            <a:pPr lvl="1"/>
            <a:r>
              <a:rPr lang="pt-BR" sz="2600" dirty="0"/>
              <a:t>Exigibilidade do acordo</a:t>
            </a:r>
          </a:p>
          <a:p>
            <a:pPr lvl="2"/>
            <a:r>
              <a:rPr lang="pt-BR" sz="2200" dirty="0"/>
              <a:t>Cheque devolvido sem fundos, quando apresentado antes do prazo, enseja indenização</a:t>
            </a:r>
          </a:p>
          <a:p>
            <a:pPr lvl="2"/>
            <a:r>
              <a:rPr lang="pt-BR" sz="2200" dirty="0"/>
              <a:t>Súmula 370 do STJ: "caracteriza dano moral a apresentação antecipada do cheque pré-datado".</a:t>
            </a:r>
          </a:p>
          <a:p>
            <a:pPr lvl="1"/>
            <a:endParaRPr lang="pt-BR" dirty="0"/>
          </a:p>
        </p:txBody>
      </p:sp>
      <p:sp>
        <p:nvSpPr>
          <p:cNvPr id="4" name="Espaço Reservado para Conteúdo 3"/>
          <p:cNvSpPr>
            <a:spLocks noGrp="1"/>
          </p:cNvSpPr>
          <p:nvPr>
            <p:ph sz="half" idx="2"/>
          </p:nvPr>
        </p:nvSpPr>
        <p:spPr>
          <a:xfrm>
            <a:off x="6920753" y="2799471"/>
            <a:ext cx="4231342" cy="3377492"/>
          </a:xfrm>
        </p:spPr>
        <p:txBody>
          <a:bodyPr>
            <a:noAutofit/>
          </a:bodyPr>
          <a:lstStyle/>
          <a:p>
            <a:r>
              <a:rPr lang="pt-BR" dirty="0" err="1"/>
              <a:t>Art</a:t>
            </a:r>
            <a:r>
              <a:rPr lang="pt-BR" dirty="0"/>
              <a:t> . 32 O cheque é pagável à vista. Considera-se não-estrita qualquer menção em contrário.</a:t>
            </a:r>
          </a:p>
          <a:p>
            <a:r>
              <a:rPr lang="pt-BR" dirty="0"/>
              <a:t>Parágrafo único - O cheque apresentado para pagamento antes do dia indicado como data de emissão é pagável no dia da apresentação.</a:t>
            </a:r>
          </a:p>
          <a:p>
            <a:endParaRPr lang="pt-BR" sz="1800" dirty="0"/>
          </a:p>
        </p:txBody>
      </p:sp>
    </p:spTree>
    <p:extLst>
      <p:ext uri="{BB962C8B-B14F-4D97-AF65-F5344CB8AC3E}">
        <p14:creationId xmlns:p14="http://schemas.microsoft.com/office/powerpoint/2010/main" val="190078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4C3F8B-1E97-4429-B6A6-8E7AD713B795}"/>
              </a:ext>
            </a:extLst>
          </p:cNvPr>
          <p:cNvSpPr>
            <a:spLocks noGrp="1"/>
          </p:cNvSpPr>
          <p:nvPr>
            <p:ph type="title"/>
          </p:nvPr>
        </p:nvSpPr>
        <p:spPr/>
        <p:txBody>
          <a:bodyPr/>
          <a:lstStyle/>
          <a:p>
            <a:r>
              <a:rPr lang="pt-BR" dirty="0"/>
              <a:t>Casuística</a:t>
            </a:r>
          </a:p>
        </p:txBody>
      </p:sp>
      <p:sp>
        <p:nvSpPr>
          <p:cNvPr id="3" name="Espaço Reservado para Conteúdo 2">
            <a:extLst>
              <a:ext uri="{FF2B5EF4-FFF2-40B4-BE49-F238E27FC236}">
                <a16:creationId xmlns:a16="http://schemas.microsoft.com/office/drawing/2014/main" id="{F9C81749-882D-4C08-840B-2ADB008B7CDB}"/>
              </a:ext>
            </a:extLst>
          </p:cNvPr>
          <p:cNvSpPr>
            <a:spLocks noGrp="1"/>
          </p:cNvSpPr>
          <p:nvPr>
            <p:ph sz="half" idx="1"/>
          </p:nvPr>
        </p:nvSpPr>
        <p:spPr>
          <a:xfrm>
            <a:off x="1151368" y="2477665"/>
            <a:ext cx="4544757" cy="3914746"/>
          </a:xfrm>
        </p:spPr>
        <p:txBody>
          <a:bodyPr>
            <a:normAutofit fontScale="47500" lnSpcReduction="20000"/>
          </a:bodyPr>
          <a:lstStyle/>
          <a:p>
            <a:pPr algn="just"/>
            <a:r>
              <a:rPr lang="pt-BR" sz="2900" b="0" i="0" dirty="0">
                <a:solidFill>
                  <a:srgbClr val="222222"/>
                </a:solidFill>
                <a:effectLst/>
                <a:latin typeface="Arial" panose="020B0604020202020204" pitchFamily="34" charset="0"/>
              </a:rPr>
              <a:t>Narra, que em 16/11/2012 utilizou-se dos serviços da primeira ré, pactuando o pagamento dos produtos adquiridos no prazo de 30 (trinta) dias, mediante a entrega de </a:t>
            </a:r>
            <a:r>
              <a:rPr lang="pt-BR" sz="2900" i="0" dirty="0">
                <a:solidFill>
                  <a:srgbClr val="222222"/>
                </a:solidFill>
                <a:effectLst/>
                <a:latin typeface="Arial" panose="020B0604020202020204" pitchFamily="34" charset="0"/>
              </a:rPr>
              <a:t>um cheque pré-datado para o dia 16/12/2012. Ocorre que em 22/11/2012, antes da data aprazada para pagamento, a cártula fora apresentada pela ré e, diante da insuficiência de fundos do autor, restou devolvida pela "alínea 11", sendo novamente levada a desconto pela ré em 26/11/2012, e dessa vez devolvida pela "alínea 12".</a:t>
            </a:r>
          </a:p>
          <a:p>
            <a:pPr algn="just"/>
            <a:r>
              <a:rPr lang="pt-BR" sz="2900" i="0" dirty="0">
                <a:solidFill>
                  <a:srgbClr val="222222"/>
                </a:solidFill>
                <a:effectLst/>
                <a:latin typeface="Arial" panose="020B0604020202020204" pitchFamily="34" charset="0"/>
              </a:rPr>
              <a:t>    Pondera que em razão da apresentação intempestiva do título não possuía saldo suficiente para cobrir o cheque, o que lhe acarretou enormes transtornos, de forma que teve que restabelecer seu crédito, resgatando antecipadamente o cheque pré-datado, apresentando-o ao banco e pagando taxas, vindo a sofrer ofensa a sua honra moral, principalmente pelo abalo de seu crédito.</a:t>
            </a:r>
          </a:p>
          <a:p>
            <a:endParaRPr lang="pt-BR" dirty="0"/>
          </a:p>
        </p:txBody>
      </p:sp>
      <p:sp>
        <p:nvSpPr>
          <p:cNvPr id="4" name="Espaço Reservado para Conteúdo 3">
            <a:extLst>
              <a:ext uri="{FF2B5EF4-FFF2-40B4-BE49-F238E27FC236}">
                <a16:creationId xmlns:a16="http://schemas.microsoft.com/office/drawing/2014/main" id="{2D041DED-D76A-4594-A15C-1B9C7A64F8ED}"/>
              </a:ext>
            </a:extLst>
          </p:cNvPr>
          <p:cNvSpPr>
            <a:spLocks noGrp="1"/>
          </p:cNvSpPr>
          <p:nvPr>
            <p:ph sz="half" idx="2"/>
          </p:nvPr>
        </p:nvSpPr>
        <p:spPr>
          <a:xfrm>
            <a:off x="5696125" y="2603500"/>
            <a:ext cx="5337745" cy="3990247"/>
          </a:xfrm>
        </p:spPr>
        <p:txBody>
          <a:bodyPr>
            <a:normAutofit fontScale="47500" lnSpcReduction="20000"/>
          </a:bodyPr>
          <a:lstStyle/>
          <a:p>
            <a:r>
              <a:rPr lang="pt-BR" sz="2500" i="0" dirty="0">
                <a:solidFill>
                  <a:srgbClr val="222222"/>
                </a:solidFill>
                <a:effectLst/>
                <a:latin typeface="Arial" panose="020B0604020202020204" pitchFamily="34" charset="0"/>
              </a:rPr>
              <a:t>Como é sabido, o Superior Tribunal de Justiça há tempos editou a Súmula 370, pacificando que "caracteriza dano moral a apresentação antecipada de cheque pré-datado", justamente porque se trata de um ajuste de vontade entre as partes contratantes, cabendo ao beneficiário o cumprimento desse pacto, sob pena de praticar um ilícito contratual e ser responsabilizado por possíveis danos morais e materiais causados ao sacador. </a:t>
            </a:r>
          </a:p>
          <a:p>
            <a:pPr algn="just"/>
            <a:r>
              <a:rPr lang="pt-BR" sz="2500" i="0" dirty="0">
                <a:solidFill>
                  <a:srgbClr val="222222"/>
                </a:solidFill>
                <a:effectLst/>
                <a:latin typeface="Arial" panose="020B0604020202020204" pitchFamily="34" charset="0"/>
              </a:rPr>
              <a:t>E, como é sabido, em consequência da devolução do cheque por duas vezes ("motivo 12"), o nome do emitente é imediatamente incluído no Cadastro de Emitentes de Cheques sem Fundo, mantido pelo Banco Central do Brasil, conforme dispõe o artigo 10 da Resolução n. 1.682 daquela Autarquia.</a:t>
            </a:r>
          </a:p>
          <a:p>
            <a:pPr algn="just"/>
            <a:r>
              <a:rPr lang="pt-BR" sz="2500" i="0" dirty="0">
                <a:solidFill>
                  <a:srgbClr val="222222"/>
                </a:solidFill>
                <a:effectLst/>
                <a:latin typeface="Arial" panose="020B0604020202020204" pitchFamily="34" charset="0"/>
              </a:rPr>
              <a:t>Desse modo, conclui-se que, quando a segunda apresentação do cheque antes do prazo estipulado ensejar na sua devolução por ausência de fundos, os danos morais ocorrem de forma presumida, pois o consequente encaminhamento do nome do consumidor para o Cadastro de Emitentes de Cheques sem Fundo possui o condão de lesar sua a honra, trazendo angústias que merecem ser reparadas.</a:t>
            </a:r>
          </a:p>
          <a:p>
            <a:pPr algn="just"/>
            <a:r>
              <a:rPr lang="pt-BR" sz="2500" dirty="0">
                <a:solidFill>
                  <a:srgbClr val="222222"/>
                </a:solidFill>
                <a:latin typeface="Arial" panose="020B0604020202020204" pitchFamily="34" charset="0"/>
              </a:rPr>
              <a:t>R$ 5.000,00 (TJSC. Apelação Cível n. 0000175-23.2013.8.24.0057, de Santo Amaro da Imperatriz. Relator: Des. Jairo Fernandes Gonçalves)</a:t>
            </a:r>
            <a:endParaRPr lang="pt-BR" sz="2500" i="0" dirty="0">
              <a:solidFill>
                <a:srgbClr val="222222"/>
              </a:solidFill>
              <a:effectLst/>
              <a:latin typeface="Arial" panose="020B0604020202020204" pitchFamily="34" charset="0"/>
            </a:endParaRPr>
          </a:p>
          <a:p>
            <a:endParaRPr lang="pt-BR" dirty="0"/>
          </a:p>
        </p:txBody>
      </p:sp>
    </p:spTree>
    <p:extLst>
      <p:ext uri="{BB962C8B-B14F-4D97-AF65-F5344CB8AC3E}">
        <p14:creationId xmlns:p14="http://schemas.microsoft.com/office/powerpoint/2010/main" val="4005690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rmAutofit fontScale="90000"/>
          </a:bodyPr>
          <a:lstStyle/>
          <a:p>
            <a:r>
              <a:rPr lang="pt-BR" dirty="0"/>
              <a:t>Vale também como início do prazo prescricional</a:t>
            </a:r>
            <a:br>
              <a:rPr lang="pt-BR" dirty="0"/>
            </a:br>
            <a:endParaRPr lang="pt-BR" dirty="0"/>
          </a:p>
        </p:txBody>
      </p:sp>
      <p:sp>
        <p:nvSpPr>
          <p:cNvPr id="6" name="Espaço Reservado para Conteúdo 5"/>
          <p:cNvSpPr>
            <a:spLocks noGrp="1"/>
          </p:cNvSpPr>
          <p:nvPr>
            <p:ph idx="1"/>
          </p:nvPr>
        </p:nvSpPr>
        <p:spPr/>
        <p:txBody>
          <a:bodyPr>
            <a:normAutofit/>
          </a:bodyPr>
          <a:lstStyle/>
          <a:p>
            <a:pPr lvl="1"/>
            <a:r>
              <a:rPr lang="pt-BR" dirty="0"/>
              <a:t>"'A prática comercial de emissão de cheque com data futura de apresentação, popularmente conhecido como cheque 'pré-datado', não desnatura a sua qualidade </a:t>
            </a:r>
            <a:r>
              <a:rPr lang="pt-BR" dirty="0" err="1"/>
              <a:t>cambiariforme</a:t>
            </a:r>
            <a:r>
              <a:rPr lang="pt-BR" dirty="0"/>
              <a:t>, representando garantia de dívida com a consequência de ampliar o prazo de apresentação' (STJ, Resp. nº 223.486Rel. Min. Menezes Direito).   Diante dessa conjuntura, '[...] O prazo prescricional deve ser contado, se não houve apresentação anterior, a partir de trinta dias da data nele consignada como sendo a da cobrança (...) a toda evidência, se se exige que o portador do cheque pré-datado aguarde, no mínimo, o prazo consignado no cheque como de apresentação, é curial que o prazo prescricional só terá sua contagem iniciada após findo o lapso de trinta dias, não da data de emissão, mas daquela avençada para a apresentação' (STJ. Relator o Ministro Castro Filho, </a:t>
            </a:r>
            <a:r>
              <a:rPr lang="pt-BR" dirty="0" err="1"/>
              <a:t>Resp</a:t>
            </a:r>
            <a:r>
              <a:rPr lang="pt-BR" dirty="0"/>
              <a:t> 620218/GO)." (AC n. 2006.033752-7, rel. Des. Marco Aurélio </a:t>
            </a:r>
            <a:r>
              <a:rPr lang="pt-BR" dirty="0" err="1"/>
              <a:t>Gastaldi</a:t>
            </a:r>
            <a:r>
              <a:rPr lang="pt-BR" dirty="0"/>
              <a:t> </a:t>
            </a:r>
            <a:r>
              <a:rPr lang="pt-BR" dirty="0" err="1"/>
              <a:t>Buzzi</a:t>
            </a:r>
            <a:r>
              <a:rPr lang="pt-BR" dirty="0"/>
              <a:t>, j. em 2.10.2008). </a:t>
            </a:r>
          </a:p>
          <a:p>
            <a:endParaRPr lang="pt-BR" dirty="0"/>
          </a:p>
        </p:txBody>
      </p:sp>
    </p:spTree>
    <p:extLst>
      <p:ext uri="{BB962C8B-B14F-4D97-AF65-F5344CB8AC3E}">
        <p14:creationId xmlns:p14="http://schemas.microsoft.com/office/powerpoint/2010/main" val="35028312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Íon - Sala da Diretoria">
  <a:themeElements>
    <a:clrScheme name="Íon - Sala da Diretoria">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Íon - Sala da Diretoria">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Íon - Sala da Diretoria">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1247</TotalTime>
  <Words>3745</Words>
  <Application>Microsoft Office PowerPoint</Application>
  <PresentationFormat>Widescreen</PresentationFormat>
  <Paragraphs>173</Paragraphs>
  <Slides>22</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22</vt:i4>
      </vt:variant>
    </vt:vector>
  </HeadingPairs>
  <TitlesOfParts>
    <vt:vector size="27" baseType="lpstr">
      <vt:lpstr>Arial</vt:lpstr>
      <vt:lpstr>Century Gothic</vt:lpstr>
      <vt:lpstr>Verdana</vt:lpstr>
      <vt:lpstr>Wingdings 3</vt:lpstr>
      <vt:lpstr>Íon - Sala da Diretoria</vt:lpstr>
      <vt:lpstr>Cheque</vt:lpstr>
      <vt:lpstr>Apresentação do PowerPoint</vt:lpstr>
      <vt:lpstr>Conceito</vt:lpstr>
      <vt:lpstr>Requisitos</vt:lpstr>
      <vt:lpstr>Princípios cambiais na Lei do Cheque</vt:lpstr>
      <vt:lpstr>Circulação</vt:lpstr>
      <vt:lpstr>Cheque pós-datado</vt:lpstr>
      <vt:lpstr>Casuística</vt:lpstr>
      <vt:lpstr>Vale também como início do prazo prescricional </vt:lpstr>
      <vt:lpstr>Dano comprovado</vt:lpstr>
      <vt:lpstr>Cheque pré-datado e estelionato</vt:lpstr>
      <vt:lpstr>Aval</vt:lpstr>
      <vt:lpstr>Modalidades</vt:lpstr>
      <vt:lpstr>Apresentação</vt:lpstr>
      <vt:lpstr>Sustação</vt:lpstr>
      <vt:lpstr>Falha na sustação</vt:lpstr>
      <vt:lpstr>Devolução indevida</vt:lpstr>
      <vt:lpstr>Cheque sem fundos</vt:lpstr>
      <vt:lpstr>Responsabilidade do banco </vt:lpstr>
      <vt:lpstr>Cheque sem fundos e prescrição</vt:lpstr>
      <vt:lpstr>Ações Penais</vt:lpstr>
      <vt:lpstr>Casuística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Cheque</dc:title>
  <dc:creator>Jur</dc:creator>
  <cp:lastModifiedBy>Andre Lupi</cp:lastModifiedBy>
  <cp:revision>14</cp:revision>
  <cp:lastPrinted>2015-03-25T20:43:19Z</cp:lastPrinted>
  <dcterms:created xsi:type="dcterms:W3CDTF">2015-03-25T19:37:34Z</dcterms:created>
  <dcterms:modified xsi:type="dcterms:W3CDTF">2020-09-29T12:40:46Z</dcterms:modified>
</cp:coreProperties>
</file>