
<file path=[Content_Types].xml><?xml version="1.0" encoding="utf-8"?>
<Types xmlns="http://schemas.openxmlformats.org/package/2006/content-types">
  <Default Extension="gif" ContentType="image/gi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78" r:id="rId3"/>
    <p:sldId id="277" r:id="rId4"/>
    <p:sldId id="263" r:id="rId5"/>
    <p:sldId id="264" r:id="rId6"/>
    <p:sldId id="283" r:id="rId7"/>
    <p:sldId id="281" r:id="rId8"/>
    <p:sldId id="284" r:id="rId9"/>
    <p:sldId id="257" r:id="rId10"/>
    <p:sldId id="291" r:id="rId11"/>
    <p:sldId id="286" r:id="rId12"/>
    <p:sldId id="287" r:id="rId13"/>
    <p:sldId id="290" r:id="rId14"/>
    <p:sldId id="279" r:id="rId15"/>
    <p:sldId id="293" r:id="rId16"/>
    <p:sldId id="280" r:id="rId17"/>
    <p:sldId id="296" r:id="rId18"/>
    <p:sldId id="292" r:id="rId19"/>
    <p:sldId id="282" r:id="rId20"/>
    <p:sldId id="294" r:id="rId21"/>
    <p:sldId id="297" r:id="rId22"/>
    <p:sldId id="295" r:id="rId23"/>
    <p:sldId id="289" r:id="rId24"/>
    <p:sldId id="288" r:id="rId25"/>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4" d="100"/>
          <a:sy n="114" d="100"/>
        </p:scale>
        <p:origin x="47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 Lupi" userId="cc236b0442a424de" providerId="LiveId" clId="{06BDDF2C-BB91-4E6C-ABEB-27FEF5C57FB2}"/>
    <pc:docChg chg="undo custSel addSld modSld">
      <pc:chgData name="Andre Lupi" userId="cc236b0442a424de" providerId="LiveId" clId="{06BDDF2C-BB91-4E6C-ABEB-27FEF5C57FB2}" dt="2020-10-05T23:54:16.816" v="132" actId="20577"/>
      <pc:docMkLst>
        <pc:docMk/>
      </pc:docMkLst>
      <pc:sldChg chg="modSp mod">
        <pc:chgData name="Andre Lupi" userId="cc236b0442a424de" providerId="LiveId" clId="{06BDDF2C-BB91-4E6C-ABEB-27FEF5C57FB2}" dt="2020-10-05T23:31:06.438" v="20" actId="115"/>
        <pc:sldMkLst>
          <pc:docMk/>
          <pc:sldMk cId="2872152173" sldId="296"/>
        </pc:sldMkLst>
        <pc:spChg chg="mod">
          <ac:chgData name="Andre Lupi" userId="cc236b0442a424de" providerId="LiveId" clId="{06BDDF2C-BB91-4E6C-ABEB-27FEF5C57FB2}" dt="2020-10-05T23:30:46.898" v="17" actId="255"/>
          <ac:spMkLst>
            <pc:docMk/>
            <pc:sldMk cId="2872152173" sldId="296"/>
            <ac:spMk id="3" creationId="{00000000-0000-0000-0000-000000000000}"/>
          </ac:spMkLst>
        </pc:spChg>
        <pc:spChg chg="mod">
          <ac:chgData name="Andre Lupi" userId="cc236b0442a424de" providerId="LiveId" clId="{06BDDF2C-BB91-4E6C-ABEB-27FEF5C57FB2}" dt="2020-10-05T23:31:06.438" v="20" actId="115"/>
          <ac:spMkLst>
            <pc:docMk/>
            <pc:sldMk cId="2872152173" sldId="296"/>
            <ac:spMk id="4" creationId="{00000000-0000-0000-0000-000000000000}"/>
          </ac:spMkLst>
        </pc:spChg>
      </pc:sldChg>
      <pc:sldChg chg="modSp new mod">
        <pc:chgData name="Andre Lupi" userId="cc236b0442a424de" providerId="LiveId" clId="{06BDDF2C-BB91-4E6C-ABEB-27FEF5C57FB2}" dt="2020-10-05T23:54:16.816" v="132" actId="20577"/>
        <pc:sldMkLst>
          <pc:docMk/>
          <pc:sldMk cId="1055114527" sldId="297"/>
        </pc:sldMkLst>
        <pc:spChg chg="mod">
          <ac:chgData name="Andre Lupi" userId="cc236b0442a424de" providerId="LiveId" clId="{06BDDF2C-BB91-4E6C-ABEB-27FEF5C57FB2}" dt="2020-10-05T23:54:16.816" v="132" actId="20577"/>
          <ac:spMkLst>
            <pc:docMk/>
            <pc:sldMk cId="1055114527" sldId="297"/>
            <ac:spMk id="2" creationId="{B818C1D7-F22D-401A-8F9D-0CE16EF94F3E}"/>
          </ac:spMkLst>
        </pc:spChg>
        <pc:spChg chg="mod">
          <ac:chgData name="Andre Lupi" userId="cc236b0442a424de" providerId="LiveId" clId="{06BDDF2C-BB91-4E6C-ABEB-27FEF5C57FB2}" dt="2020-10-05T23:54:01.342" v="98" actId="27636"/>
          <ac:spMkLst>
            <pc:docMk/>
            <pc:sldMk cId="1055114527" sldId="297"/>
            <ac:spMk id="3" creationId="{C34F7A7C-A59E-4BCD-A445-B4405144B21A}"/>
          </ac:spMkLst>
        </pc:spChg>
        <pc:spChg chg="mod">
          <ac:chgData name="Andre Lupi" userId="cc236b0442a424de" providerId="LiveId" clId="{06BDDF2C-BB91-4E6C-ABEB-27FEF5C57FB2}" dt="2020-10-05T23:54:06.923" v="101" actId="20577"/>
          <ac:spMkLst>
            <pc:docMk/>
            <pc:sldMk cId="1055114527" sldId="297"/>
            <ac:spMk id="4" creationId="{3928E5C3-6904-4374-A336-0D3A63D605B2}"/>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FAAC3D-6552-453E-8E57-9D4FCC861D29}"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pt-BR"/>
        </a:p>
      </dgm:t>
    </dgm:pt>
    <dgm:pt modelId="{48EBC618-F4B8-4B4C-8C81-8C18A9F9DF2D}">
      <dgm:prSet phldrT="[Texto]"/>
      <dgm:spPr/>
      <dgm:t>
        <a:bodyPr/>
        <a:lstStyle/>
        <a:p>
          <a:r>
            <a:rPr lang="pt-BR" dirty="0"/>
            <a:t>Saque</a:t>
          </a:r>
        </a:p>
      </dgm:t>
    </dgm:pt>
    <dgm:pt modelId="{65A706CA-552A-4F42-9948-C020C3DF1097}" type="parTrans" cxnId="{707B6EDE-5BD3-4529-878F-831D03629480}">
      <dgm:prSet/>
      <dgm:spPr/>
      <dgm:t>
        <a:bodyPr/>
        <a:lstStyle/>
        <a:p>
          <a:endParaRPr lang="pt-BR"/>
        </a:p>
      </dgm:t>
    </dgm:pt>
    <dgm:pt modelId="{9EC58597-2735-4FB7-AD7A-6B4FC64E1511}" type="sibTrans" cxnId="{707B6EDE-5BD3-4529-878F-831D03629480}">
      <dgm:prSet/>
      <dgm:spPr/>
      <dgm:t>
        <a:bodyPr/>
        <a:lstStyle/>
        <a:p>
          <a:endParaRPr lang="pt-BR"/>
        </a:p>
      </dgm:t>
    </dgm:pt>
    <dgm:pt modelId="{B64009C1-58F4-4718-A456-490F011A2AD6}">
      <dgm:prSet phldrT="[Texto]"/>
      <dgm:spPr/>
      <dgm:t>
        <a:bodyPr/>
        <a:lstStyle/>
        <a:p>
          <a:r>
            <a:rPr lang="pt-BR" dirty="0"/>
            <a:t>Vendedor</a:t>
          </a:r>
        </a:p>
      </dgm:t>
    </dgm:pt>
    <dgm:pt modelId="{48A29BD8-6B49-45CB-883C-89494A89C6F4}" type="parTrans" cxnId="{A95F9854-B749-46DB-B507-7165EDBA82DD}">
      <dgm:prSet/>
      <dgm:spPr/>
      <dgm:t>
        <a:bodyPr/>
        <a:lstStyle/>
        <a:p>
          <a:endParaRPr lang="pt-BR"/>
        </a:p>
      </dgm:t>
    </dgm:pt>
    <dgm:pt modelId="{01E1164C-091C-40BA-9E7A-6BF5CE9C48A9}" type="sibTrans" cxnId="{A95F9854-B749-46DB-B507-7165EDBA82DD}">
      <dgm:prSet/>
      <dgm:spPr/>
      <dgm:t>
        <a:bodyPr/>
        <a:lstStyle/>
        <a:p>
          <a:endParaRPr lang="pt-BR"/>
        </a:p>
      </dgm:t>
    </dgm:pt>
    <dgm:pt modelId="{F296674D-D403-4227-BB4F-C3E1E9ADEBB0}">
      <dgm:prSet phldrT="[Texto]"/>
      <dgm:spPr/>
      <dgm:t>
        <a:bodyPr/>
        <a:lstStyle/>
        <a:p>
          <a:r>
            <a:rPr lang="pt-BR" dirty="0"/>
            <a:t>Extrai da fatura</a:t>
          </a:r>
        </a:p>
      </dgm:t>
    </dgm:pt>
    <dgm:pt modelId="{A31BEE86-4F5F-4F29-8BD7-2018D348B083}" type="parTrans" cxnId="{84E55265-D34A-4D50-8909-A5CBF4E6799F}">
      <dgm:prSet/>
      <dgm:spPr/>
      <dgm:t>
        <a:bodyPr/>
        <a:lstStyle/>
        <a:p>
          <a:endParaRPr lang="pt-BR"/>
        </a:p>
      </dgm:t>
    </dgm:pt>
    <dgm:pt modelId="{4B5B6A65-EB1C-4013-B27F-AA7992CA6FA0}" type="sibTrans" cxnId="{84E55265-D34A-4D50-8909-A5CBF4E6799F}">
      <dgm:prSet/>
      <dgm:spPr/>
      <dgm:t>
        <a:bodyPr/>
        <a:lstStyle/>
        <a:p>
          <a:endParaRPr lang="pt-BR"/>
        </a:p>
      </dgm:t>
    </dgm:pt>
    <dgm:pt modelId="{0EE84A7A-47BC-4C8C-B6EF-3A37817CE510}">
      <dgm:prSet phldrT="[Texto]"/>
      <dgm:spPr/>
      <dgm:t>
        <a:bodyPr/>
        <a:lstStyle/>
        <a:p>
          <a:r>
            <a:rPr lang="pt-BR" dirty="0"/>
            <a:t>Aceite</a:t>
          </a:r>
        </a:p>
      </dgm:t>
    </dgm:pt>
    <dgm:pt modelId="{571257C3-1C2A-4E40-AC4E-9271358F0198}" type="parTrans" cxnId="{C1A6D0EE-AED4-4E2D-A037-A6BD0F970BE8}">
      <dgm:prSet/>
      <dgm:spPr/>
      <dgm:t>
        <a:bodyPr/>
        <a:lstStyle/>
        <a:p>
          <a:endParaRPr lang="pt-BR"/>
        </a:p>
      </dgm:t>
    </dgm:pt>
    <dgm:pt modelId="{93FA0681-16A4-41D4-99C1-74C9DCB220B1}" type="sibTrans" cxnId="{C1A6D0EE-AED4-4E2D-A037-A6BD0F970BE8}">
      <dgm:prSet/>
      <dgm:spPr/>
      <dgm:t>
        <a:bodyPr/>
        <a:lstStyle/>
        <a:p>
          <a:endParaRPr lang="pt-BR"/>
        </a:p>
      </dgm:t>
    </dgm:pt>
    <dgm:pt modelId="{C80A66AF-F839-4D5C-B422-8B47C1C1C63D}">
      <dgm:prSet phldrT="[Texto]"/>
      <dgm:spPr/>
      <dgm:t>
        <a:bodyPr/>
        <a:lstStyle/>
        <a:p>
          <a:r>
            <a:rPr lang="pt-BR" dirty="0"/>
            <a:t>Comprador</a:t>
          </a:r>
        </a:p>
      </dgm:t>
    </dgm:pt>
    <dgm:pt modelId="{67905510-0C8B-4B71-8537-300526A627BD}" type="parTrans" cxnId="{40B691EA-11E7-4C27-8EFD-D771348EC9A2}">
      <dgm:prSet/>
      <dgm:spPr/>
      <dgm:t>
        <a:bodyPr/>
        <a:lstStyle/>
        <a:p>
          <a:endParaRPr lang="pt-BR"/>
        </a:p>
      </dgm:t>
    </dgm:pt>
    <dgm:pt modelId="{68BB5957-39CA-4293-833E-939A7FC81787}" type="sibTrans" cxnId="{40B691EA-11E7-4C27-8EFD-D771348EC9A2}">
      <dgm:prSet/>
      <dgm:spPr/>
      <dgm:t>
        <a:bodyPr/>
        <a:lstStyle/>
        <a:p>
          <a:endParaRPr lang="pt-BR"/>
        </a:p>
      </dgm:t>
    </dgm:pt>
    <dgm:pt modelId="{06BC3007-62E9-45DF-BAAF-D1B2039125EB}">
      <dgm:prSet phldrT="[Texto]"/>
      <dgm:spPr/>
      <dgm:t>
        <a:bodyPr/>
        <a:lstStyle/>
        <a:p>
          <a:r>
            <a:rPr lang="pt-BR" dirty="0"/>
            <a:t>Aceita</a:t>
          </a:r>
        </a:p>
      </dgm:t>
    </dgm:pt>
    <dgm:pt modelId="{1DC7D1B8-1E4F-44D3-8295-A2F3E59283B7}" type="parTrans" cxnId="{295825AA-1836-4387-9E3F-D6BB9E28703E}">
      <dgm:prSet/>
      <dgm:spPr/>
      <dgm:t>
        <a:bodyPr/>
        <a:lstStyle/>
        <a:p>
          <a:endParaRPr lang="pt-BR"/>
        </a:p>
      </dgm:t>
    </dgm:pt>
    <dgm:pt modelId="{8604C152-4589-443A-8DEC-11D60CA748F7}" type="sibTrans" cxnId="{295825AA-1836-4387-9E3F-D6BB9E28703E}">
      <dgm:prSet/>
      <dgm:spPr/>
      <dgm:t>
        <a:bodyPr/>
        <a:lstStyle/>
        <a:p>
          <a:endParaRPr lang="pt-BR"/>
        </a:p>
      </dgm:t>
    </dgm:pt>
    <dgm:pt modelId="{89B52499-9F10-466F-8339-FCB0736B3874}">
      <dgm:prSet phldrT="[Texto]"/>
      <dgm:spPr/>
      <dgm:t>
        <a:bodyPr/>
        <a:lstStyle/>
        <a:p>
          <a:r>
            <a:rPr lang="pt-BR" dirty="0"/>
            <a:t>Pagamento</a:t>
          </a:r>
        </a:p>
      </dgm:t>
    </dgm:pt>
    <dgm:pt modelId="{ABF439EF-6527-467D-A535-6DCA0F7365DB}" type="parTrans" cxnId="{0F41C25A-41DC-4CF7-AF1D-06EDC6C4CF14}">
      <dgm:prSet/>
      <dgm:spPr/>
      <dgm:t>
        <a:bodyPr/>
        <a:lstStyle/>
        <a:p>
          <a:endParaRPr lang="pt-BR"/>
        </a:p>
      </dgm:t>
    </dgm:pt>
    <dgm:pt modelId="{0B8C4C7D-9408-4E5E-942A-D4E5C74F5F3C}" type="sibTrans" cxnId="{0F41C25A-41DC-4CF7-AF1D-06EDC6C4CF14}">
      <dgm:prSet/>
      <dgm:spPr/>
      <dgm:t>
        <a:bodyPr/>
        <a:lstStyle/>
        <a:p>
          <a:endParaRPr lang="pt-BR"/>
        </a:p>
      </dgm:t>
    </dgm:pt>
    <dgm:pt modelId="{1B456450-63F2-4EA3-8E32-EE41484F1A7B}">
      <dgm:prSet phldrT="[Texto]"/>
      <dgm:spPr/>
      <dgm:t>
        <a:bodyPr/>
        <a:lstStyle/>
        <a:p>
          <a:r>
            <a:rPr lang="pt-BR" dirty="0"/>
            <a:t>Sacador ou endossatário</a:t>
          </a:r>
        </a:p>
      </dgm:t>
    </dgm:pt>
    <dgm:pt modelId="{53185119-D65A-4EF5-8B91-E1B273D154C7}" type="parTrans" cxnId="{ED2EACFA-AE20-459B-BE92-2F4030B5D567}">
      <dgm:prSet/>
      <dgm:spPr/>
      <dgm:t>
        <a:bodyPr/>
        <a:lstStyle/>
        <a:p>
          <a:endParaRPr lang="pt-BR"/>
        </a:p>
      </dgm:t>
    </dgm:pt>
    <dgm:pt modelId="{F38EEB1B-90D2-4454-AF4A-8172A6601186}" type="sibTrans" cxnId="{ED2EACFA-AE20-459B-BE92-2F4030B5D567}">
      <dgm:prSet/>
      <dgm:spPr/>
      <dgm:t>
        <a:bodyPr/>
        <a:lstStyle/>
        <a:p>
          <a:endParaRPr lang="pt-BR"/>
        </a:p>
      </dgm:t>
    </dgm:pt>
    <dgm:pt modelId="{9EBC7591-778E-49DA-BF16-0D43CC9DBEA0}">
      <dgm:prSet phldrT="[Texto]"/>
      <dgm:spPr/>
      <dgm:t>
        <a:bodyPr/>
        <a:lstStyle/>
        <a:p>
          <a:r>
            <a:rPr lang="pt-BR" dirty="0"/>
            <a:t>Recebe</a:t>
          </a:r>
        </a:p>
      </dgm:t>
    </dgm:pt>
    <dgm:pt modelId="{165D8322-3265-4700-B9DB-747DA34C45C5}" type="parTrans" cxnId="{FF17CC87-2122-43DB-B337-133046D21AD6}">
      <dgm:prSet/>
      <dgm:spPr/>
      <dgm:t>
        <a:bodyPr/>
        <a:lstStyle/>
        <a:p>
          <a:endParaRPr lang="pt-BR"/>
        </a:p>
      </dgm:t>
    </dgm:pt>
    <dgm:pt modelId="{760E416F-85CE-43C4-A869-01F5E3E784A1}" type="sibTrans" cxnId="{FF17CC87-2122-43DB-B337-133046D21AD6}">
      <dgm:prSet/>
      <dgm:spPr/>
      <dgm:t>
        <a:bodyPr/>
        <a:lstStyle/>
        <a:p>
          <a:endParaRPr lang="pt-BR"/>
        </a:p>
      </dgm:t>
    </dgm:pt>
    <dgm:pt modelId="{837828AA-7030-4F2D-94DC-7BB6BE6E60DF}" type="pres">
      <dgm:prSet presAssocID="{7AFAAC3D-6552-453E-8E57-9D4FCC861D29}" presName="Name0" presStyleCnt="0">
        <dgm:presLayoutVars>
          <dgm:dir/>
          <dgm:animLvl val="lvl"/>
          <dgm:resizeHandles val="exact"/>
        </dgm:presLayoutVars>
      </dgm:prSet>
      <dgm:spPr/>
    </dgm:pt>
    <dgm:pt modelId="{EF051030-B374-4971-8CA5-65AA16B68FD9}" type="pres">
      <dgm:prSet presAssocID="{7AFAAC3D-6552-453E-8E57-9D4FCC861D29}" presName="tSp" presStyleCnt="0"/>
      <dgm:spPr/>
    </dgm:pt>
    <dgm:pt modelId="{0D240B53-4585-44D2-9AE5-1B9AA5FE428A}" type="pres">
      <dgm:prSet presAssocID="{7AFAAC3D-6552-453E-8E57-9D4FCC861D29}" presName="bSp" presStyleCnt="0"/>
      <dgm:spPr/>
    </dgm:pt>
    <dgm:pt modelId="{F123F28C-5177-45B4-AF24-9716471F43D4}" type="pres">
      <dgm:prSet presAssocID="{7AFAAC3D-6552-453E-8E57-9D4FCC861D29}" presName="process" presStyleCnt="0"/>
      <dgm:spPr/>
    </dgm:pt>
    <dgm:pt modelId="{A680389D-AB7B-44FB-A3D3-3D7D51D5C306}" type="pres">
      <dgm:prSet presAssocID="{48EBC618-F4B8-4B4C-8C81-8C18A9F9DF2D}" presName="composite1" presStyleCnt="0"/>
      <dgm:spPr/>
    </dgm:pt>
    <dgm:pt modelId="{B4E351C7-1034-4922-BF5C-C471664B178D}" type="pres">
      <dgm:prSet presAssocID="{48EBC618-F4B8-4B4C-8C81-8C18A9F9DF2D}" presName="dummyNode1" presStyleLbl="node1" presStyleIdx="0" presStyleCnt="3"/>
      <dgm:spPr/>
    </dgm:pt>
    <dgm:pt modelId="{5D212EFA-11D1-4864-B8D5-D19FCCEDF73E}" type="pres">
      <dgm:prSet presAssocID="{48EBC618-F4B8-4B4C-8C81-8C18A9F9DF2D}" presName="childNode1" presStyleLbl="bgAcc1" presStyleIdx="0" presStyleCnt="3">
        <dgm:presLayoutVars>
          <dgm:bulletEnabled val="1"/>
        </dgm:presLayoutVars>
      </dgm:prSet>
      <dgm:spPr/>
    </dgm:pt>
    <dgm:pt modelId="{F4EFEACF-775E-44F7-A7AA-0F08E5284D12}" type="pres">
      <dgm:prSet presAssocID="{48EBC618-F4B8-4B4C-8C81-8C18A9F9DF2D}" presName="childNode1tx" presStyleLbl="bgAcc1" presStyleIdx="0" presStyleCnt="3">
        <dgm:presLayoutVars>
          <dgm:bulletEnabled val="1"/>
        </dgm:presLayoutVars>
      </dgm:prSet>
      <dgm:spPr/>
    </dgm:pt>
    <dgm:pt modelId="{BE295F57-0358-4C38-B4C3-DC520BBAAB8D}" type="pres">
      <dgm:prSet presAssocID="{48EBC618-F4B8-4B4C-8C81-8C18A9F9DF2D}" presName="parentNode1" presStyleLbl="node1" presStyleIdx="0" presStyleCnt="3">
        <dgm:presLayoutVars>
          <dgm:chMax val="1"/>
          <dgm:bulletEnabled val="1"/>
        </dgm:presLayoutVars>
      </dgm:prSet>
      <dgm:spPr/>
    </dgm:pt>
    <dgm:pt modelId="{0AD318CA-F1A3-45F6-90ED-A47BA06A8199}" type="pres">
      <dgm:prSet presAssocID="{48EBC618-F4B8-4B4C-8C81-8C18A9F9DF2D}" presName="connSite1" presStyleCnt="0"/>
      <dgm:spPr/>
    </dgm:pt>
    <dgm:pt modelId="{00F28558-4587-48E9-9732-DC1658B50863}" type="pres">
      <dgm:prSet presAssocID="{9EC58597-2735-4FB7-AD7A-6B4FC64E1511}" presName="Name9" presStyleLbl="sibTrans2D1" presStyleIdx="0" presStyleCnt="2"/>
      <dgm:spPr/>
    </dgm:pt>
    <dgm:pt modelId="{76A0B7E5-E8D9-4F5B-BD95-A2EE204E54B1}" type="pres">
      <dgm:prSet presAssocID="{0EE84A7A-47BC-4C8C-B6EF-3A37817CE510}" presName="composite2" presStyleCnt="0"/>
      <dgm:spPr/>
    </dgm:pt>
    <dgm:pt modelId="{9005941E-B1C9-4AC9-8AE6-0F3DF1B33AAC}" type="pres">
      <dgm:prSet presAssocID="{0EE84A7A-47BC-4C8C-B6EF-3A37817CE510}" presName="dummyNode2" presStyleLbl="node1" presStyleIdx="0" presStyleCnt="3"/>
      <dgm:spPr/>
    </dgm:pt>
    <dgm:pt modelId="{99DB7C58-6EAB-466D-A1E8-0362BE2DE365}" type="pres">
      <dgm:prSet presAssocID="{0EE84A7A-47BC-4C8C-B6EF-3A37817CE510}" presName="childNode2" presStyleLbl="bgAcc1" presStyleIdx="1" presStyleCnt="3">
        <dgm:presLayoutVars>
          <dgm:bulletEnabled val="1"/>
        </dgm:presLayoutVars>
      </dgm:prSet>
      <dgm:spPr/>
    </dgm:pt>
    <dgm:pt modelId="{CE620521-B3FB-4E68-9A8F-9CDADC309988}" type="pres">
      <dgm:prSet presAssocID="{0EE84A7A-47BC-4C8C-B6EF-3A37817CE510}" presName="childNode2tx" presStyleLbl="bgAcc1" presStyleIdx="1" presStyleCnt="3">
        <dgm:presLayoutVars>
          <dgm:bulletEnabled val="1"/>
        </dgm:presLayoutVars>
      </dgm:prSet>
      <dgm:spPr/>
    </dgm:pt>
    <dgm:pt modelId="{A94E7068-F99A-4973-8CD4-0864643F9353}" type="pres">
      <dgm:prSet presAssocID="{0EE84A7A-47BC-4C8C-B6EF-3A37817CE510}" presName="parentNode2" presStyleLbl="node1" presStyleIdx="1" presStyleCnt="3">
        <dgm:presLayoutVars>
          <dgm:chMax val="0"/>
          <dgm:bulletEnabled val="1"/>
        </dgm:presLayoutVars>
      </dgm:prSet>
      <dgm:spPr/>
    </dgm:pt>
    <dgm:pt modelId="{53729553-B881-4CB2-83C8-2470B5BFAA34}" type="pres">
      <dgm:prSet presAssocID="{0EE84A7A-47BC-4C8C-B6EF-3A37817CE510}" presName="connSite2" presStyleCnt="0"/>
      <dgm:spPr/>
    </dgm:pt>
    <dgm:pt modelId="{90741361-1AC5-4A12-A75C-51E68E8D5F22}" type="pres">
      <dgm:prSet presAssocID="{93FA0681-16A4-41D4-99C1-74C9DCB220B1}" presName="Name18" presStyleLbl="sibTrans2D1" presStyleIdx="1" presStyleCnt="2"/>
      <dgm:spPr/>
    </dgm:pt>
    <dgm:pt modelId="{ADC3C5DE-1C12-431B-86D6-8575FD061445}" type="pres">
      <dgm:prSet presAssocID="{89B52499-9F10-466F-8339-FCB0736B3874}" presName="composite1" presStyleCnt="0"/>
      <dgm:spPr/>
    </dgm:pt>
    <dgm:pt modelId="{3CD0F1DC-A887-4EFF-A21A-D6DDA57C3DE6}" type="pres">
      <dgm:prSet presAssocID="{89B52499-9F10-466F-8339-FCB0736B3874}" presName="dummyNode1" presStyleLbl="node1" presStyleIdx="1" presStyleCnt="3"/>
      <dgm:spPr/>
    </dgm:pt>
    <dgm:pt modelId="{8F1C226B-CB22-4113-9DF1-25ECBDCF4354}" type="pres">
      <dgm:prSet presAssocID="{89B52499-9F10-466F-8339-FCB0736B3874}" presName="childNode1" presStyleLbl="bgAcc1" presStyleIdx="2" presStyleCnt="3">
        <dgm:presLayoutVars>
          <dgm:bulletEnabled val="1"/>
        </dgm:presLayoutVars>
      </dgm:prSet>
      <dgm:spPr/>
    </dgm:pt>
    <dgm:pt modelId="{D4F5F903-F616-40DF-9B07-D39D34B1A3B9}" type="pres">
      <dgm:prSet presAssocID="{89B52499-9F10-466F-8339-FCB0736B3874}" presName="childNode1tx" presStyleLbl="bgAcc1" presStyleIdx="2" presStyleCnt="3">
        <dgm:presLayoutVars>
          <dgm:bulletEnabled val="1"/>
        </dgm:presLayoutVars>
      </dgm:prSet>
      <dgm:spPr/>
    </dgm:pt>
    <dgm:pt modelId="{DFA2A511-936F-42EC-8D16-2BA8079C2020}" type="pres">
      <dgm:prSet presAssocID="{89B52499-9F10-466F-8339-FCB0736B3874}" presName="parentNode1" presStyleLbl="node1" presStyleIdx="2" presStyleCnt="3">
        <dgm:presLayoutVars>
          <dgm:chMax val="1"/>
          <dgm:bulletEnabled val="1"/>
        </dgm:presLayoutVars>
      </dgm:prSet>
      <dgm:spPr/>
    </dgm:pt>
    <dgm:pt modelId="{2BD9D65C-0845-4347-8090-4B604B1B3754}" type="pres">
      <dgm:prSet presAssocID="{89B52499-9F10-466F-8339-FCB0736B3874}" presName="connSite1" presStyleCnt="0"/>
      <dgm:spPr/>
    </dgm:pt>
  </dgm:ptLst>
  <dgm:cxnLst>
    <dgm:cxn modelId="{1A42D60B-528F-40F4-972F-C5A03F4874DB}" type="presOf" srcId="{89B52499-9F10-466F-8339-FCB0736B3874}" destId="{DFA2A511-936F-42EC-8D16-2BA8079C2020}" srcOrd="0" destOrd="0" presId="urn:microsoft.com/office/officeart/2005/8/layout/hProcess4"/>
    <dgm:cxn modelId="{37AC920D-C37A-458C-9A9D-07F3C2720C0A}" type="presOf" srcId="{48EBC618-F4B8-4B4C-8C81-8C18A9F9DF2D}" destId="{BE295F57-0358-4C38-B4C3-DC520BBAAB8D}" srcOrd="0" destOrd="0" presId="urn:microsoft.com/office/officeart/2005/8/layout/hProcess4"/>
    <dgm:cxn modelId="{AAA7D40D-BD70-4AEA-9C4D-E0AAC4524B69}" type="presOf" srcId="{0EE84A7A-47BC-4C8C-B6EF-3A37817CE510}" destId="{A94E7068-F99A-4973-8CD4-0864643F9353}" srcOrd="0" destOrd="0" presId="urn:microsoft.com/office/officeart/2005/8/layout/hProcess4"/>
    <dgm:cxn modelId="{0EF14817-01FC-4DEF-B336-DE57A48352D1}" type="presOf" srcId="{9EC58597-2735-4FB7-AD7A-6B4FC64E1511}" destId="{00F28558-4587-48E9-9732-DC1658B50863}" srcOrd="0" destOrd="0" presId="urn:microsoft.com/office/officeart/2005/8/layout/hProcess4"/>
    <dgm:cxn modelId="{F78BC51E-8162-47A0-92C5-38FBF8690761}" type="presOf" srcId="{B64009C1-58F4-4718-A456-490F011A2AD6}" destId="{5D212EFA-11D1-4864-B8D5-D19FCCEDF73E}" srcOrd="0" destOrd="0" presId="urn:microsoft.com/office/officeart/2005/8/layout/hProcess4"/>
    <dgm:cxn modelId="{746BC72D-A305-4A63-8761-FE75570E0329}" type="presOf" srcId="{1B456450-63F2-4EA3-8E32-EE41484F1A7B}" destId="{8F1C226B-CB22-4113-9DF1-25ECBDCF4354}" srcOrd="0" destOrd="0" presId="urn:microsoft.com/office/officeart/2005/8/layout/hProcess4"/>
    <dgm:cxn modelId="{376A942E-8601-4E10-85E8-2CC2391E9E69}" type="presOf" srcId="{7AFAAC3D-6552-453E-8E57-9D4FCC861D29}" destId="{837828AA-7030-4F2D-94DC-7BB6BE6E60DF}" srcOrd="0" destOrd="0" presId="urn:microsoft.com/office/officeart/2005/8/layout/hProcess4"/>
    <dgm:cxn modelId="{84E55265-D34A-4D50-8909-A5CBF4E6799F}" srcId="{48EBC618-F4B8-4B4C-8C81-8C18A9F9DF2D}" destId="{F296674D-D403-4227-BB4F-C3E1E9ADEBB0}" srcOrd="1" destOrd="0" parTransId="{A31BEE86-4F5F-4F29-8BD7-2018D348B083}" sibTransId="{4B5B6A65-EB1C-4013-B27F-AA7992CA6FA0}"/>
    <dgm:cxn modelId="{C5F2716C-4982-44C1-9102-D207BE25D897}" type="presOf" srcId="{C80A66AF-F839-4D5C-B422-8B47C1C1C63D}" destId="{CE620521-B3FB-4E68-9A8F-9CDADC309988}" srcOrd="1" destOrd="0" presId="urn:microsoft.com/office/officeart/2005/8/layout/hProcess4"/>
    <dgm:cxn modelId="{ED7ABC71-A9D9-4B07-9B1D-83261FC239E9}" type="presOf" srcId="{1B456450-63F2-4EA3-8E32-EE41484F1A7B}" destId="{D4F5F903-F616-40DF-9B07-D39D34B1A3B9}" srcOrd="1" destOrd="0" presId="urn:microsoft.com/office/officeart/2005/8/layout/hProcess4"/>
    <dgm:cxn modelId="{A95F9854-B749-46DB-B507-7165EDBA82DD}" srcId="{48EBC618-F4B8-4B4C-8C81-8C18A9F9DF2D}" destId="{B64009C1-58F4-4718-A456-490F011A2AD6}" srcOrd="0" destOrd="0" parTransId="{48A29BD8-6B49-45CB-883C-89494A89C6F4}" sibTransId="{01E1164C-091C-40BA-9E7A-6BF5CE9C48A9}"/>
    <dgm:cxn modelId="{84D58176-6476-4DC0-A0CD-13201311C3FD}" type="presOf" srcId="{9EBC7591-778E-49DA-BF16-0D43CC9DBEA0}" destId="{D4F5F903-F616-40DF-9B07-D39D34B1A3B9}" srcOrd="1" destOrd="1" presId="urn:microsoft.com/office/officeart/2005/8/layout/hProcess4"/>
    <dgm:cxn modelId="{0F41C25A-41DC-4CF7-AF1D-06EDC6C4CF14}" srcId="{7AFAAC3D-6552-453E-8E57-9D4FCC861D29}" destId="{89B52499-9F10-466F-8339-FCB0736B3874}" srcOrd="2" destOrd="0" parTransId="{ABF439EF-6527-467D-A535-6DCA0F7365DB}" sibTransId="{0B8C4C7D-9408-4E5E-942A-D4E5C74F5F3C}"/>
    <dgm:cxn modelId="{FF17CC87-2122-43DB-B337-133046D21AD6}" srcId="{89B52499-9F10-466F-8339-FCB0736B3874}" destId="{9EBC7591-778E-49DA-BF16-0D43CC9DBEA0}" srcOrd="1" destOrd="0" parTransId="{165D8322-3265-4700-B9DB-747DA34C45C5}" sibTransId="{760E416F-85CE-43C4-A869-01F5E3E784A1}"/>
    <dgm:cxn modelId="{5B1D148F-A5C6-4F01-829F-6D0B76323C94}" type="presOf" srcId="{F296674D-D403-4227-BB4F-C3E1E9ADEBB0}" destId="{F4EFEACF-775E-44F7-A7AA-0F08E5284D12}" srcOrd="1" destOrd="1" presId="urn:microsoft.com/office/officeart/2005/8/layout/hProcess4"/>
    <dgm:cxn modelId="{CF69F096-A9C2-4A0D-86DF-C7206C029C39}" type="presOf" srcId="{B64009C1-58F4-4718-A456-490F011A2AD6}" destId="{F4EFEACF-775E-44F7-A7AA-0F08E5284D12}" srcOrd="1" destOrd="0" presId="urn:microsoft.com/office/officeart/2005/8/layout/hProcess4"/>
    <dgm:cxn modelId="{295825AA-1836-4387-9E3F-D6BB9E28703E}" srcId="{0EE84A7A-47BC-4C8C-B6EF-3A37817CE510}" destId="{06BC3007-62E9-45DF-BAAF-D1B2039125EB}" srcOrd="1" destOrd="0" parTransId="{1DC7D1B8-1E4F-44D3-8295-A2F3E59283B7}" sibTransId="{8604C152-4589-443A-8DEC-11D60CA748F7}"/>
    <dgm:cxn modelId="{6EC21ABE-391F-4BBA-9B4C-9943BACC28BD}" type="presOf" srcId="{C80A66AF-F839-4D5C-B422-8B47C1C1C63D}" destId="{99DB7C58-6EAB-466D-A1E8-0362BE2DE365}" srcOrd="0" destOrd="0" presId="urn:microsoft.com/office/officeart/2005/8/layout/hProcess4"/>
    <dgm:cxn modelId="{19178FC3-0970-4759-9800-F73CE1551AF4}" type="presOf" srcId="{F296674D-D403-4227-BB4F-C3E1E9ADEBB0}" destId="{5D212EFA-11D1-4864-B8D5-D19FCCEDF73E}" srcOrd="0" destOrd="1" presId="urn:microsoft.com/office/officeart/2005/8/layout/hProcess4"/>
    <dgm:cxn modelId="{707B6EDE-5BD3-4529-878F-831D03629480}" srcId="{7AFAAC3D-6552-453E-8E57-9D4FCC861D29}" destId="{48EBC618-F4B8-4B4C-8C81-8C18A9F9DF2D}" srcOrd="0" destOrd="0" parTransId="{65A706CA-552A-4F42-9948-C020C3DF1097}" sibTransId="{9EC58597-2735-4FB7-AD7A-6B4FC64E1511}"/>
    <dgm:cxn modelId="{EDD371E2-E44D-4340-B94D-B30F196C5773}" type="presOf" srcId="{06BC3007-62E9-45DF-BAAF-D1B2039125EB}" destId="{CE620521-B3FB-4E68-9A8F-9CDADC309988}" srcOrd="1" destOrd="1" presId="urn:microsoft.com/office/officeart/2005/8/layout/hProcess4"/>
    <dgm:cxn modelId="{40B691EA-11E7-4C27-8EFD-D771348EC9A2}" srcId="{0EE84A7A-47BC-4C8C-B6EF-3A37817CE510}" destId="{C80A66AF-F839-4D5C-B422-8B47C1C1C63D}" srcOrd="0" destOrd="0" parTransId="{67905510-0C8B-4B71-8537-300526A627BD}" sibTransId="{68BB5957-39CA-4293-833E-939A7FC81787}"/>
    <dgm:cxn modelId="{FF0E72EE-2FC7-4A2C-8DC0-862EC7420536}" type="presOf" srcId="{9EBC7591-778E-49DA-BF16-0D43CC9DBEA0}" destId="{8F1C226B-CB22-4113-9DF1-25ECBDCF4354}" srcOrd="0" destOrd="1" presId="urn:microsoft.com/office/officeart/2005/8/layout/hProcess4"/>
    <dgm:cxn modelId="{C1A6D0EE-AED4-4E2D-A037-A6BD0F970BE8}" srcId="{7AFAAC3D-6552-453E-8E57-9D4FCC861D29}" destId="{0EE84A7A-47BC-4C8C-B6EF-3A37817CE510}" srcOrd="1" destOrd="0" parTransId="{571257C3-1C2A-4E40-AC4E-9271358F0198}" sibTransId="{93FA0681-16A4-41D4-99C1-74C9DCB220B1}"/>
    <dgm:cxn modelId="{FA85EEEE-86E5-4D0C-9C79-1026631C4CE7}" type="presOf" srcId="{93FA0681-16A4-41D4-99C1-74C9DCB220B1}" destId="{90741361-1AC5-4A12-A75C-51E68E8D5F22}" srcOrd="0" destOrd="0" presId="urn:microsoft.com/office/officeart/2005/8/layout/hProcess4"/>
    <dgm:cxn modelId="{45DDF5F8-0F54-4AFE-87C3-530060AEC9C2}" type="presOf" srcId="{06BC3007-62E9-45DF-BAAF-D1B2039125EB}" destId="{99DB7C58-6EAB-466D-A1E8-0362BE2DE365}" srcOrd="0" destOrd="1" presId="urn:microsoft.com/office/officeart/2005/8/layout/hProcess4"/>
    <dgm:cxn modelId="{ED2EACFA-AE20-459B-BE92-2F4030B5D567}" srcId="{89B52499-9F10-466F-8339-FCB0736B3874}" destId="{1B456450-63F2-4EA3-8E32-EE41484F1A7B}" srcOrd="0" destOrd="0" parTransId="{53185119-D65A-4EF5-8B91-E1B273D154C7}" sibTransId="{F38EEB1B-90D2-4454-AF4A-8172A6601186}"/>
    <dgm:cxn modelId="{9B92BC8C-E384-4689-9B9F-393C96D7A611}" type="presParOf" srcId="{837828AA-7030-4F2D-94DC-7BB6BE6E60DF}" destId="{EF051030-B374-4971-8CA5-65AA16B68FD9}" srcOrd="0" destOrd="0" presId="urn:microsoft.com/office/officeart/2005/8/layout/hProcess4"/>
    <dgm:cxn modelId="{EC5D31F8-A9C5-4824-8EC3-B575CA473FFC}" type="presParOf" srcId="{837828AA-7030-4F2D-94DC-7BB6BE6E60DF}" destId="{0D240B53-4585-44D2-9AE5-1B9AA5FE428A}" srcOrd="1" destOrd="0" presId="urn:microsoft.com/office/officeart/2005/8/layout/hProcess4"/>
    <dgm:cxn modelId="{F51E044B-7CB1-4C4C-BE3C-33DD0F12853A}" type="presParOf" srcId="{837828AA-7030-4F2D-94DC-7BB6BE6E60DF}" destId="{F123F28C-5177-45B4-AF24-9716471F43D4}" srcOrd="2" destOrd="0" presId="urn:microsoft.com/office/officeart/2005/8/layout/hProcess4"/>
    <dgm:cxn modelId="{C5CF9543-EAA8-4D25-BAB5-DBA1ECCC31CD}" type="presParOf" srcId="{F123F28C-5177-45B4-AF24-9716471F43D4}" destId="{A680389D-AB7B-44FB-A3D3-3D7D51D5C306}" srcOrd="0" destOrd="0" presId="urn:microsoft.com/office/officeart/2005/8/layout/hProcess4"/>
    <dgm:cxn modelId="{B9564F51-C89C-49BF-BE75-4CBBDFF63299}" type="presParOf" srcId="{A680389D-AB7B-44FB-A3D3-3D7D51D5C306}" destId="{B4E351C7-1034-4922-BF5C-C471664B178D}" srcOrd="0" destOrd="0" presId="urn:microsoft.com/office/officeart/2005/8/layout/hProcess4"/>
    <dgm:cxn modelId="{EAA8C93B-49FE-4347-85F7-EA4E4E571CAA}" type="presParOf" srcId="{A680389D-AB7B-44FB-A3D3-3D7D51D5C306}" destId="{5D212EFA-11D1-4864-B8D5-D19FCCEDF73E}" srcOrd="1" destOrd="0" presId="urn:microsoft.com/office/officeart/2005/8/layout/hProcess4"/>
    <dgm:cxn modelId="{86834326-983A-4259-A85F-194766DBAEC4}" type="presParOf" srcId="{A680389D-AB7B-44FB-A3D3-3D7D51D5C306}" destId="{F4EFEACF-775E-44F7-A7AA-0F08E5284D12}" srcOrd="2" destOrd="0" presId="urn:microsoft.com/office/officeart/2005/8/layout/hProcess4"/>
    <dgm:cxn modelId="{A91747D3-C8CE-4BBB-96FB-6B609CE09121}" type="presParOf" srcId="{A680389D-AB7B-44FB-A3D3-3D7D51D5C306}" destId="{BE295F57-0358-4C38-B4C3-DC520BBAAB8D}" srcOrd="3" destOrd="0" presId="urn:microsoft.com/office/officeart/2005/8/layout/hProcess4"/>
    <dgm:cxn modelId="{EBF8E655-4EF1-4300-A995-5F56ABCC007E}" type="presParOf" srcId="{A680389D-AB7B-44FB-A3D3-3D7D51D5C306}" destId="{0AD318CA-F1A3-45F6-90ED-A47BA06A8199}" srcOrd="4" destOrd="0" presId="urn:microsoft.com/office/officeart/2005/8/layout/hProcess4"/>
    <dgm:cxn modelId="{4DD13A5E-6DBA-4EB6-8A45-BB4AEDF793C8}" type="presParOf" srcId="{F123F28C-5177-45B4-AF24-9716471F43D4}" destId="{00F28558-4587-48E9-9732-DC1658B50863}" srcOrd="1" destOrd="0" presId="urn:microsoft.com/office/officeart/2005/8/layout/hProcess4"/>
    <dgm:cxn modelId="{9D9635D2-8CCE-4192-ADC0-CA1AE53B5449}" type="presParOf" srcId="{F123F28C-5177-45B4-AF24-9716471F43D4}" destId="{76A0B7E5-E8D9-4F5B-BD95-A2EE204E54B1}" srcOrd="2" destOrd="0" presId="urn:microsoft.com/office/officeart/2005/8/layout/hProcess4"/>
    <dgm:cxn modelId="{409BB5C3-5ECD-4B7F-BB9E-BEC7984B30D3}" type="presParOf" srcId="{76A0B7E5-E8D9-4F5B-BD95-A2EE204E54B1}" destId="{9005941E-B1C9-4AC9-8AE6-0F3DF1B33AAC}" srcOrd="0" destOrd="0" presId="urn:microsoft.com/office/officeart/2005/8/layout/hProcess4"/>
    <dgm:cxn modelId="{D0B8F14A-C1FF-4AA1-B5E1-07033AD4100D}" type="presParOf" srcId="{76A0B7E5-E8D9-4F5B-BD95-A2EE204E54B1}" destId="{99DB7C58-6EAB-466D-A1E8-0362BE2DE365}" srcOrd="1" destOrd="0" presId="urn:microsoft.com/office/officeart/2005/8/layout/hProcess4"/>
    <dgm:cxn modelId="{C08D7BBB-A8D5-448A-8424-88B5568F2B70}" type="presParOf" srcId="{76A0B7E5-E8D9-4F5B-BD95-A2EE204E54B1}" destId="{CE620521-B3FB-4E68-9A8F-9CDADC309988}" srcOrd="2" destOrd="0" presId="urn:microsoft.com/office/officeart/2005/8/layout/hProcess4"/>
    <dgm:cxn modelId="{F2C72379-3FDD-4D55-B34D-D11539E0A4BC}" type="presParOf" srcId="{76A0B7E5-E8D9-4F5B-BD95-A2EE204E54B1}" destId="{A94E7068-F99A-4973-8CD4-0864643F9353}" srcOrd="3" destOrd="0" presId="urn:microsoft.com/office/officeart/2005/8/layout/hProcess4"/>
    <dgm:cxn modelId="{3FBC76BE-47A5-41CD-8C12-966EB7103FAE}" type="presParOf" srcId="{76A0B7E5-E8D9-4F5B-BD95-A2EE204E54B1}" destId="{53729553-B881-4CB2-83C8-2470B5BFAA34}" srcOrd="4" destOrd="0" presId="urn:microsoft.com/office/officeart/2005/8/layout/hProcess4"/>
    <dgm:cxn modelId="{D3D23338-F729-4B9B-8D2A-3EE29785DA65}" type="presParOf" srcId="{F123F28C-5177-45B4-AF24-9716471F43D4}" destId="{90741361-1AC5-4A12-A75C-51E68E8D5F22}" srcOrd="3" destOrd="0" presId="urn:microsoft.com/office/officeart/2005/8/layout/hProcess4"/>
    <dgm:cxn modelId="{0D5DA0E8-C99C-436A-AC4D-16F0E5EFD6FD}" type="presParOf" srcId="{F123F28C-5177-45B4-AF24-9716471F43D4}" destId="{ADC3C5DE-1C12-431B-86D6-8575FD061445}" srcOrd="4" destOrd="0" presId="urn:microsoft.com/office/officeart/2005/8/layout/hProcess4"/>
    <dgm:cxn modelId="{802477BD-9A33-4A0F-9A58-DD9C3D02608E}" type="presParOf" srcId="{ADC3C5DE-1C12-431B-86D6-8575FD061445}" destId="{3CD0F1DC-A887-4EFF-A21A-D6DDA57C3DE6}" srcOrd="0" destOrd="0" presId="urn:microsoft.com/office/officeart/2005/8/layout/hProcess4"/>
    <dgm:cxn modelId="{F764B895-B1B7-4A02-A001-FD66DA16BE46}" type="presParOf" srcId="{ADC3C5DE-1C12-431B-86D6-8575FD061445}" destId="{8F1C226B-CB22-4113-9DF1-25ECBDCF4354}" srcOrd="1" destOrd="0" presId="urn:microsoft.com/office/officeart/2005/8/layout/hProcess4"/>
    <dgm:cxn modelId="{5926FC80-E263-46A4-B9B6-FABA43AF776F}" type="presParOf" srcId="{ADC3C5DE-1C12-431B-86D6-8575FD061445}" destId="{D4F5F903-F616-40DF-9B07-D39D34B1A3B9}" srcOrd="2" destOrd="0" presId="urn:microsoft.com/office/officeart/2005/8/layout/hProcess4"/>
    <dgm:cxn modelId="{4B413553-5890-4B03-AAE2-8309D70E21DE}" type="presParOf" srcId="{ADC3C5DE-1C12-431B-86D6-8575FD061445}" destId="{DFA2A511-936F-42EC-8D16-2BA8079C2020}" srcOrd="3" destOrd="0" presId="urn:microsoft.com/office/officeart/2005/8/layout/hProcess4"/>
    <dgm:cxn modelId="{2B036F61-9AA8-4F9B-B5A3-DC9AE7714CDC}" type="presParOf" srcId="{ADC3C5DE-1C12-431B-86D6-8575FD061445}" destId="{2BD9D65C-0845-4347-8090-4B604B1B3754}"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212EFA-11D1-4864-B8D5-D19FCCEDF73E}">
      <dsp:nvSpPr>
        <dsp:cNvPr id="0" name=""/>
        <dsp:cNvSpPr/>
      </dsp:nvSpPr>
      <dsp:spPr>
        <a:xfrm>
          <a:off x="1321470" y="937950"/>
          <a:ext cx="2185204" cy="1802336"/>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t" anchorCtr="0">
          <a:noAutofit/>
        </a:bodyPr>
        <a:lstStyle/>
        <a:p>
          <a:pPr marL="228600" lvl="1" indent="-228600" algn="l" defTabSz="977900">
            <a:lnSpc>
              <a:spcPct val="90000"/>
            </a:lnSpc>
            <a:spcBef>
              <a:spcPct val="0"/>
            </a:spcBef>
            <a:spcAft>
              <a:spcPct val="15000"/>
            </a:spcAft>
            <a:buChar char="•"/>
          </a:pPr>
          <a:r>
            <a:rPr lang="pt-BR" sz="2200" kern="1200" dirty="0"/>
            <a:t>Vendedor</a:t>
          </a:r>
        </a:p>
        <a:p>
          <a:pPr marL="228600" lvl="1" indent="-228600" algn="l" defTabSz="977900">
            <a:lnSpc>
              <a:spcPct val="90000"/>
            </a:lnSpc>
            <a:spcBef>
              <a:spcPct val="0"/>
            </a:spcBef>
            <a:spcAft>
              <a:spcPct val="15000"/>
            </a:spcAft>
            <a:buChar char="•"/>
          </a:pPr>
          <a:r>
            <a:rPr lang="pt-BR" sz="2200" kern="1200" dirty="0"/>
            <a:t>Extrai da fatura</a:t>
          </a:r>
        </a:p>
      </dsp:txBody>
      <dsp:txXfrm>
        <a:off x="1362947" y="979427"/>
        <a:ext cx="2102250" cy="1333167"/>
      </dsp:txXfrm>
    </dsp:sp>
    <dsp:sp modelId="{00F28558-4587-48E9-9732-DC1658B50863}">
      <dsp:nvSpPr>
        <dsp:cNvPr id="0" name=""/>
        <dsp:cNvSpPr/>
      </dsp:nvSpPr>
      <dsp:spPr>
        <a:xfrm>
          <a:off x="2492169" y="1161312"/>
          <a:ext cx="2714048" cy="2714048"/>
        </a:xfrm>
        <a:prstGeom prst="leftCircularArrow">
          <a:avLst>
            <a:gd name="adj1" fmla="val 4267"/>
            <a:gd name="adj2" fmla="val 539357"/>
            <a:gd name="adj3" fmla="val 2314867"/>
            <a:gd name="adj4" fmla="val 9024489"/>
            <a:gd name="adj5" fmla="val 4978"/>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E295F57-0358-4C38-B4C3-DC520BBAAB8D}">
      <dsp:nvSpPr>
        <dsp:cNvPr id="0" name=""/>
        <dsp:cNvSpPr/>
      </dsp:nvSpPr>
      <dsp:spPr>
        <a:xfrm>
          <a:off x="1807071" y="2354072"/>
          <a:ext cx="1942403" cy="772429"/>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pt-BR" sz="2400" kern="1200" dirty="0"/>
            <a:t>Saque</a:t>
          </a:r>
        </a:p>
      </dsp:txBody>
      <dsp:txXfrm>
        <a:off x="1829695" y="2376696"/>
        <a:ext cx="1897155" cy="727181"/>
      </dsp:txXfrm>
    </dsp:sp>
    <dsp:sp modelId="{99DB7C58-6EAB-466D-A1E8-0362BE2DE365}">
      <dsp:nvSpPr>
        <dsp:cNvPr id="0" name=""/>
        <dsp:cNvSpPr/>
      </dsp:nvSpPr>
      <dsp:spPr>
        <a:xfrm>
          <a:off x="4300972" y="937950"/>
          <a:ext cx="2185204" cy="1802336"/>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t" anchorCtr="0">
          <a:noAutofit/>
        </a:bodyPr>
        <a:lstStyle/>
        <a:p>
          <a:pPr marL="228600" lvl="1" indent="-228600" algn="l" defTabSz="977900">
            <a:lnSpc>
              <a:spcPct val="90000"/>
            </a:lnSpc>
            <a:spcBef>
              <a:spcPct val="0"/>
            </a:spcBef>
            <a:spcAft>
              <a:spcPct val="15000"/>
            </a:spcAft>
            <a:buChar char="•"/>
          </a:pPr>
          <a:r>
            <a:rPr lang="pt-BR" sz="2200" kern="1200" dirty="0"/>
            <a:t>Comprador</a:t>
          </a:r>
        </a:p>
        <a:p>
          <a:pPr marL="228600" lvl="1" indent="-228600" algn="l" defTabSz="977900">
            <a:lnSpc>
              <a:spcPct val="90000"/>
            </a:lnSpc>
            <a:spcBef>
              <a:spcPct val="0"/>
            </a:spcBef>
            <a:spcAft>
              <a:spcPct val="15000"/>
            </a:spcAft>
            <a:buChar char="•"/>
          </a:pPr>
          <a:r>
            <a:rPr lang="pt-BR" sz="2200" kern="1200" dirty="0"/>
            <a:t>Aceita</a:t>
          </a:r>
        </a:p>
      </dsp:txBody>
      <dsp:txXfrm>
        <a:off x="4342449" y="1365642"/>
        <a:ext cx="2102250" cy="1333167"/>
      </dsp:txXfrm>
    </dsp:sp>
    <dsp:sp modelId="{90741361-1AC5-4A12-A75C-51E68E8D5F22}">
      <dsp:nvSpPr>
        <dsp:cNvPr id="0" name=""/>
        <dsp:cNvSpPr/>
      </dsp:nvSpPr>
      <dsp:spPr>
        <a:xfrm>
          <a:off x="5453461" y="-267790"/>
          <a:ext cx="2993268" cy="2993268"/>
        </a:xfrm>
        <a:prstGeom prst="circularArrow">
          <a:avLst>
            <a:gd name="adj1" fmla="val 3869"/>
            <a:gd name="adj2" fmla="val 484344"/>
            <a:gd name="adj3" fmla="val 19340145"/>
            <a:gd name="adj4" fmla="val 12575511"/>
            <a:gd name="adj5" fmla="val 451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94E7068-F99A-4973-8CD4-0864643F9353}">
      <dsp:nvSpPr>
        <dsp:cNvPr id="0" name=""/>
        <dsp:cNvSpPr/>
      </dsp:nvSpPr>
      <dsp:spPr>
        <a:xfrm>
          <a:off x="4786573" y="551735"/>
          <a:ext cx="1942403" cy="772429"/>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pt-BR" sz="2400" kern="1200" dirty="0"/>
            <a:t>Aceite</a:t>
          </a:r>
        </a:p>
      </dsp:txBody>
      <dsp:txXfrm>
        <a:off x="4809197" y="574359"/>
        <a:ext cx="1897155" cy="727181"/>
      </dsp:txXfrm>
    </dsp:sp>
    <dsp:sp modelId="{8F1C226B-CB22-4113-9DF1-25ECBDCF4354}">
      <dsp:nvSpPr>
        <dsp:cNvPr id="0" name=""/>
        <dsp:cNvSpPr/>
      </dsp:nvSpPr>
      <dsp:spPr>
        <a:xfrm>
          <a:off x="7280474" y="937950"/>
          <a:ext cx="2185204" cy="1802336"/>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t" anchorCtr="0">
          <a:noAutofit/>
        </a:bodyPr>
        <a:lstStyle/>
        <a:p>
          <a:pPr marL="228600" lvl="1" indent="-228600" algn="l" defTabSz="977900">
            <a:lnSpc>
              <a:spcPct val="90000"/>
            </a:lnSpc>
            <a:spcBef>
              <a:spcPct val="0"/>
            </a:spcBef>
            <a:spcAft>
              <a:spcPct val="15000"/>
            </a:spcAft>
            <a:buChar char="•"/>
          </a:pPr>
          <a:r>
            <a:rPr lang="pt-BR" sz="2200" kern="1200" dirty="0"/>
            <a:t>Sacador ou endossatário</a:t>
          </a:r>
        </a:p>
        <a:p>
          <a:pPr marL="228600" lvl="1" indent="-228600" algn="l" defTabSz="977900">
            <a:lnSpc>
              <a:spcPct val="90000"/>
            </a:lnSpc>
            <a:spcBef>
              <a:spcPct val="0"/>
            </a:spcBef>
            <a:spcAft>
              <a:spcPct val="15000"/>
            </a:spcAft>
            <a:buChar char="•"/>
          </a:pPr>
          <a:r>
            <a:rPr lang="pt-BR" sz="2200" kern="1200" dirty="0"/>
            <a:t>Recebe</a:t>
          </a:r>
        </a:p>
      </dsp:txBody>
      <dsp:txXfrm>
        <a:off x="7321951" y="979427"/>
        <a:ext cx="2102250" cy="1333167"/>
      </dsp:txXfrm>
    </dsp:sp>
    <dsp:sp modelId="{DFA2A511-936F-42EC-8D16-2BA8079C2020}">
      <dsp:nvSpPr>
        <dsp:cNvPr id="0" name=""/>
        <dsp:cNvSpPr/>
      </dsp:nvSpPr>
      <dsp:spPr>
        <a:xfrm>
          <a:off x="7766075" y="2354072"/>
          <a:ext cx="1942403" cy="772429"/>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pt-BR" sz="2400" kern="1200" dirty="0"/>
            <a:t>Pagamento</a:t>
          </a:r>
        </a:p>
      </dsp:txBody>
      <dsp:txXfrm>
        <a:off x="7788699" y="2376696"/>
        <a:ext cx="1897155" cy="727181"/>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pt-BR"/>
              <a:t>Clique para editar o título mestre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a:t>Clique para editar o estilo do subtítulo mestre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0D0D5705-D8A4-48E5-833E-78EEA3BE01F9}" type="datetimeFigureOut">
              <a:rPr lang="pt-BR" smtClean="0"/>
              <a:t>05/10/2020</a:t>
            </a:fld>
            <a:endParaRPr lang="pt-BR"/>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pt-BR"/>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0C90B27F-E6E1-4C32-B652-576920384BA5}" type="slidenum">
              <a:rPr lang="pt-BR" smtClean="0"/>
              <a:t>‹nº›</a:t>
            </a:fld>
            <a:endParaRPr lang="pt-BR"/>
          </a:p>
        </p:txBody>
      </p:sp>
    </p:spTree>
    <p:extLst>
      <p:ext uri="{BB962C8B-B14F-4D97-AF65-F5344CB8AC3E}">
        <p14:creationId xmlns:p14="http://schemas.microsoft.com/office/powerpoint/2010/main" val="5397552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0D0D5705-D8A4-48E5-833E-78EEA3BE01F9}" type="datetimeFigureOut">
              <a:rPr lang="pt-BR" smtClean="0"/>
              <a:t>05/10/2020</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0C90B27F-E6E1-4C32-B652-576920384BA5}" type="slidenum">
              <a:rPr lang="pt-BR" smtClean="0"/>
              <a:t>‹nº›</a:t>
            </a:fld>
            <a:endParaRPr lang="pt-BR"/>
          </a:p>
        </p:txBody>
      </p:sp>
    </p:spTree>
    <p:extLst>
      <p:ext uri="{BB962C8B-B14F-4D97-AF65-F5344CB8AC3E}">
        <p14:creationId xmlns:p14="http://schemas.microsoft.com/office/powerpoint/2010/main" val="18116147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0D0D5705-D8A4-48E5-833E-78EEA3BE01F9}" type="datetimeFigureOut">
              <a:rPr lang="pt-BR" smtClean="0"/>
              <a:t>05/10/2020</a:t>
            </a:fld>
            <a:endParaRPr lang="pt-BR"/>
          </a:p>
        </p:txBody>
      </p:sp>
      <p:sp>
        <p:nvSpPr>
          <p:cNvPr id="5" name="Footer Placeholder 4"/>
          <p:cNvSpPr>
            <a:spLocks noGrp="1"/>
          </p:cNvSpPr>
          <p:nvPr>
            <p:ph type="ftr" sz="quarter" idx="11"/>
          </p:nvPr>
        </p:nvSpPr>
        <p:spPr>
          <a:xfrm>
            <a:off x="774923" y="5951811"/>
            <a:ext cx="7896279" cy="365125"/>
          </a:xfrm>
        </p:spPr>
        <p:txBody>
          <a:bodyPr/>
          <a:lstStyle/>
          <a:p>
            <a:endParaRPr lang="pt-BR"/>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0C90B27F-E6E1-4C32-B652-576920384BA5}" type="slidenum">
              <a:rPr lang="pt-BR" smtClean="0"/>
              <a:t>‹nº›</a:t>
            </a:fld>
            <a:endParaRPr lang="pt-BR"/>
          </a:p>
        </p:txBody>
      </p:sp>
    </p:spTree>
    <p:extLst>
      <p:ext uri="{BB962C8B-B14F-4D97-AF65-F5344CB8AC3E}">
        <p14:creationId xmlns:p14="http://schemas.microsoft.com/office/powerpoint/2010/main" val="1643117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pt-BR"/>
              <a:t>Clique para editar o título mestre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0D0D5705-D8A4-48E5-833E-78EEA3BE01F9}" type="datetimeFigureOut">
              <a:rPr lang="pt-BR" smtClean="0"/>
              <a:t>05/10/2020</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a:xfrm>
            <a:off x="10558300" y="5956137"/>
            <a:ext cx="1052508" cy="365125"/>
          </a:xfrm>
        </p:spPr>
        <p:txBody>
          <a:bodyPr/>
          <a:lstStyle/>
          <a:p>
            <a:fld id="{0C90B27F-E6E1-4C32-B652-576920384BA5}" type="slidenum">
              <a:rPr lang="pt-BR" smtClean="0"/>
              <a:t>‹nº›</a:t>
            </a:fld>
            <a:endParaRPr lang="pt-BR"/>
          </a:p>
        </p:txBody>
      </p:sp>
    </p:spTree>
    <p:extLst>
      <p:ext uri="{BB962C8B-B14F-4D97-AF65-F5344CB8AC3E}">
        <p14:creationId xmlns:p14="http://schemas.microsoft.com/office/powerpoint/2010/main" val="873356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pt-BR"/>
              <a:t>Clique para editar o título mestre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 texto mestre</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0D0D5705-D8A4-48E5-833E-78EEA3BE01F9}" type="datetimeFigureOut">
              <a:rPr lang="pt-BR" smtClean="0"/>
              <a:t>05/10/2020</a:t>
            </a:fld>
            <a:endParaRPr lang="pt-BR"/>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pt-BR"/>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0C90B27F-E6E1-4C32-B652-576920384BA5}" type="slidenum">
              <a:rPr lang="pt-BR" smtClean="0"/>
              <a:t>‹nº›</a:t>
            </a:fld>
            <a:endParaRPr lang="pt-BR"/>
          </a:p>
        </p:txBody>
      </p:sp>
    </p:spTree>
    <p:extLst>
      <p:ext uri="{BB962C8B-B14F-4D97-AF65-F5344CB8AC3E}">
        <p14:creationId xmlns:p14="http://schemas.microsoft.com/office/powerpoint/2010/main" val="15039830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pt-BR"/>
              <a:t>Clique para editar o título mestre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0D0D5705-D8A4-48E5-833E-78EEA3BE01F9}" type="datetimeFigureOut">
              <a:rPr lang="pt-BR" smtClean="0"/>
              <a:t>05/10/2020</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0C90B27F-E6E1-4C32-B652-576920384BA5}" type="slidenum">
              <a:rPr lang="pt-BR" smtClean="0"/>
              <a:t>‹nº›</a:t>
            </a:fld>
            <a:endParaRPr lang="pt-BR"/>
          </a:p>
        </p:txBody>
      </p:sp>
    </p:spTree>
    <p:extLst>
      <p:ext uri="{BB962C8B-B14F-4D97-AF65-F5344CB8AC3E}">
        <p14:creationId xmlns:p14="http://schemas.microsoft.com/office/powerpoint/2010/main" val="3423922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pt-BR"/>
              <a:t>Clique para editar o título mestre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0D0D5705-D8A4-48E5-833E-78EEA3BE01F9}" type="datetimeFigureOut">
              <a:rPr lang="pt-BR" smtClean="0"/>
              <a:t>05/10/2020</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0C90B27F-E6E1-4C32-B652-576920384BA5}" type="slidenum">
              <a:rPr lang="pt-BR" smtClean="0"/>
              <a:t>‹nº›</a:t>
            </a:fld>
            <a:endParaRPr lang="pt-BR"/>
          </a:p>
        </p:txBody>
      </p:sp>
    </p:spTree>
    <p:extLst>
      <p:ext uri="{BB962C8B-B14F-4D97-AF65-F5344CB8AC3E}">
        <p14:creationId xmlns:p14="http://schemas.microsoft.com/office/powerpoint/2010/main" val="2070185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fld id="{0D0D5705-D8A4-48E5-833E-78EEA3BE01F9}" type="datetimeFigureOut">
              <a:rPr lang="pt-BR" smtClean="0"/>
              <a:t>05/10/2020</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0C90B27F-E6E1-4C32-B652-576920384BA5}" type="slidenum">
              <a:rPr lang="pt-BR" smtClean="0"/>
              <a:t>‹nº›</a:t>
            </a:fld>
            <a:endParaRPr lang="pt-BR"/>
          </a:p>
        </p:txBody>
      </p:sp>
    </p:spTree>
    <p:extLst>
      <p:ext uri="{BB962C8B-B14F-4D97-AF65-F5344CB8AC3E}">
        <p14:creationId xmlns:p14="http://schemas.microsoft.com/office/powerpoint/2010/main" val="40131999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0D5705-D8A4-48E5-833E-78EEA3BE01F9}" type="datetimeFigureOut">
              <a:rPr lang="pt-BR" smtClean="0"/>
              <a:t>05/10/2020</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0C90B27F-E6E1-4C32-B652-576920384BA5}" type="slidenum">
              <a:rPr lang="pt-BR" smtClean="0"/>
              <a:t>‹nº›</a:t>
            </a:fld>
            <a:endParaRPr lang="pt-BR"/>
          </a:p>
        </p:txBody>
      </p:sp>
    </p:spTree>
    <p:extLst>
      <p:ext uri="{BB962C8B-B14F-4D97-AF65-F5344CB8AC3E}">
        <p14:creationId xmlns:p14="http://schemas.microsoft.com/office/powerpoint/2010/main" val="1726077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pt-BR"/>
              <a:t>Clique para editar o título mestre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0D0D5705-D8A4-48E5-833E-78EEA3BE01F9}" type="datetimeFigureOut">
              <a:rPr lang="pt-BR" smtClean="0"/>
              <a:t>05/10/2020</a:t>
            </a:fld>
            <a:endParaRPr lang="pt-BR"/>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pt-BR"/>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0C90B27F-E6E1-4C32-B652-576920384BA5}" type="slidenum">
              <a:rPr lang="pt-BR" smtClean="0"/>
              <a:t>‹nº›</a:t>
            </a:fld>
            <a:endParaRPr lang="pt-BR"/>
          </a:p>
        </p:txBody>
      </p:sp>
    </p:spTree>
    <p:extLst>
      <p:ext uri="{BB962C8B-B14F-4D97-AF65-F5344CB8AC3E}">
        <p14:creationId xmlns:p14="http://schemas.microsoft.com/office/powerpoint/2010/main" val="286097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Date Placeholder 4"/>
          <p:cNvSpPr>
            <a:spLocks noGrp="1"/>
          </p:cNvSpPr>
          <p:nvPr>
            <p:ph type="dt" sz="half" idx="10"/>
          </p:nvPr>
        </p:nvSpPr>
        <p:spPr/>
        <p:txBody>
          <a:bodyPr/>
          <a:lstStyle/>
          <a:p>
            <a:fld id="{0D0D5705-D8A4-48E5-833E-78EEA3BE01F9}" type="datetimeFigureOut">
              <a:rPr lang="pt-BR" smtClean="0"/>
              <a:t>05/10/2020</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0C90B27F-E6E1-4C32-B652-576920384BA5}" type="slidenum">
              <a:rPr lang="pt-BR" smtClean="0"/>
              <a:t>‹nº›</a:t>
            </a:fld>
            <a:endParaRPr lang="pt-BR"/>
          </a:p>
        </p:txBody>
      </p:sp>
    </p:spTree>
    <p:extLst>
      <p:ext uri="{BB962C8B-B14F-4D97-AF65-F5344CB8AC3E}">
        <p14:creationId xmlns:p14="http://schemas.microsoft.com/office/powerpoint/2010/main" val="73644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pt-BR"/>
              <a:t>Clique para editar o título mestre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0D0D5705-D8A4-48E5-833E-78EEA3BE01F9}" type="datetimeFigureOut">
              <a:rPr lang="pt-BR" smtClean="0"/>
              <a:t>05/10/2020</a:t>
            </a:fld>
            <a:endParaRPr lang="pt-BR"/>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pt-BR"/>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0C90B27F-E6E1-4C32-B652-576920384BA5}" type="slidenum">
              <a:rPr lang="pt-BR" smtClean="0"/>
              <a:t>‹nº›</a:t>
            </a:fld>
            <a:endParaRPr lang="pt-BR"/>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71678620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pt-BR" dirty="0"/>
              <a:t>DUPLICATA</a:t>
            </a:r>
          </a:p>
        </p:txBody>
      </p:sp>
      <p:sp>
        <p:nvSpPr>
          <p:cNvPr id="3" name="Subtítulo 2"/>
          <p:cNvSpPr>
            <a:spLocks noGrp="1"/>
          </p:cNvSpPr>
          <p:nvPr>
            <p:ph type="subTitle" idx="1"/>
          </p:nvPr>
        </p:nvSpPr>
        <p:spPr/>
        <p:txBody>
          <a:bodyPr/>
          <a:lstStyle/>
          <a:p>
            <a:endParaRPr lang="pt-BR"/>
          </a:p>
        </p:txBody>
      </p:sp>
    </p:spTree>
    <p:extLst>
      <p:ext uri="{BB962C8B-B14F-4D97-AF65-F5344CB8AC3E}">
        <p14:creationId xmlns:p14="http://schemas.microsoft.com/office/powerpoint/2010/main" val="27383958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luvenus.com.br/images/formulario/inovator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5724" y="830262"/>
            <a:ext cx="8874125" cy="56287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7429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REMESSA E DEVOLUÇÃO</a:t>
            </a:r>
          </a:p>
        </p:txBody>
      </p:sp>
      <p:sp>
        <p:nvSpPr>
          <p:cNvPr id="3" name="Espaço Reservado para Texto 2"/>
          <p:cNvSpPr>
            <a:spLocks noGrp="1"/>
          </p:cNvSpPr>
          <p:nvPr>
            <p:ph type="body" idx="1"/>
          </p:nvPr>
        </p:nvSpPr>
        <p:spPr/>
        <p:txBody>
          <a:bodyPr/>
          <a:lstStyle/>
          <a:p>
            <a:r>
              <a:rPr lang="pt-BR" dirty="0"/>
              <a:t>REMESSA</a:t>
            </a:r>
          </a:p>
        </p:txBody>
      </p:sp>
      <p:sp>
        <p:nvSpPr>
          <p:cNvPr id="4" name="Espaço Reservado para Conteúdo 3"/>
          <p:cNvSpPr>
            <a:spLocks noGrp="1"/>
          </p:cNvSpPr>
          <p:nvPr>
            <p:ph sz="half" idx="2"/>
          </p:nvPr>
        </p:nvSpPr>
        <p:spPr/>
        <p:txBody>
          <a:bodyPr/>
          <a:lstStyle/>
          <a:p>
            <a:r>
              <a:rPr lang="pt-BR" dirty="0"/>
              <a:t>Apresentação até 30 dias após sua emissão </a:t>
            </a:r>
          </a:p>
          <a:p>
            <a:pPr lvl="1"/>
            <a:r>
              <a:rPr lang="pt-BR" dirty="0"/>
              <a:t>(L 5474, 6, 1º)</a:t>
            </a:r>
          </a:p>
          <a:p>
            <a:r>
              <a:rPr lang="pt-BR" dirty="0"/>
              <a:t>Pelo vendedor, representante ou mandatário</a:t>
            </a:r>
          </a:p>
          <a:p>
            <a:endParaRPr lang="pt-BR" dirty="0"/>
          </a:p>
        </p:txBody>
      </p:sp>
      <p:sp>
        <p:nvSpPr>
          <p:cNvPr id="5" name="Espaço Reservado para Texto 4"/>
          <p:cNvSpPr>
            <a:spLocks noGrp="1"/>
          </p:cNvSpPr>
          <p:nvPr>
            <p:ph type="body" sz="quarter" idx="3"/>
          </p:nvPr>
        </p:nvSpPr>
        <p:spPr/>
        <p:txBody>
          <a:bodyPr/>
          <a:lstStyle/>
          <a:p>
            <a:r>
              <a:rPr lang="pt-BR" dirty="0"/>
              <a:t>DEVOLUÇÃO</a:t>
            </a:r>
          </a:p>
        </p:txBody>
      </p:sp>
      <p:sp>
        <p:nvSpPr>
          <p:cNvPr id="6" name="Espaço Reservado para Conteúdo 5"/>
          <p:cNvSpPr>
            <a:spLocks noGrp="1"/>
          </p:cNvSpPr>
          <p:nvPr>
            <p:ph sz="quarter" idx="4"/>
          </p:nvPr>
        </p:nvSpPr>
        <p:spPr/>
        <p:txBody>
          <a:bodyPr>
            <a:normAutofit fontScale="77500" lnSpcReduction="20000"/>
          </a:bodyPr>
          <a:lstStyle/>
          <a:p>
            <a:r>
              <a:rPr lang="pt-BR" dirty="0"/>
              <a:t>Em até 10 dias </a:t>
            </a:r>
          </a:p>
          <a:p>
            <a:pPr lvl="1"/>
            <a:r>
              <a:rPr lang="pt-BR" dirty="0"/>
              <a:t>Com aceite ou recusa</a:t>
            </a:r>
          </a:p>
          <a:p>
            <a:pPr lvl="1"/>
            <a:r>
              <a:rPr lang="pt-BR" dirty="0"/>
              <a:t>Pode reter ao vencimento, mediante notificação, com efeito de protesto (7,  1º e 2º)</a:t>
            </a:r>
          </a:p>
          <a:p>
            <a:r>
              <a:rPr lang="pt-BR" dirty="0"/>
              <a:t>Motivos para recusa (L 5474, 8):</a:t>
            </a:r>
          </a:p>
          <a:p>
            <a:r>
              <a:rPr lang="pt-BR" dirty="0"/>
              <a:t>I - avaria ou não recebimento das mercadorias, quando não expedidas ou não entregues por sua conta e risco;</a:t>
            </a:r>
          </a:p>
          <a:p>
            <a:r>
              <a:rPr lang="pt-BR" dirty="0"/>
              <a:t>II - vícios, defeitos e diferenças na qualidade ou na quantidade das mercadorias, devidamente comprovados;</a:t>
            </a:r>
          </a:p>
          <a:p>
            <a:r>
              <a:rPr lang="pt-BR" dirty="0"/>
              <a:t>III - divergência nos prazos ou nos preços ajustados.</a:t>
            </a:r>
          </a:p>
          <a:p>
            <a:pPr lvl="1"/>
            <a:endParaRPr lang="pt-BR" dirty="0"/>
          </a:p>
        </p:txBody>
      </p:sp>
      <p:sp>
        <p:nvSpPr>
          <p:cNvPr id="7" name="CaixaDeTexto 6"/>
          <p:cNvSpPr txBox="1"/>
          <p:nvPr/>
        </p:nvSpPr>
        <p:spPr>
          <a:xfrm>
            <a:off x="887220" y="4506686"/>
            <a:ext cx="4546930" cy="2308324"/>
          </a:xfrm>
          <a:prstGeom prst="rect">
            <a:avLst/>
          </a:prstGeom>
          <a:noFill/>
        </p:spPr>
        <p:txBody>
          <a:bodyPr wrap="square" rtlCol="0">
            <a:spAutoFit/>
          </a:bodyPr>
          <a:lstStyle/>
          <a:p>
            <a:r>
              <a:rPr lang="pt-BR" dirty="0"/>
              <a:t>Se de serviços (21):</a:t>
            </a:r>
          </a:p>
          <a:p>
            <a:r>
              <a:rPr lang="pt-BR" dirty="0"/>
              <a:t>I - não correspondência com os serviços efetivamente contratados;</a:t>
            </a:r>
          </a:p>
          <a:p>
            <a:r>
              <a:rPr lang="pt-BR" dirty="0"/>
              <a:t>II - vícios ou defeitos na qualidade dos serviços prestados, devidamente comprovados;</a:t>
            </a:r>
          </a:p>
          <a:p>
            <a:r>
              <a:rPr lang="pt-BR" dirty="0"/>
              <a:t>III - divergência nos prazos ou nos preços ajustados.</a:t>
            </a:r>
          </a:p>
          <a:p>
            <a:endParaRPr lang="pt-BR" dirty="0"/>
          </a:p>
        </p:txBody>
      </p:sp>
    </p:spTree>
    <p:extLst>
      <p:ext uri="{BB962C8B-B14F-4D97-AF65-F5344CB8AC3E}">
        <p14:creationId xmlns:p14="http://schemas.microsoft.com/office/powerpoint/2010/main" val="2732188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title"/>
          </p:nvPr>
        </p:nvSpPr>
        <p:spPr/>
        <p:txBody>
          <a:bodyPr/>
          <a:lstStyle/>
          <a:p>
            <a:r>
              <a:rPr lang="pt-BR" dirty="0"/>
              <a:t>SUPRIMENTO DO ACEITE</a:t>
            </a:r>
          </a:p>
        </p:txBody>
      </p:sp>
      <p:sp>
        <p:nvSpPr>
          <p:cNvPr id="8" name="Espaço Reservado para Conteúdo 7"/>
          <p:cNvSpPr>
            <a:spLocks noGrp="1"/>
          </p:cNvSpPr>
          <p:nvPr>
            <p:ph sz="half" idx="1"/>
          </p:nvPr>
        </p:nvSpPr>
        <p:spPr/>
        <p:txBody>
          <a:bodyPr>
            <a:normAutofit/>
          </a:bodyPr>
          <a:lstStyle/>
          <a:p>
            <a:r>
              <a:rPr lang="pt-BR" dirty="0"/>
              <a:t>Artigo 7º, 2º, retenção do título mediante comunicação</a:t>
            </a:r>
          </a:p>
          <a:p>
            <a:r>
              <a:rPr lang="pt-BR" dirty="0"/>
              <a:t>Com protesto e prova da entrega da mercadoria (artigo 15)</a:t>
            </a:r>
          </a:p>
          <a:p>
            <a:r>
              <a:rPr lang="pt-BR" dirty="0"/>
              <a:t>Não devolvida; protesto por indicações e comprovante de entrega da mercadoria</a:t>
            </a:r>
          </a:p>
        </p:txBody>
      </p:sp>
      <p:sp>
        <p:nvSpPr>
          <p:cNvPr id="9" name="Espaço Reservado para Conteúdo 8"/>
          <p:cNvSpPr>
            <a:spLocks noGrp="1"/>
          </p:cNvSpPr>
          <p:nvPr>
            <p:ph sz="half" idx="2"/>
          </p:nvPr>
        </p:nvSpPr>
        <p:spPr/>
        <p:txBody>
          <a:bodyPr>
            <a:normAutofit/>
          </a:bodyPr>
          <a:lstStyle/>
          <a:p>
            <a:r>
              <a:rPr lang="pt-BR" sz="1400" dirty="0"/>
              <a:t>Lei 5474 - Art. 13. A duplicata é </a:t>
            </a:r>
            <a:r>
              <a:rPr lang="pt-BR" sz="1400" dirty="0" err="1"/>
              <a:t>protestável</a:t>
            </a:r>
            <a:r>
              <a:rPr lang="pt-BR" sz="1400" dirty="0"/>
              <a:t> por falta de aceite de devolução ou pagamento.         § 1º </a:t>
            </a:r>
            <a:r>
              <a:rPr lang="pt-BR" sz="1400" u="sng" dirty="0"/>
              <a:t>Por falta </a:t>
            </a:r>
            <a:r>
              <a:rPr lang="pt-BR" sz="1400" dirty="0"/>
              <a:t>de aceite, </a:t>
            </a:r>
            <a:r>
              <a:rPr lang="pt-BR" sz="1400" u="sng" dirty="0"/>
              <a:t>de devolução </a:t>
            </a:r>
            <a:r>
              <a:rPr lang="pt-BR" sz="1400" dirty="0"/>
              <a:t>ou de pagamento, o protesto será tirado, conforme o caso, mediante apresentação da duplicata, da triplicata, ou, ainda, </a:t>
            </a:r>
            <a:r>
              <a:rPr lang="pt-BR" sz="1400" u="sng" dirty="0"/>
              <a:t>por simples indicações do portador</a:t>
            </a:r>
            <a:r>
              <a:rPr lang="pt-BR" sz="1400" dirty="0"/>
              <a:t>, na falta de devolução do título.</a:t>
            </a:r>
          </a:p>
          <a:p>
            <a:r>
              <a:rPr lang="pt-BR" sz="1400" dirty="0"/>
              <a:t>L 9492 - Art. 21. § 3º Quando o sacado retiver a letra de câmbio ou a duplicata enviada para aceite e não proceder à devolução dentro do prazo legal, </a:t>
            </a:r>
            <a:r>
              <a:rPr lang="pt-BR" sz="1400" b="1" dirty="0"/>
              <a:t>o protesto poderá ser baseado</a:t>
            </a:r>
            <a:r>
              <a:rPr lang="pt-BR" sz="1400" dirty="0"/>
              <a:t> na segunda via da letra de câmbio ou </a:t>
            </a:r>
            <a:r>
              <a:rPr lang="pt-BR" sz="1400" u="sng" dirty="0"/>
              <a:t>nas indicações da duplicata, que se limitarão a conter os mesmos requisitos lançados pelo sacador ao tempo da emissão da duplicata, vedada a exigência de qualquer formalidade não prevista na Lei que regula a emissão e circulação das duplicatas</a:t>
            </a:r>
            <a:r>
              <a:rPr lang="pt-BR" sz="1400" dirty="0"/>
              <a:t>. </a:t>
            </a:r>
          </a:p>
        </p:txBody>
      </p:sp>
    </p:spTree>
    <p:extLst>
      <p:ext uri="{BB962C8B-B14F-4D97-AF65-F5344CB8AC3E}">
        <p14:creationId xmlns:p14="http://schemas.microsoft.com/office/powerpoint/2010/main" val="28909621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err="1"/>
              <a:t>PAGamento</a:t>
            </a:r>
            <a:endParaRPr lang="pt-BR" dirty="0"/>
          </a:p>
        </p:txBody>
      </p:sp>
      <p:sp>
        <p:nvSpPr>
          <p:cNvPr id="3" name="Espaço Reservado para Conteúdo 2"/>
          <p:cNvSpPr>
            <a:spLocks noGrp="1"/>
          </p:cNvSpPr>
          <p:nvPr>
            <p:ph sz="half" idx="1"/>
          </p:nvPr>
        </p:nvSpPr>
        <p:spPr/>
        <p:txBody>
          <a:bodyPr>
            <a:normAutofit fontScale="85000" lnSpcReduction="20000"/>
          </a:bodyPr>
          <a:lstStyle/>
          <a:p>
            <a:r>
              <a:rPr lang="pt-BR" dirty="0"/>
              <a:t>Quitação no título em recibo separado</a:t>
            </a:r>
          </a:p>
          <a:p>
            <a:r>
              <a:rPr lang="pt-BR" dirty="0"/>
              <a:t>Pode ser parcial </a:t>
            </a:r>
          </a:p>
          <a:p>
            <a:r>
              <a:rPr lang="pt-BR" dirty="0"/>
              <a:t>Admite reforma ou prorrogação</a:t>
            </a:r>
          </a:p>
        </p:txBody>
      </p:sp>
      <p:sp>
        <p:nvSpPr>
          <p:cNvPr id="4" name="Espaço Reservado para Conteúdo 3"/>
          <p:cNvSpPr>
            <a:spLocks noGrp="1"/>
          </p:cNvSpPr>
          <p:nvPr>
            <p:ph sz="half" idx="2"/>
          </p:nvPr>
        </p:nvSpPr>
        <p:spPr/>
        <p:txBody>
          <a:bodyPr>
            <a:normAutofit fontScale="85000" lnSpcReduction="20000"/>
          </a:bodyPr>
          <a:lstStyle/>
          <a:p>
            <a:r>
              <a:rPr lang="pt-BR" dirty="0"/>
              <a:t>L 5474 9º. § 1º A prova do pagamento é o recibo, passado pelo legítimo portador ou por seu representante com </a:t>
            </a:r>
            <a:r>
              <a:rPr lang="pt-BR" dirty="0" err="1"/>
              <a:t>podêres</a:t>
            </a:r>
            <a:r>
              <a:rPr lang="pt-BR" dirty="0"/>
              <a:t> especiais, no verso do próprio título ou em documento, em separado, com referência expressa à duplicata.</a:t>
            </a:r>
          </a:p>
          <a:p>
            <a:r>
              <a:rPr lang="pt-BR" dirty="0"/>
              <a:t>LUG, 39 O portador não pode recusar qualquer pagamento parcial. </a:t>
            </a:r>
          </a:p>
          <a:p>
            <a:r>
              <a:rPr lang="pt-BR" dirty="0"/>
              <a:t>L 5474. </a:t>
            </a:r>
            <a:r>
              <a:rPr lang="pt-BR" dirty="0" err="1"/>
              <a:t>Art</a:t>
            </a:r>
            <a:r>
              <a:rPr lang="pt-BR" dirty="0"/>
              <a:t> . 11. A duplicata admite reforma ou prorrogação do prazo de vencimento, mediante declaração em separado ou nela escrita, assinada pelo vendedor ou endossatário, ou por representante com </a:t>
            </a:r>
            <a:r>
              <a:rPr lang="pt-BR" dirty="0" err="1"/>
              <a:t>podêres</a:t>
            </a:r>
            <a:r>
              <a:rPr lang="pt-BR" dirty="0"/>
              <a:t> especiais.</a:t>
            </a:r>
          </a:p>
          <a:p>
            <a:pPr lvl="1"/>
            <a:r>
              <a:rPr lang="pt-BR" dirty="0"/>
              <a:t>Parágrafo único. A reforma ou prorrogação de que trata </a:t>
            </a:r>
            <a:r>
              <a:rPr lang="pt-BR" dirty="0" err="1"/>
              <a:t>êste</a:t>
            </a:r>
            <a:r>
              <a:rPr lang="pt-BR" dirty="0"/>
              <a:t> artigo, para manter a coobrigação dos demais intervenientes por </a:t>
            </a:r>
            <a:r>
              <a:rPr lang="pt-BR" dirty="0" err="1"/>
              <a:t>endôsso</a:t>
            </a:r>
            <a:r>
              <a:rPr lang="pt-BR" dirty="0"/>
              <a:t> ou aval, requer a anuência expressa </a:t>
            </a:r>
            <a:r>
              <a:rPr lang="pt-BR" dirty="0" err="1"/>
              <a:t>dêstes</a:t>
            </a:r>
            <a:r>
              <a:rPr lang="pt-BR" dirty="0"/>
              <a:t>.</a:t>
            </a:r>
          </a:p>
          <a:p>
            <a:endParaRPr lang="pt-BR" dirty="0"/>
          </a:p>
        </p:txBody>
      </p:sp>
    </p:spTree>
    <p:extLst>
      <p:ext uri="{BB962C8B-B14F-4D97-AF65-F5344CB8AC3E}">
        <p14:creationId xmlns:p14="http://schemas.microsoft.com/office/powerpoint/2010/main" val="4683895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DUPLICATA VIRTUAL (I) </a:t>
            </a:r>
          </a:p>
        </p:txBody>
      </p:sp>
      <p:sp>
        <p:nvSpPr>
          <p:cNvPr id="3" name="Espaço Reservado para Conteúdo 2"/>
          <p:cNvSpPr>
            <a:spLocks noGrp="1"/>
          </p:cNvSpPr>
          <p:nvPr>
            <p:ph sz="half" idx="1"/>
          </p:nvPr>
        </p:nvSpPr>
        <p:spPr/>
        <p:txBody>
          <a:bodyPr>
            <a:normAutofit fontScale="92500"/>
          </a:bodyPr>
          <a:lstStyle/>
          <a:p>
            <a:r>
              <a:rPr lang="pt-BR" dirty="0"/>
              <a:t>Duas espécies: boleto bancário e duplicata emitida com assinaturas digitais (MP 2200)</a:t>
            </a:r>
          </a:p>
          <a:p>
            <a:r>
              <a:rPr lang="pt-BR" dirty="0"/>
              <a:t>Admite-se o protesto por indicação: </a:t>
            </a:r>
          </a:p>
          <a:p>
            <a:pPr lvl="1"/>
            <a:r>
              <a:rPr lang="pt-BR" dirty="0"/>
              <a:t>Lei 5.474:</a:t>
            </a:r>
          </a:p>
          <a:p>
            <a:pPr lvl="1"/>
            <a:r>
              <a:rPr lang="pt-BR" dirty="0"/>
              <a:t>Art. 14. Nos casos de protesto, por falta de aceite, de devolução ou de pagamento, ou feitos por indicações do portador do instrumento de protesto deverá conter os requisitos enumerados no artigo 29 do Decreto nº 2.044, de 31 de dezembro de 1908, exceto a transcrição mencionada no inciso II, que será substituída pela reprodução das indicações feitas pelo portador do título</a:t>
            </a:r>
          </a:p>
        </p:txBody>
      </p:sp>
      <p:sp>
        <p:nvSpPr>
          <p:cNvPr id="4" name="Espaço Reservado para Conteúdo 3"/>
          <p:cNvSpPr>
            <a:spLocks noGrp="1"/>
          </p:cNvSpPr>
          <p:nvPr>
            <p:ph sz="half" idx="2"/>
          </p:nvPr>
        </p:nvSpPr>
        <p:spPr/>
        <p:txBody>
          <a:bodyPr>
            <a:normAutofit fontScale="92500"/>
          </a:bodyPr>
          <a:lstStyle/>
          <a:p>
            <a:pPr lvl="1"/>
            <a:r>
              <a:rPr lang="pt-BR" dirty="0"/>
              <a:t>D. 2044:</a:t>
            </a:r>
          </a:p>
          <a:p>
            <a:pPr lvl="1"/>
            <a:r>
              <a:rPr lang="pt-BR" dirty="0"/>
              <a:t>Art. 29. O instrumento de protesto deve conter: II. a transcrição literal da letra e das declarações nela inseridas pela ordem respectiva; </a:t>
            </a:r>
          </a:p>
          <a:p>
            <a:r>
              <a:rPr lang="pt-BR" dirty="0"/>
              <a:t>Lei do Protesto:</a:t>
            </a:r>
          </a:p>
          <a:p>
            <a:pPr lvl="1"/>
            <a:r>
              <a:rPr lang="pt-BR" dirty="0"/>
              <a:t>Art. 8º. Parágrafo único. Poderão ser recepcionadas as indicações a protestos das Duplicatas Mercantis e de Prestação de Serviços, por meio magnético ou de gravação eletrônica de dados, sendo de inteira responsabilidade do apresentante os dados fornecidos, ficando a cargo dos Tabelionatos a mera instrumentalização das mesmas. </a:t>
            </a:r>
          </a:p>
          <a:p>
            <a:pPr lvl="1"/>
            <a:endParaRPr lang="pt-BR" dirty="0"/>
          </a:p>
        </p:txBody>
      </p:sp>
    </p:spTree>
    <p:extLst>
      <p:ext uri="{BB962C8B-B14F-4D97-AF65-F5344CB8AC3E}">
        <p14:creationId xmlns:p14="http://schemas.microsoft.com/office/powerpoint/2010/main" val="40820758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Duplicata virtual (</a:t>
            </a:r>
            <a:r>
              <a:rPr lang="pt-BR" dirty="0" err="1"/>
              <a:t>Ii</a:t>
            </a:r>
            <a:r>
              <a:rPr lang="pt-BR" dirty="0"/>
              <a:t>) Precedente do STJ</a:t>
            </a:r>
          </a:p>
        </p:txBody>
      </p:sp>
      <p:sp>
        <p:nvSpPr>
          <p:cNvPr id="3" name="Espaço Reservado para Conteúdo 2"/>
          <p:cNvSpPr>
            <a:spLocks noGrp="1"/>
          </p:cNvSpPr>
          <p:nvPr>
            <p:ph sz="half" idx="1"/>
          </p:nvPr>
        </p:nvSpPr>
        <p:spPr/>
        <p:txBody>
          <a:bodyPr>
            <a:normAutofit fontScale="70000" lnSpcReduction="20000"/>
          </a:bodyPr>
          <a:lstStyle/>
          <a:p>
            <a:r>
              <a:rPr lang="pt-BR" dirty="0"/>
              <a:t>4. Quanto à possibilidade de protesto por indicação da duplicata virtual, deve-se considerar que o que </a:t>
            </a:r>
            <a:r>
              <a:rPr lang="pt-BR" u="sng" dirty="0">
                <a:effectLst>
                  <a:outerShdw blurRad="38100" dist="38100" dir="2700000" algn="tl">
                    <a:srgbClr val="000000">
                      <a:alpha val="43137"/>
                    </a:srgbClr>
                  </a:outerShdw>
                </a:effectLst>
              </a:rPr>
              <a:t>o art. 13, § 1º, da Lei 5.474/68 admite, essencialmente, é o protesto da duplicata com dispensa de sua apresentação f</a:t>
            </a:r>
            <a:r>
              <a:rPr lang="pt-BR" dirty="0"/>
              <a:t>ísica, mediante simples indicação de seus elementos ao cartório de protesto. Daí, é possível chegar-se à conclusão de que é admissível não somente o protesto por indicação na hipótese de retenção do título pelo devedor, quando encaminhado para aceite, como expressamente previsto no referido artigo, mas também na de duplicata virtual amparada em documento suficiente.</a:t>
            </a:r>
          </a:p>
          <a:p>
            <a:r>
              <a:rPr lang="pt-BR" dirty="0"/>
              <a:t>5. Reforça o entendimento acima a norma do § 2º do art. 15 da Lei 5.474/68, que cuida de executividade da duplicata não aceita e não devolvida pelo devedor, isto é, ausente o documento físico, autorizando sua cobrança judicial pelo processo executivo quando esta haja sido protestada mediante indicação do credor, esteja acompanhada de documento hábil comprobatório da entrega e recebimento da mercadoria e o sacado não tenha recusado o aceite pelos motivos constantes dos </a:t>
            </a:r>
            <a:r>
              <a:rPr lang="pt-BR" dirty="0" err="1"/>
              <a:t>arts</a:t>
            </a:r>
            <a:r>
              <a:rPr lang="pt-BR" dirty="0"/>
              <a:t>. 7º e 8º da Lei.</a:t>
            </a:r>
          </a:p>
        </p:txBody>
      </p:sp>
      <p:sp>
        <p:nvSpPr>
          <p:cNvPr id="4" name="Espaço Reservado para Conteúdo 3"/>
          <p:cNvSpPr>
            <a:spLocks noGrp="1"/>
          </p:cNvSpPr>
          <p:nvPr>
            <p:ph sz="half" idx="2"/>
          </p:nvPr>
        </p:nvSpPr>
        <p:spPr/>
        <p:txBody>
          <a:bodyPr>
            <a:normAutofit fontScale="70000" lnSpcReduction="20000"/>
          </a:bodyPr>
          <a:lstStyle/>
          <a:p>
            <a:r>
              <a:rPr lang="pt-BR" dirty="0"/>
              <a:t>6. No caso dos autos, foi efetuado o protesto por indicação, estando o instrumento acompanhado das notas fiscais referentes às mercadorias comercializadas </a:t>
            </a:r>
            <a:r>
              <a:rPr lang="pt-BR" b="1" u="sng" dirty="0"/>
              <a:t>e dos comprovantes de entrega e recebimento das mercadorias devidamente assinados</a:t>
            </a:r>
            <a:r>
              <a:rPr lang="pt-BR" dirty="0"/>
              <a:t>, não havendo manifestação do devedor à vista do documento de cobrança, ficando atendidas, suficientemente, as exigências legais para se reconhecer a executividade das duplicatas protestadas por indicação.</a:t>
            </a:r>
          </a:p>
          <a:p>
            <a:r>
              <a:rPr lang="pt-BR" dirty="0"/>
              <a:t>7. O protesto de duplicata virtual por indicação apoiada em apresentação do boleto, das notas fiscais referentes às mercadorias comercializadas e dos comprovantes de entrega e recebimento das mercadorias devidamente assinados não descuida das garantias devidas ao sacado e ao sacador.</a:t>
            </a:r>
          </a:p>
          <a:p>
            <a:r>
              <a:rPr lang="pt-BR" dirty="0"/>
              <a:t>(STJ, </a:t>
            </a:r>
            <a:r>
              <a:rPr lang="pt-BR" dirty="0" err="1"/>
              <a:t>EREsp</a:t>
            </a:r>
            <a:r>
              <a:rPr lang="pt-BR" dirty="0"/>
              <a:t> n. 1024691/PR, rel. Min. Raul Araújo, Segunda Seção, j. 22.08.2012).</a:t>
            </a:r>
          </a:p>
          <a:p>
            <a:endParaRPr lang="pt-BR" dirty="0"/>
          </a:p>
        </p:txBody>
      </p:sp>
    </p:spTree>
    <p:extLst>
      <p:ext uri="{BB962C8B-B14F-4D97-AF65-F5344CB8AC3E}">
        <p14:creationId xmlns:p14="http://schemas.microsoft.com/office/powerpoint/2010/main" val="36106516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DUPLICATA VIRTUAL (</a:t>
            </a:r>
            <a:r>
              <a:rPr lang="pt-BR" dirty="0" err="1"/>
              <a:t>iiI</a:t>
            </a:r>
            <a:r>
              <a:rPr lang="pt-BR" dirty="0"/>
              <a:t>)</a:t>
            </a:r>
          </a:p>
        </p:txBody>
      </p:sp>
      <p:sp>
        <p:nvSpPr>
          <p:cNvPr id="3" name="Espaço Reservado para Conteúdo 2"/>
          <p:cNvSpPr>
            <a:spLocks noGrp="1"/>
          </p:cNvSpPr>
          <p:nvPr>
            <p:ph sz="half" idx="1"/>
          </p:nvPr>
        </p:nvSpPr>
        <p:spPr/>
        <p:txBody>
          <a:bodyPr>
            <a:normAutofit fontScale="85000" lnSpcReduction="10000"/>
          </a:bodyPr>
          <a:lstStyle/>
          <a:p>
            <a:r>
              <a:rPr lang="pt-BR" dirty="0"/>
              <a:t>“Importante mencionar que o apontamento da duplicata por indicação ocorre quando o credor envia, por meio eletrônico, os dados do devedor à casa bancária, que emite o boleto bancário, que não quitado, é remetido, também por meio virtual, ao Cartório de Protestos. </a:t>
            </a:r>
          </a:p>
          <a:p>
            <a:r>
              <a:rPr lang="pt-BR" dirty="0"/>
              <a:t>Nesses casos, a duplicata emitida por meio eletrônico não é enviada ao sacado para aceite, que se considera presumido pelos documentos comprobatórios da prestação de serviço, os quais devem acompanhar a ordem de protesto. “ (TJSC, </a:t>
            </a:r>
            <a:r>
              <a:rPr lang="pt-BR" dirty="0" err="1"/>
              <a:t>Desa</a:t>
            </a:r>
            <a:r>
              <a:rPr lang="pt-BR" dirty="0"/>
              <a:t>. Soraya Nunes Lins)</a:t>
            </a:r>
          </a:p>
          <a:p>
            <a:r>
              <a:rPr lang="pt-BR" dirty="0"/>
              <a:t>Outros: (TJSC, Apelação Cível n. 2013.055693-0, de Curitibanos, rel. Des. Ronaldo Moritz Martins da Silva, j. 31-03-2016).</a:t>
            </a:r>
          </a:p>
        </p:txBody>
      </p:sp>
      <p:sp>
        <p:nvSpPr>
          <p:cNvPr id="4" name="Espaço Reservado para Conteúdo 3"/>
          <p:cNvSpPr>
            <a:spLocks noGrp="1"/>
          </p:cNvSpPr>
          <p:nvPr>
            <p:ph sz="half" idx="2"/>
          </p:nvPr>
        </p:nvSpPr>
        <p:spPr/>
        <p:txBody>
          <a:bodyPr>
            <a:normAutofit fontScale="85000" lnSpcReduction="10000"/>
          </a:bodyPr>
          <a:lstStyle/>
          <a:p>
            <a:r>
              <a:rPr lang="pt-BR" dirty="0"/>
              <a:t>“O boleto bancário nada mais é do que a chamada 'duplicata escritural' ou duplicata virtual" </a:t>
            </a:r>
          </a:p>
          <a:p>
            <a:pPr lvl="2"/>
            <a:r>
              <a:rPr lang="pt-BR" dirty="0"/>
              <a:t>(Apelação Cível n. 2008.056999-3, de Balneário Camboriú, rel. Des. Jânio Machado, j. em 6/10/2011)</a:t>
            </a:r>
          </a:p>
          <a:p>
            <a:r>
              <a:rPr lang="pt-BR" dirty="0"/>
              <a:t>“ Os boletos de cobrança bancária vinculados ao título virtual, devidamente acompanhados dos instrumentos de protesto por indicação e dos comprovantes de entrega da mercadoria ou da prestação dos serviços, suprem a ausência física do título cambiário eletrônico e constituem, em princípio, títulos executivos extrajudiciais.”</a:t>
            </a:r>
          </a:p>
          <a:p>
            <a:pPr lvl="2"/>
            <a:r>
              <a:rPr lang="pt-BR" dirty="0"/>
              <a:t>(STJ </a:t>
            </a:r>
            <a:r>
              <a:rPr lang="pt-BR" dirty="0" err="1"/>
              <a:t>REsp</a:t>
            </a:r>
            <a:r>
              <a:rPr lang="pt-BR" dirty="0"/>
              <a:t> 1024691/PR, Rela. Mina. Nancy </a:t>
            </a:r>
            <a:r>
              <a:rPr lang="pt-BR" dirty="0" err="1"/>
              <a:t>Andrighi</a:t>
            </a:r>
            <a:r>
              <a:rPr lang="pt-BR" dirty="0"/>
              <a:t>, j. em 22/03/2011, </a:t>
            </a:r>
            <a:r>
              <a:rPr lang="pt-BR" dirty="0" err="1"/>
              <a:t>DJe</a:t>
            </a:r>
            <a:r>
              <a:rPr lang="pt-BR" dirty="0"/>
              <a:t> 12/04/2011).</a:t>
            </a:r>
          </a:p>
          <a:p>
            <a:pPr lvl="2"/>
            <a:endParaRPr lang="pt-BR" dirty="0"/>
          </a:p>
        </p:txBody>
      </p:sp>
    </p:spTree>
    <p:extLst>
      <p:ext uri="{BB962C8B-B14F-4D97-AF65-F5344CB8AC3E}">
        <p14:creationId xmlns:p14="http://schemas.microsoft.com/office/powerpoint/2010/main" val="27073597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Duplicata virtual (IV)</a:t>
            </a:r>
          </a:p>
        </p:txBody>
      </p:sp>
      <p:sp>
        <p:nvSpPr>
          <p:cNvPr id="3" name="Espaço Reservado para Conteúdo 2"/>
          <p:cNvSpPr>
            <a:spLocks noGrp="1"/>
          </p:cNvSpPr>
          <p:nvPr>
            <p:ph sz="half" idx="1"/>
          </p:nvPr>
        </p:nvSpPr>
        <p:spPr/>
        <p:txBody>
          <a:bodyPr>
            <a:noAutofit/>
          </a:bodyPr>
          <a:lstStyle/>
          <a:p>
            <a:r>
              <a:rPr lang="pt-BR" sz="1400" dirty="0"/>
              <a:t> AGRAVO DE INSTRUMENTO. EXECUÇÃO POR QUANTIA CERTA. TRIPLICATAS. EXCEÇÃO DE PRÉ-EXECUTIVIDADE. ACOLHIMENTO EM PARTE PARA DETERMINAR A APRESENTAÇÃO DAS DUPLICATAS ORIGINAIS. IRRESIGNAÇÃO DO EXEQUENTE.   TRIPLICATA. EXTRAÇÃO FACULTATIVA. DESNECESSIDADE DA COMPROVAÇÃO DOS MOTIVOS QUE ENSEJARAM A SUA EMISSÃO. </a:t>
            </a:r>
            <a:r>
              <a:rPr lang="pt-BR" sz="1400" b="1" u="sng" dirty="0"/>
              <a:t>POSSIBILIDADE DO AJUIZAMENTO DA EXECUÇÃO COM BASE NO INSTRUMENTO DE PROTESTO, NOTA FISCAL E COMPROVANTE DE ENTREGA DAS MERCADORIAS. EXEGESE DO ART. 15, INCISO II, DA LEI N. 5.474/1968</a:t>
            </a:r>
            <a:r>
              <a:rPr lang="pt-BR" sz="1400" dirty="0"/>
              <a:t>. PRECEDENTES DO STJ E DESTA CORTE. PRESCINDIBILIDADE, OUTROSSIM, DA JUNTADA DAS DUPLICATAS PARA PROSSEGUIMENTO DA DEMANDA. DECISÃO REFORMADA.   RECURSO CONHECIDO E PROVIDO. </a:t>
            </a:r>
          </a:p>
          <a:p>
            <a:pPr lvl="1"/>
            <a:r>
              <a:rPr lang="pt-BR" sz="1400" dirty="0"/>
              <a:t>(TJSC, Agravo de Instrumento n. 2011.091273-0, de Joinville, rel. Des. Altamiro de Oliveira, j. 26-01-2016).</a:t>
            </a:r>
          </a:p>
        </p:txBody>
      </p:sp>
      <p:sp>
        <p:nvSpPr>
          <p:cNvPr id="4" name="Espaço Reservado para Conteúdo 3"/>
          <p:cNvSpPr>
            <a:spLocks noGrp="1"/>
          </p:cNvSpPr>
          <p:nvPr>
            <p:ph sz="half" idx="2"/>
          </p:nvPr>
        </p:nvSpPr>
        <p:spPr>
          <a:xfrm>
            <a:off x="6333687" y="2228003"/>
            <a:ext cx="5277121" cy="3633047"/>
          </a:xfrm>
        </p:spPr>
        <p:txBody>
          <a:bodyPr>
            <a:noAutofit/>
          </a:bodyPr>
          <a:lstStyle/>
          <a:p>
            <a:r>
              <a:rPr lang="pt-BR" sz="1200" dirty="0"/>
              <a:t> APELAÇÃO CÍVEL. EMBARGOS À EXECUÇÃO. DUPLICATAS VIRTUAIS. SENTENÇA DE IMPROCEDÊNCIA. INSURGÊNCIA DA EMBARGANTE.    AUSÊNCIA DE TÍTULO EXECUTIVO EXTRAJUDICIAL. AFASTAMENTO. DUPLICATAS VIRTUAIS PROTESTADAS POR INDICAÇÃO. EXECUÇÃO APARELHADA COM OS INSTRUMENTOS DE PROTESTO, NOTAS FISCAIS E COMPROVANTES DE RECEBIMENTO DAS MERCADORIAS. DOCUMENTOS HÁBEIS A APARELHAR A EXECUÇÃO. DESNECESSIDADE DE APRESENTAÇÃO DOS TÍTULOS. PRECEDENTES.    "Quando se trata de duplicata virtual, constituem documentos hábeis a embasar o processo expropriatório as notas fiscais, com os respectivos comprovantes de entrega e de recebimento das mercadorias, acompanhadas dos instrumentos de protestos. [...] </a:t>
            </a:r>
            <a:r>
              <a:rPr lang="pt-BR" sz="1200" u="sng" dirty="0"/>
              <a:t>Com o progresso das relações cambiárias, passou-se a admitir a desmaterialização dos títulos de crédito, situação esta que refletiu diretamente no protesto destes, uma vez que, atualmente, ao invés de apresentar a duplicata de forma material, indica-se seus elementos por via eletrônica à instituição bancária. </a:t>
            </a:r>
            <a:r>
              <a:rPr lang="pt-BR" sz="1200" dirty="0"/>
              <a:t>[...]" (TJSC - Apelação Cível n. 0301169-33.2018.8.24.0079. Rel. Des. Gilberto Gomes de Oliveira. Terceira Câmara de Direito Comercial. Data do julgamento: 05.09.2019)   RECURSO CONHECIDO E DESPROVIDO. (TJSC, Apelação Cível n. 0003382-51.2011.8.24.0008, de Blumenau, rel. Bettina Maria </a:t>
            </a:r>
            <a:r>
              <a:rPr lang="pt-BR" sz="1200" dirty="0" err="1"/>
              <a:t>Maresch</a:t>
            </a:r>
            <a:r>
              <a:rPr lang="pt-BR" sz="1200" dirty="0"/>
              <a:t> de Moura, Terceira Câmara de Direito Comercial, j. 23-01-2020).</a:t>
            </a:r>
          </a:p>
        </p:txBody>
      </p:sp>
    </p:spTree>
    <p:extLst>
      <p:ext uri="{BB962C8B-B14F-4D97-AF65-F5344CB8AC3E}">
        <p14:creationId xmlns:p14="http://schemas.microsoft.com/office/powerpoint/2010/main" val="28721521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457201" y="3239007"/>
            <a:ext cx="11339384" cy="304698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pt-BR" sz="900" b="0" i="0" u="none" strike="noStrike" cap="none" normalizeH="0" baseline="0" dirty="0">
                <a:ln>
                  <a:noFill/>
                </a:ln>
                <a:solidFill>
                  <a:srgbClr val="000023"/>
                </a:solidFill>
                <a:effectLst/>
                <a:latin typeface="Helvetica" panose="020B0604020202020204" pitchFamily="34" charset="0"/>
              </a:rPr>
              <a:t>No documento de cobrança existem vários campos informativos para que o boleto seja pago corretamente.</a:t>
            </a:r>
            <a:endParaRPr kumimoji="0" lang="pt-BR" altLang="pt-BR"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pt-BR" sz="1800" b="0" i="0" u="none" strike="noStrike" cap="none" normalizeH="0" baseline="0" dirty="0">
                <a:ln>
                  <a:noFill/>
                </a:ln>
                <a:solidFill>
                  <a:schemeClr val="tx1"/>
                </a:solidFill>
                <a:effectLst/>
                <a:latin typeface="Arial" panose="020B0604020202020204" pitchFamily="34" charset="0"/>
              </a:rPr>
              <a:t> </a:t>
            </a:r>
            <a:endParaRPr kumimoji="0" lang="pt-BR" altLang="pt-BR" sz="166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pt-BR" altLang="pt-BR" sz="900" b="1" i="0" u="none" strike="noStrike" cap="none" normalizeH="0" baseline="0" dirty="0">
                <a:ln>
                  <a:noFill/>
                </a:ln>
                <a:solidFill>
                  <a:srgbClr val="000023"/>
                </a:solidFill>
                <a:effectLst/>
                <a:latin typeface="Helvetica" panose="020B0604020202020204" pitchFamily="34" charset="0"/>
              </a:rPr>
              <a:t>Código do Banco: </a:t>
            </a:r>
            <a:r>
              <a:rPr kumimoji="0" lang="pt-BR" altLang="pt-BR" sz="900" b="0" i="0" u="none" strike="noStrike" cap="none" normalizeH="0" baseline="0" dirty="0">
                <a:ln>
                  <a:noFill/>
                </a:ln>
                <a:solidFill>
                  <a:srgbClr val="000023"/>
                </a:solidFill>
                <a:effectLst/>
                <a:latin typeface="Helvetica" panose="020B0604020202020204" pitchFamily="34" charset="0"/>
              </a:rPr>
              <a:t>É composto do código do banco mais o dígito verificador.</a:t>
            </a: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pt-BR" altLang="pt-BR" sz="900" b="1" i="0" u="none" strike="noStrike" cap="none" normalizeH="0" baseline="0" dirty="0">
                <a:ln>
                  <a:noFill/>
                </a:ln>
                <a:solidFill>
                  <a:srgbClr val="000023"/>
                </a:solidFill>
                <a:effectLst/>
                <a:latin typeface="Helvetica" panose="020B0604020202020204" pitchFamily="34" charset="0"/>
              </a:rPr>
              <a:t>Linha </a:t>
            </a:r>
            <a:r>
              <a:rPr kumimoji="0" lang="pt-BR" altLang="pt-BR" sz="900" b="1" i="0" u="none" strike="noStrike" cap="none" normalizeH="0" baseline="0" dirty="0" err="1">
                <a:ln>
                  <a:noFill/>
                </a:ln>
                <a:solidFill>
                  <a:srgbClr val="000023"/>
                </a:solidFill>
                <a:effectLst/>
                <a:latin typeface="Helvetica" panose="020B0604020202020204" pitchFamily="34" charset="0"/>
              </a:rPr>
              <a:t>digitável</a:t>
            </a:r>
            <a:r>
              <a:rPr kumimoji="0" lang="pt-BR" altLang="pt-BR" sz="900" b="1" i="0" u="none" strike="noStrike" cap="none" normalizeH="0" baseline="0" dirty="0">
                <a:ln>
                  <a:noFill/>
                </a:ln>
                <a:solidFill>
                  <a:srgbClr val="000023"/>
                </a:solidFill>
                <a:effectLst/>
                <a:latin typeface="Helvetica" panose="020B0604020202020204" pitchFamily="34" charset="0"/>
              </a:rPr>
              <a:t>:</a:t>
            </a:r>
            <a:r>
              <a:rPr kumimoji="0" lang="pt-BR" altLang="pt-BR" sz="900" b="0" i="0" u="none" strike="noStrike" cap="none" normalizeH="0" baseline="0" dirty="0">
                <a:ln>
                  <a:noFill/>
                </a:ln>
                <a:solidFill>
                  <a:srgbClr val="000023"/>
                </a:solidFill>
                <a:effectLst/>
                <a:latin typeface="Helvetica" panose="020B0604020202020204" pitchFamily="34" charset="0"/>
              </a:rPr>
              <a:t> É a representação numérica do código de barras. A linha </a:t>
            </a:r>
            <a:r>
              <a:rPr kumimoji="0" lang="pt-BR" altLang="pt-BR" sz="900" b="0" i="0" u="none" strike="noStrike" cap="none" normalizeH="0" baseline="0" dirty="0" err="1">
                <a:ln>
                  <a:noFill/>
                </a:ln>
                <a:solidFill>
                  <a:srgbClr val="000023"/>
                </a:solidFill>
                <a:effectLst/>
                <a:latin typeface="Helvetica" panose="020B0604020202020204" pitchFamily="34" charset="0"/>
              </a:rPr>
              <a:t>digitável</a:t>
            </a:r>
            <a:r>
              <a:rPr kumimoji="0" lang="pt-BR" altLang="pt-BR" sz="900" b="0" i="0" u="none" strike="noStrike" cap="none" normalizeH="0" baseline="0" dirty="0">
                <a:ln>
                  <a:noFill/>
                </a:ln>
                <a:solidFill>
                  <a:srgbClr val="000023"/>
                </a:solidFill>
                <a:effectLst/>
                <a:latin typeface="Helvetica" panose="020B0604020202020204" pitchFamily="34" charset="0"/>
              </a:rPr>
              <a:t> é baseada no valor do código de barras, mas não é o mesmo número. Ela serve para o pagamento do boleto via Internet e também é utilizada quando o código de barras está danificado.</a:t>
            </a:r>
          </a:p>
          <a:p>
            <a:pPr marL="0" marR="0" lvl="0" indent="0" algn="l" defTabSz="914400" rtl="0" eaLnBrk="0" fontAlgn="base" latinLnBrk="0" hangingPunct="0">
              <a:lnSpc>
                <a:spcPct val="100000"/>
              </a:lnSpc>
              <a:spcBef>
                <a:spcPct val="0"/>
              </a:spcBef>
              <a:spcAft>
                <a:spcPct val="0"/>
              </a:spcAft>
              <a:buClrTx/>
              <a:buSzTx/>
              <a:buFontTx/>
              <a:buAutoNum type="arabicPeriod" startAt="3"/>
              <a:tabLst/>
            </a:pPr>
            <a:r>
              <a:rPr kumimoji="0" lang="pt-BR" altLang="pt-BR" sz="900" b="1" i="0" u="none" strike="noStrike" cap="none" normalizeH="0" baseline="0" dirty="0">
                <a:ln>
                  <a:noFill/>
                </a:ln>
                <a:solidFill>
                  <a:srgbClr val="000023"/>
                </a:solidFill>
                <a:effectLst/>
                <a:latin typeface="Helvetica" panose="020B0604020202020204" pitchFamily="34" charset="0"/>
              </a:rPr>
              <a:t>Vencimento:</a:t>
            </a:r>
            <a:r>
              <a:rPr kumimoji="0" lang="pt-BR" altLang="pt-BR" sz="900" b="0" i="0" u="none" strike="noStrike" cap="none" normalizeH="0" baseline="0" dirty="0">
                <a:ln>
                  <a:noFill/>
                </a:ln>
                <a:solidFill>
                  <a:srgbClr val="000023"/>
                </a:solidFill>
                <a:effectLst/>
                <a:latin typeface="Helvetica" panose="020B0604020202020204" pitchFamily="34" charset="0"/>
              </a:rPr>
              <a:t> Data de vencimento do boleto.</a:t>
            </a:r>
          </a:p>
          <a:p>
            <a:pPr marL="0" marR="0" lvl="0" indent="0" algn="l" defTabSz="914400" rtl="0" eaLnBrk="0" fontAlgn="base" latinLnBrk="0" hangingPunct="0">
              <a:lnSpc>
                <a:spcPct val="100000"/>
              </a:lnSpc>
              <a:spcBef>
                <a:spcPct val="0"/>
              </a:spcBef>
              <a:spcAft>
                <a:spcPct val="0"/>
              </a:spcAft>
              <a:buClrTx/>
              <a:buSzTx/>
              <a:buFontTx/>
              <a:buAutoNum type="arabicPeriod" startAt="4"/>
              <a:tabLst/>
            </a:pPr>
            <a:r>
              <a:rPr kumimoji="0" lang="pt-BR" altLang="pt-BR" sz="900" b="1" i="0" u="none" strike="noStrike" cap="none" normalizeH="0" baseline="0" dirty="0">
                <a:ln>
                  <a:noFill/>
                </a:ln>
                <a:solidFill>
                  <a:srgbClr val="000023"/>
                </a:solidFill>
                <a:effectLst/>
                <a:latin typeface="Helvetica" panose="020B0604020202020204" pitchFamily="34" charset="0"/>
              </a:rPr>
              <a:t>Agência código cedente:</a:t>
            </a:r>
            <a:r>
              <a:rPr kumimoji="0" lang="pt-BR" altLang="pt-BR" sz="900" b="0" i="0" u="none" strike="noStrike" cap="none" normalizeH="0" baseline="0" dirty="0">
                <a:ln>
                  <a:noFill/>
                </a:ln>
                <a:solidFill>
                  <a:srgbClr val="000023"/>
                </a:solidFill>
                <a:effectLst/>
                <a:latin typeface="Helvetica" panose="020B0604020202020204" pitchFamily="34" charset="0"/>
              </a:rPr>
              <a:t> Este campo varia conforme o banco, mas em geral é composto pelo número da carteira, agência, conta e dígito. Dependendo do banco, pode ser: </a:t>
            </a:r>
            <a:r>
              <a:rPr kumimoji="0" lang="pt-BR" altLang="pt-BR" sz="900" b="0" i="0" u="none" strike="noStrike" cap="none" normalizeH="0" baseline="0" dirty="0" err="1">
                <a:ln>
                  <a:noFill/>
                </a:ln>
                <a:solidFill>
                  <a:srgbClr val="000023"/>
                </a:solidFill>
                <a:effectLst/>
                <a:latin typeface="Helvetica" panose="020B0604020202020204" pitchFamily="34" charset="0"/>
              </a:rPr>
              <a:t>agência+conta</a:t>
            </a:r>
            <a:r>
              <a:rPr kumimoji="0" lang="pt-BR" altLang="pt-BR" sz="900" b="0" i="0" u="none" strike="noStrike" cap="none" normalizeH="0" baseline="0" dirty="0">
                <a:ln>
                  <a:noFill/>
                </a:ln>
                <a:solidFill>
                  <a:srgbClr val="000023"/>
                </a:solidFill>
                <a:effectLst/>
                <a:latin typeface="Helvetica" panose="020B0604020202020204" pitchFamily="34" charset="0"/>
              </a:rPr>
              <a:t> ou mesmo </a:t>
            </a:r>
            <a:r>
              <a:rPr kumimoji="0" lang="pt-BR" altLang="pt-BR" sz="900" b="0" i="0" u="none" strike="noStrike" cap="none" normalizeH="0" baseline="0" dirty="0" err="1">
                <a:ln>
                  <a:noFill/>
                </a:ln>
                <a:solidFill>
                  <a:srgbClr val="000023"/>
                </a:solidFill>
                <a:effectLst/>
                <a:latin typeface="Helvetica" panose="020B0604020202020204" pitchFamily="34" charset="0"/>
              </a:rPr>
              <a:t>carteira+agência+conta</a:t>
            </a:r>
            <a:r>
              <a:rPr kumimoji="0" lang="pt-BR" altLang="pt-BR" sz="900" b="0" i="0" u="none" strike="noStrike" cap="none" normalizeH="0" baseline="0" dirty="0">
                <a:ln>
                  <a:noFill/>
                </a:ln>
                <a:solidFill>
                  <a:srgbClr val="000023"/>
                </a:solidFill>
                <a:effectLst/>
                <a:latin typeface="Helvetica" panose="020B0604020202020204" pitchFamily="34" charset="0"/>
              </a:rPr>
              <a:t>. Cada banco tem um padrão.</a:t>
            </a:r>
          </a:p>
          <a:p>
            <a:pPr marL="0" marR="0" lvl="0" indent="0" algn="l" defTabSz="914400" rtl="0" eaLnBrk="0" fontAlgn="base" latinLnBrk="0" hangingPunct="0">
              <a:lnSpc>
                <a:spcPct val="100000"/>
              </a:lnSpc>
              <a:spcBef>
                <a:spcPct val="0"/>
              </a:spcBef>
              <a:spcAft>
                <a:spcPct val="0"/>
              </a:spcAft>
              <a:buClrTx/>
              <a:buSzTx/>
              <a:buFontTx/>
              <a:buAutoNum type="arabicPeriod" startAt="5"/>
              <a:tabLst/>
            </a:pPr>
            <a:r>
              <a:rPr kumimoji="0" lang="pt-BR" altLang="pt-BR" sz="900" b="1" i="0" u="none" strike="noStrike" cap="none" normalizeH="0" baseline="0" dirty="0">
                <a:ln>
                  <a:noFill/>
                </a:ln>
                <a:solidFill>
                  <a:srgbClr val="000023"/>
                </a:solidFill>
                <a:effectLst/>
                <a:latin typeface="Helvetica" panose="020B0604020202020204" pitchFamily="34" charset="0"/>
              </a:rPr>
              <a:t>Nosso Número:</a:t>
            </a:r>
            <a:r>
              <a:rPr kumimoji="0" lang="pt-BR" altLang="pt-BR" sz="900" b="0" i="0" u="none" strike="noStrike" cap="none" normalizeH="0" baseline="0" dirty="0">
                <a:ln>
                  <a:noFill/>
                </a:ln>
                <a:solidFill>
                  <a:srgbClr val="000023"/>
                </a:solidFill>
                <a:effectLst/>
                <a:latin typeface="Helvetica" panose="020B0604020202020204" pitchFamily="34" charset="0"/>
              </a:rPr>
              <a:t> Este campo também varia conforme o banco, mas você deve dar uma atenção especial a ele, porque quando o boleto é pago, em geral, é esse o número que aparece no seu extrato, assim você tem como identificar o boleto pago. Portanto, esse número deve ser diferente para cada boleto emitido, não podendo haver duplicidades. Alguns bancos fornecem uma faixa de números que o cliente pode trabalhar, outros já deixam a critério do cliente.</a:t>
            </a:r>
          </a:p>
          <a:p>
            <a:pPr marL="0" marR="0" lvl="0" indent="0" algn="l" defTabSz="914400" rtl="0" eaLnBrk="0" fontAlgn="base" latinLnBrk="0" hangingPunct="0">
              <a:lnSpc>
                <a:spcPct val="100000"/>
              </a:lnSpc>
              <a:spcBef>
                <a:spcPct val="0"/>
              </a:spcBef>
              <a:spcAft>
                <a:spcPct val="0"/>
              </a:spcAft>
              <a:buClrTx/>
              <a:buSzTx/>
              <a:buFontTx/>
              <a:buAutoNum type="arabicPeriod" startAt="6"/>
              <a:tabLst/>
            </a:pPr>
            <a:r>
              <a:rPr kumimoji="0" lang="pt-BR" altLang="pt-BR" sz="900" b="1" i="0" u="none" strike="noStrike" cap="none" normalizeH="0" baseline="0" dirty="0">
                <a:ln>
                  <a:noFill/>
                </a:ln>
                <a:solidFill>
                  <a:srgbClr val="000023"/>
                </a:solidFill>
                <a:effectLst/>
                <a:latin typeface="Helvetica" panose="020B0604020202020204" pitchFamily="34" charset="0"/>
              </a:rPr>
              <a:t>Valor do Documento:</a:t>
            </a:r>
            <a:r>
              <a:rPr kumimoji="0" lang="pt-BR" altLang="pt-BR" sz="900" b="0" i="0" u="none" strike="noStrike" cap="none" normalizeH="0" baseline="0" dirty="0">
                <a:ln>
                  <a:noFill/>
                </a:ln>
                <a:solidFill>
                  <a:srgbClr val="000023"/>
                </a:solidFill>
                <a:effectLst/>
                <a:latin typeface="Helvetica" panose="020B0604020202020204" pitchFamily="34" charset="0"/>
              </a:rPr>
              <a:t> Este campo contém o valor do documento, com duas casas decimais e vírgula como separador decimal.</a:t>
            </a:r>
          </a:p>
          <a:p>
            <a:pPr marL="0" marR="0" lvl="0" indent="0" algn="l" defTabSz="914400" rtl="0" eaLnBrk="0" fontAlgn="base" latinLnBrk="0" hangingPunct="0">
              <a:lnSpc>
                <a:spcPct val="100000"/>
              </a:lnSpc>
              <a:spcBef>
                <a:spcPct val="0"/>
              </a:spcBef>
              <a:spcAft>
                <a:spcPct val="0"/>
              </a:spcAft>
              <a:buClrTx/>
              <a:buSzTx/>
              <a:buFontTx/>
              <a:buAutoNum type="arabicPeriod" startAt="7"/>
              <a:tabLst/>
            </a:pPr>
            <a:r>
              <a:rPr kumimoji="0" lang="pt-BR" altLang="pt-BR" sz="900" b="1" i="0" u="none" strike="noStrike" cap="none" normalizeH="0" baseline="0" dirty="0">
                <a:ln>
                  <a:noFill/>
                </a:ln>
                <a:solidFill>
                  <a:srgbClr val="000023"/>
                </a:solidFill>
                <a:effectLst/>
                <a:latin typeface="Helvetica" panose="020B0604020202020204" pitchFamily="34" charset="0"/>
              </a:rPr>
              <a:t>Código de Barras :</a:t>
            </a:r>
            <a:r>
              <a:rPr kumimoji="0" lang="pt-BR" altLang="pt-BR" sz="900" b="0" i="0" u="none" strike="noStrike" cap="none" normalizeH="0" baseline="0" dirty="0">
                <a:ln>
                  <a:noFill/>
                </a:ln>
                <a:solidFill>
                  <a:srgbClr val="000023"/>
                </a:solidFill>
                <a:effectLst/>
                <a:latin typeface="Helvetica" panose="020B0604020202020204" pitchFamily="34" charset="0"/>
              </a:rPr>
              <a:t> São código de barras, que através de sua espessura representam "0" ou "1" em binário. No total o código de barras é composto por 44 dígitos numéricos, que representam o valor, data de vencimento, entre outras informações do boleto. A composição e disposição desses números variam de banco pra banco, podendo conter o número da agência, conta corrente, código do cliente, etc.</a:t>
            </a:r>
          </a:p>
          <a:p>
            <a:pPr marL="0" marR="0" lvl="0" indent="0" algn="l" defTabSz="914400" rtl="0" eaLnBrk="0" fontAlgn="base" latinLnBrk="0" hangingPunct="0">
              <a:lnSpc>
                <a:spcPct val="100000"/>
              </a:lnSpc>
              <a:spcBef>
                <a:spcPct val="0"/>
              </a:spcBef>
              <a:spcAft>
                <a:spcPct val="0"/>
              </a:spcAft>
              <a:buClrTx/>
              <a:buSzTx/>
              <a:buFontTx/>
              <a:buAutoNum type="arabicPeriod" startAt="8"/>
              <a:tabLst/>
            </a:pPr>
            <a:r>
              <a:rPr kumimoji="0" lang="pt-BR" altLang="pt-BR" sz="900" b="1" i="0" u="none" strike="noStrike" cap="none" normalizeH="0" baseline="0" dirty="0">
                <a:ln>
                  <a:noFill/>
                </a:ln>
                <a:solidFill>
                  <a:srgbClr val="000023"/>
                </a:solidFill>
                <a:effectLst/>
                <a:latin typeface="Helvetica" panose="020B0604020202020204" pitchFamily="34" charset="0"/>
              </a:rPr>
              <a:t>Carteira:</a:t>
            </a:r>
            <a:r>
              <a:rPr kumimoji="0" lang="pt-BR" altLang="pt-BR" sz="900" b="0" i="0" u="none" strike="noStrike" cap="none" normalizeH="0" baseline="0" dirty="0">
                <a:ln>
                  <a:noFill/>
                </a:ln>
                <a:solidFill>
                  <a:srgbClr val="000023"/>
                </a:solidFill>
                <a:effectLst/>
                <a:latin typeface="Helvetica" panose="020B0604020202020204" pitchFamily="34" charset="0"/>
              </a:rPr>
              <a:t> Contém o código da carteira que está sendo utilizada. Este código varia de banco para banco. As carteiras mais comuns identificam cobranças registradas ou não registradas, as quais serão descritas mais adiante.</a:t>
            </a:r>
          </a:p>
          <a:p>
            <a:pPr marL="0" marR="0" lvl="0" indent="0" algn="l" defTabSz="914400" rtl="0" eaLnBrk="0" fontAlgn="base" latinLnBrk="0" hangingPunct="0">
              <a:lnSpc>
                <a:spcPct val="100000"/>
              </a:lnSpc>
              <a:spcBef>
                <a:spcPct val="0"/>
              </a:spcBef>
              <a:spcAft>
                <a:spcPct val="0"/>
              </a:spcAft>
              <a:buClrTx/>
              <a:buSzTx/>
              <a:buFontTx/>
              <a:buAutoNum type="arabicPeriod" startAt="9"/>
              <a:tabLst/>
            </a:pPr>
            <a:r>
              <a:rPr kumimoji="0" lang="pt-BR" altLang="pt-BR" sz="900" b="1" i="0" u="none" strike="noStrike" cap="none" normalizeH="0" baseline="0" dirty="0">
                <a:ln>
                  <a:noFill/>
                </a:ln>
                <a:solidFill>
                  <a:srgbClr val="000023"/>
                </a:solidFill>
                <a:effectLst/>
                <a:latin typeface="Helvetica" panose="020B0604020202020204" pitchFamily="34" charset="0"/>
              </a:rPr>
              <a:t>Sacado:</a:t>
            </a:r>
            <a:r>
              <a:rPr kumimoji="0" lang="pt-BR" altLang="pt-BR" sz="900" b="0" i="0" u="none" strike="noStrike" cap="none" normalizeH="0" baseline="0" dirty="0">
                <a:ln>
                  <a:noFill/>
                </a:ln>
                <a:solidFill>
                  <a:srgbClr val="000023"/>
                </a:solidFill>
                <a:effectLst/>
                <a:latin typeface="Helvetica" panose="020B0604020202020204" pitchFamily="34" charset="0"/>
              </a:rPr>
              <a:t> Quem paga o boleto. Este campo contém os dados da pessoa que irá pagar o boleto: nome, endereço, etc.</a:t>
            </a:r>
          </a:p>
          <a:p>
            <a:pPr marL="0" marR="0" lvl="0" indent="0" algn="l" defTabSz="914400" rtl="0" eaLnBrk="0" fontAlgn="base" latinLnBrk="0" hangingPunct="0">
              <a:lnSpc>
                <a:spcPct val="100000"/>
              </a:lnSpc>
              <a:spcBef>
                <a:spcPct val="0"/>
              </a:spcBef>
              <a:spcAft>
                <a:spcPct val="0"/>
              </a:spcAft>
              <a:buClrTx/>
              <a:buSzTx/>
              <a:buFontTx/>
              <a:buAutoNum type="arabicPeriod" startAt="10"/>
              <a:tabLst/>
            </a:pPr>
            <a:r>
              <a:rPr kumimoji="0" lang="pt-BR" altLang="pt-BR" sz="900" b="1" i="0" u="none" strike="noStrike" cap="none" normalizeH="0" baseline="0" dirty="0">
                <a:ln>
                  <a:noFill/>
                </a:ln>
                <a:solidFill>
                  <a:srgbClr val="000023"/>
                </a:solidFill>
                <a:effectLst/>
                <a:latin typeface="Helvetica" panose="020B0604020202020204" pitchFamily="34" charset="0"/>
              </a:rPr>
              <a:t>Data do Documento:</a:t>
            </a:r>
            <a:r>
              <a:rPr kumimoji="0" lang="pt-BR" altLang="pt-BR" sz="900" b="0" i="0" u="none" strike="noStrike" cap="none" normalizeH="0" baseline="0" dirty="0">
                <a:ln>
                  <a:noFill/>
                </a:ln>
                <a:solidFill>
                  <a:srgbClr val="000023"/>
                </a:solidFill>
                <a:effectLst/>
                <a:latin typeface="Helvetica" panose="020B0604020202020204" pitchFamily="34" charset="0"/>
              </a:rPr>
              <a:t> Data em que o boleto foi gerado ou emitido.</a:t>
            </a:r>
          </a:p>
          <a:p>
            <a:pPr marL="0" marR="0" lvl="0" indent="0" algn="l" defTabSz="914400" rtl="0" eaLnBrk="0" fontAlgn="base" latinLnBrk="0" hangingPunct="0">
              <a:lnSpc>
                <a:spcPct val="100000"/>
              </a:lnSpc>
              <a:spcBef>
                <a:spcPct val="0"/>
              </a:spcBef>
              <a:spcAft>
                <a:spcPct val="0"/>
              </a:spcAft>
              <a:buClrTx/>
              <a:buSzTx/>
              <a:buFontTx/>
              <a:buAutoNum type="arabicPeriod" startAt="11"/>
              <a:tabLst/>
            </a:pPr>
            <a:r>
              <a:rPr kumimoji="0" lang="pt-BR" altLang="pt-BR" sz="900" b="1" i="0" u="none" strike="noStrike" cap="none" normalizeH="0" baseline="0" dirty="0">
                <a:ln>
                  <a:noFill/>
                </a:ln>
                <a:solidFill>
                  <a:srgbClr val="000023"/>
                </a:solidFill>
                <a:effectLst/>
                <a:latin typeface="Helvetica" panose="020B0604020202020204" pitchFamily="34" charset="0"/>
              </a:rPr>
              <a:t>Cedente:</a:t>
            </a:r>
            <a:r>
              <a:rPr kumimoji="0" lang="pt-BR" altLang="pt-BR" sz="900" b="0" i="0" u="none" strike="noStrike" cap="none" normalizeH="0" baseline="0" dirty="0">
                <a:ln>
                  <a:noFill/>
                </a:ln>
                <a:solidFill>
                  <a:srgbClr val="000023"/>
                </a:solidFill>
                <a:effectLst/>
                <a:latin typeface="Helvetica" panose="020B0604020202020204" pitchFamily="34" charset="0"/>
              </a:rPr>
              <a:t> Quem emitiu o boleto. Este campo contém o nome de quem emitiu o boleto, que em geral é o titular da conta. Pode ser pessoa física ou jurídica, mas isso depende do banco.</a:t>
            </a:r>
          </a:p>
          <a:p>
            <a:pPr lvl="0" eaLnBrk="0" fontAlgn="base" hangingPunct="0">
              <a:spcBef>
                <a:spcPct val="0"/>
              </a:spcBef>
              <a:spcAft>
                <a:spcPct val="0"/>
              </a:spcAft>
            </a:pPr>
            <a:r>
              <a:rPr kumimoji="0" lang="pt-BR" altLang="pt-BR" sz="1600" b="0" i="0" u="none" strike="noStrike" cap="none" normalizeH="0" baseline="0" dirty="0">
                <a:ln>
                  <a:noFill/>
                </a:ln>
                <a:solidFill>
                  <a:schemeClr val="tx1"/>
                </a:solidFill>
                <a:effectLst/>
                <a:latin typeface="Arial" panose="020B0604020202020204" pitchFamily="34" charset="0"/>
              </a:rPr>
              <a:t>Fonte:</a:t>
            </a:r>
            <a:r>
              <a:rPr lang="pt-BR" altLang="pt-BR" sz="1600" dirty="0">
                <a:latin typeface="Arial" panose="020B0604020202020204" pitchFamily="34" charset="0"/>
              </a:rPr>
              <a:t> http://www.boletoatualizado.org/app/saiba-mais-boleto</a:t>
            </a:r>
            <a:endParaRPr kumimoji="0" lang="pt-BR" altLang="pt-BR" sz="1600" b="0" i="0" u="none" strike="noStrike" cap="none" normalizeH="0" baseline="0" dirty="0">
              <a:ln>
                <a:noFill/>
              </a:ln>
              <a:solidFill>
                <a:schemeClr val="tx1"/>
              </a:solidFill>
              <a:effectLst/>
              <a:latin typeface="Arial" panose="020B0604020202020204" pitchFamily="34" charset="0"/>
            </a:endParaRPr>
          </a:p>
        </p:txBody>
      </p:sp>
      <p:pic>
        <p:nvPicPr>
          <p:cNvPr id="2050" name="Picture 2" descr="Boleto Explicad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63668" y="600581"/>
            <a:ext cx="4257675" cy="2638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91185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DUPLICATA SIMULADA</a:t>
            </a:r>
          </a:p>
        </p:txBody>
      </p:sp>
      <p:sp>
        <p:nvSpPr>
          <p:cNvPr id="3" name="Espaço Reservado para Conteúdo 2"/>
          <p:cNvSpPr>
            <a:spLocks noGrp="1"/>
          </p:cNvSpPr>
          <p:nvPr>
            <p:ph sz="half" idx="1"/>
          </p:nvPr>
        </p:nvSpPr>
        <p:spPr/>
        <p:txBody>
          <a:bodyPr>
            <a:normAutofit/>
          </a:bodyPr>
          <a:lstStyle/>
          <a:p>
            <a:r>
              <a:rPr lang="pt-BR" dirty="0"/>
              <a:t>Duplicata fria ou duplicata sem lastro</a:t>
            </a:r>
          </a:p>
          <a:p>
            <a:r>
              <a:rPr lang="pt-BR" dirty="0"/>
              <a:t>Emitida sem a correspondente transação comercial que lhe dá causa</a:t>
            </a:r>
          </a:p>
          <a:p>
            <a:pPr lvl="1"/>
            <a:r>
              <a:rPr lang="pt-BR" dirty="0"/>
              <a:t>Reforça a dimensão causal do título</a:t>
            </a:r>
          </a:p>
          <a:p>
            <a:pPr lvl="1"/>
            <a:r>
              <a:rPr lang="pt-BR" dirty="0"/>
              <a:t>Emissão somente autorizada diante da ocorrência da efetiva entrega, real ou simbólica, da mercadoria ou dos serviços.</a:t>
            </a:r>
          </a:p>
        </p:txBody>
      </p:sp>
      <p:sp>
        <p:nvSpPr>
          <p:cNvPr id="4" name="Espaço Reservado para Conteúdo 3"/>
          <p:cNvSpPr>
            <a:spLocks noGrp="1"/>
          </p:cNvSpPr>
          <p:nvPr>
            <p:ph sz="half" idx="2"/>
          </p:nvPr>
        </p:nvSpPr>
        <p:spPr/>
        <p:txBody>
          <a:bodyPr>
            <a:normAutofit/>
          </a:bodyPr>
          <a:lstStyle/>
          <a:p>
            <a:r>
              <a:rPr lang="pt-BR" dirty="0"/>
              <a:t>Art. 172 - Emitir fatura, duplicata ou nota de venda que não corresponda à mercadoria vendida, em quantidade ou qualidade, ou ao serviço prestado.         Pena - detenção, de 2 (dois) a 4 (quatro) anos, e multa.  (Redação dada pela Lei nº 8.137, de 27.12.1990) </a:t>
            </a:r>
          </a:p>
          <a:p>
            <a:r>
              <a:rPr lang="pt-BR" dirty="0"/>
              <a:t>Parágrafo único. Nas mesmas penas incorrerá </a:t>
            </a:r>
            <a:r>
              <a:rPr lang="pt-BR" dirty="0" err="1"/>
              <a:t>aquêle</a:t>
            </a:r>
            <a:r>
              <a:rPr lang="pt-BR" dirty="0"/>
              <a:t> que falsificar ou adulterar a escrituração do Livro de Registro de Duplicatas.</a:t>
            </a:r>
          </a:p>
        </p:txBody>
      </p:sp>
    </p:spTree>
    <p:extLst>
      <p:ext uri="{BB962C8B-B14F-4D97-AF65-F5344CB8AC3E}">
        <p14:creationId xmlns:p14="http://schemas.microsoft.com/office/powerpoint/2010/main" val="2693287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pt-BR" dirty="0"/>
              <a:t>CONCEITO</a:t>
            </a:r>
          </a:p>
        </p:txBody>
      </p:sp>
      <p:sp>
        <p:nvSpPr>
          <p:cNvPr id="5" name="Espaço Reservado para Conteúdo 4"/>
          <p:cNvSpPr>
            <a:spLocks noGrp="1"/>
          </p:cNvSpPr>
          <p:nvPr>
            <p:ph sz="half" idx="1"/>
          </p:nvPr>
        </p:nvSpPr>
        <p:spPr/>
        <p:txBody>
          <a:bodyPr/>
          <a:lstStyle/>
          <a:p>
            <a:r>
              <a:rPr lang="pt-BR" dirty="0"/>
              <a:t>É um título de crédito formal, circulante por meio de endosso, </a:t>
            </a:r>
          </a:p>
          <a:p>
            <a:pPr marL="0" indent="0">
              <a:buNone/>
            </a:pPr>
            <a:r>
              <a:rPr lang="pt-BR" dirty="0"/>
              <a:t>	constituindo um saque fundado sobre crédito 	proveniente de contrato de compra e venda 	mercantil ou de prestação de serviços, </a:t>
            </a:r>
          </a:p>
          <a:p>
            <a:pPr marL="0" indent="0">
              <a:buNone/>
            </a:pPr>
            <a:r>
              <a:rPr lang="pt-BR" dirty="0"/>
              <a:t>	assimilado aos títulos cambiários por força de lei.</a:t>
            </a:r>
          </a:p>
          <a:p>
            <a:pPr marL="0" indent="0">
              <a:buNone/>
            </a:pPr>
            <a:endParaRPr lang="pt-BR" dirty="0"/>
          </a:p>
          <a:p>
            <a:pPr marL="0" indent="0">
              <a:buNone/>
            </a:pPr>
            <a:r>
              <a:rPr lang="pt-BR" dirty="0"/>
              <a:t>(</a:t>
            </a:r>
            <a:r>
              <a:rPr lang="pt-BR" dirty="0" err="1"/>
              <a:t>RRequião</a:t>
            </a:r>
            <a:r>
              <a:rPr lang="pt-BR" dirty="0"/>
              <a:t>, CDC, v.2, 613)</a:t>
            </a:r>
          </a:p>
        </p:txBody>
      </p:sp>
      <p:sp>
        <p:nvSpPr>
          <p:cNvPr id="6" name="Espaço Reservado para Conteúdo 5"/>
          <p:cNvSpPr>
            <a:spLocks noGrp="1"/>
          </p:cNvSpPr>
          <p:nvPr>
            <p:ph sz="half" idx="2"/>
          </p:nvPr>
        </p:nvSpPr>
        <p:spPr/>
        <p:txBody>
          <a:bodyPr/>
          <a:lstStyle/>
          <a:p>
            <a:r>
              <a:rPr lang="pt-BR" dirty="0"/>
              <a:t>É título executivo extrajudicial: NCPC 784, I (= CPC 585, I)</a:t>
            </a:r>
          </a:p>
          <a:p>
            <a:endParaRPr lang="pt-BR" dirty="0"/>
          </a:p>
          <a:p>
            <a:r>
              <a:rPr lang="pt-BR" dirty="0"/>
              <a:t>Admite endosso e aval</a:t>
            </a:r>
          </a:p>
          <a:p>
            <a:r>
              <a:rPr lang="pt-BR" dirty="0"/>
              <a:t>Permite protesto e ação cambial</a:t>
            </a:r>
          </a:p>
        </p:txBody>
      </p:sp>
      <p:sp>
        <p:nvSpPr>
          <p:cNvPr id="7" name="Texto Explicativo 2 6"/>
          <p:cNvSpPr/>
          <p:nvPr/>
        </p:nvSpPr>
        <p:spPr>
          <a:xfrm>
            <a:off x="6555346" y="2228003"/>
            <a:ext cx="4906851" cy="1725812"/>
          </a:xfrm>
          <a:prstGeom prst="borderCallout2">
            <a:avLst>
              <a:gd name="adj1" fmla="val 18750"/>
              <a:gd name="adj2" fmla="val -8333"/>
              <a:gd name="adj3" fmla="val 18750"/>
              <a:gd name="adj4" fmla="val -16667"/>
              <a:gd name="adj5" fmla="val 113993"/>
              <a:gd name="adj6" fmla="val -2383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t>Natureza Causal do Título</a:t>
            </a:r>
          </a:p>
        </p:txBody>
      </p:sp>
      <p:sp>
        <p:nvSpPr>
          <p:cNvPr id="8" name="Texto Explicativo 2 7"/>
          <p:cNvSpPr/>
          <p:nvPr/>
        </p:nvSpPr>
        <p:spPr>
          <a:xfrm>
            <a:off x="4829577" y="3967857"/>
            <a:ext cx="6632620" cy="2601533"/>
          </a:xfrm>
          <a:prstGeom prst="borderCallout2">
            <a:avLst>
              <a:gd name="adj1" fmla="val 18750"/>
              <a:gd name="adj2" fmla="val -8333"/>
              <a:gd name="adj3" fmla="val 18750"/>
              <a:gd name="adj4" fmla="val -16667"/>
              <a:gd name="adj5" fmla="val -16213"/>
              <a:gd name="adj6" fmla="val -2802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t>  </a:t>
            </a:r>
            <a:r>
              <a:rPr lang="pt-BR" dirty="0" err="1"/>
              <a:t>Art</a:t>
            </a:r>
            <a:r>
              <a:rPr lang="pt-BR" dirty="0"/>
              <a:t> . 2º No ato da emissão da fatura, dela poderá ser extraída uma duplicata para circulação como efeito comercial, não sendo admitida qualquer outra espécie de título de crédito para documentar o saque do vendedor pela importância faturada ao comprado</a:t>
            </a:r>
          </a:p>
        </p:txBody>
      </p:sp>
    </p:spTree>
    <p:extLst>
      <p:ext uri="{BB962C8B-B14F-4D97-AF65-F5344CB8AC3E}">
        <p14:creationId xmlns:p14="http://schemas.microsoft.com/office/powerpoint/2010/main" val="3931339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5">
                                            <p:txEl>
                                              <p:pRg st="0" end="0"/>
                                            </p:txEl>
                                          </p:spTgt>
                                        </p:tgtEl>
                                        <p:attrNameLst>
                                          <p:attrName>style.textDecorationUnderline</p:attrName>
                                        </p:attrNameLst>
                                      </p:cBhvr>
                                      <p:to>
                                        <p:strVal val="tru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xit" presetSubtype="4" fill="hold" grpId="1" nodeType="clickEffect">
                                  <p:stCondLst>
                                    <p:cond delay="0"/>
                                  </p:stCondLst>
                                  <p:childTnLst>
                                    <p:animEffect transition="out" filter="wipe(down)">
                                      <p:cBhvr>
                                        <p:cTn id="14" dur="500"/>
                                        <p:tgtEl>
                                          <p:spTgt spid="8"/>
                                        </p:tgtEl>
                                      </p:cBhvr>
                                    </p:animEffect>
                                    <p:set>
                                      <p:cBhvr>
                                        <p:cTn id="15" dur="1" fill="hold">
                                          <p:stCondLst>
                                            <p:cond delay="499"/>
                                          </p:stCondLst>
                                        </p:cTn>
                                        <p:tgtEl>
                                          <p:spTgt spid="8"/>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8" presetClass="emph" presetSubtype="0" fill="hold" nodeType="clickEffect">
                                  <p:stCondLst>
                                    <p:cond delay="0"/>
                                  </p:stCondLst>
                                  <p:iterate type="lt">
                                    <p:tmPct val="4000"/>
                                  </p:iterate>
                                  <p:childTnLst>
                                    <p:set>
                                      <p:cBhvr override="childStyle">
                                        <p:cTn id="19" dur="500" fill="hold"/>
                                        <p:tgtEl>
                                          <p:spTgt spid="5">
                                            <p:txEl>
                                              <p:pRg st="1" end="1"/>
                                            </p:txEl>
                                          </p:spTgt>
                                        </p:tgtEl>
                                        <p:attrNameLst>
                                          <p:attrName>style.textDecorationUnderline</p:attrName>
                                        </p:attrNameLst>
                                      </p:cBhvr>
                                      <p:to>
                                        <p:strVal val="true"/>
                                      </p:to>
                                    </p:se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1" nodeType="clickEffect">
                                  <p:stCondLst>
                                    <p:cond delay="0"/>
                                  </p:stCondLst>
                                  <p:childTnLst>
                                    <p:set>
                                      <p:cBhvr>
                                        <p:cTn id="30" dur="1" fill="hold">
                                          <p:stCondLst>
                                            <p:cond delay="0"/>
                                          </p:stCondLst>
                                        </p:cTn>
                                        <p:tgtEl>
                                          <p:spTgt spid="7"/>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6">
                                            <p:txEl>
                                              <p:pRg st="0" end="0"/>
                                            </p:txEl>
                                          </p:spTgt>
                                        </p:tgtEl>
                                        <p:attrNameLst>
                                          <p:attrName>style.visibility</p:attrName>
                                        </p:attrNameLst>
                                      </p:cBhvr>
                                      <p:to>
                                        <p:strVal val="visible"/>
                                      </p:to>
                                    </p:set>
                                    <p:anim calcmode="lin" valueType="num">
                                      <p:cBhvr>
                                        <p:cTn id="35"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36"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37" dur="500"/>
                                        <p:tgtEl>
                                          <p:spTgt spid="6">
                                            <p:txEl>
                                              <p:pRg st="0" end="0"/>
                                            </p:txEl>
                                          </p:spTgt>
                                        </p:tgtEl>
                                      </p:cBhvr>
                                    </p:animEffect>
                                  </p:childTnLst>
                                </p:cTn>
                              </p:par>
                              <p:par>
                                <p:cTn id="38" presetID="53" presetClass="entr" presetSubtype="16" fill="hold" nodeType="withEffect">
                                  <p:stCondLst>
                                    <p:cond delay="0"/>
                                  </p:stCondLst>
                                  <p:childTnLst>
                                    <p:set>
                                      <p:cBhvr>
                                        <p:cTn id="39" dur="1" fill="hold">
                                          <p:stCondLst>
                                            <p:cond delay="0"/>
                                          </p:stCondLst>
                                        </p:cTn>
                                        <p:tgtEl>
                                          <p:spTgt spid="6">
                                            <p:txEl>
                                              <p:pRg st="2" end="2"/>
                                            </p:txEl>
                                          </p:spTgt>
                                        </p:tgtEl>
                                        <p:attrNameLst>
                                          <p:attrName>style.visibility</p:attrName>
                                        </p:attrNameLst>
                                      </p:cBhvr>
                                      <p:to>
                                        <p:strVal val="visible"/>
                                      </p:to>
                                    </p:set>
                                    <p:anim calcmode="lin" valueType="num">
                                      <p:cBhvr>
                                        <p:cTn id="40" dur="500" fill="hold"/>
                                        <p:tgtEl>
                                          <p:spTgt spid="6">
                                            <p:txEl>
                                              <p:pRg st="2" end="2"/>
                                            </p:txEl>
                                          </p:spTgt>
                                        </p:tgtEl>
                                        <p:attrNameLst>
                                          <p:attrName>ppt_w</p:attrName>
                                        </p:attrNameLst>
                                      </p:cBhvr>
                                      <p:tavLst>
                                        <p:tav tm="0">
                                          <p:val>
                                            <p:fltVal val="0"/>
                                          </p:val>
                                        </p:tav>
                                        <p:tav tm="100000">
                                          <p:val>
                                            <p:strVal val="#ppt_w"/>
                                          </p:val>
                                        </p:tav>
                                      </p:tavLst>
                                    </p:anim>
                                    <p:anim calcmode="lin" valueType="num">
                                      <p:cBhvr>
                                        <p:cTn id="41" dur="500" fill="hold"/>
                                        <p:tgtEl>
                                          <p:spTgt spid="6">
                                            <p:txEl>
                                              <p:pRg st="2" end="2"/>
                                            </p:txEl>
                                          </p:spTgt>
                                        </p:tgtEl>
                                        <p:attrNameLst>
                                          <p:attrName>ppt_h</p:attrName>
                                        </p:attrNameLst>
                                      </p:cBhvr>
                                      <p:tavLst>
                                        <p:tav tm="0">
                                          <p:val>
                                            <p:fltVal val="0"/>
                                          </p:val>
                                        </p:tav>
                                        <p:tav tm="100000">
                                          <p:val>
                                            <p:strVal val="#ppt_h"/>
                                          </p:val>
                                        </p:tav>
                                      </p:tavLst>
                                    </p:anim>
                                    <p:animEffect transition="in" filter="fade">
                                      <p:cBhvr>
                                        <p:cTn id="42" dur="500"/>
                                        <p:tgtEl>
                                          <p:spTgt spid="6">
                                            <p:txEl>
                                              <p:pRg st="2" end="2"/>
                                            </p:txEl>
                                          </p:spTgt>
                                        </p:tgtEl>
                                      </p:cBhvr>
                                    </p:animEffect>
                                  </p:childTnLst>
                                </p:cTn>
                              </p:par>
                              <p:par>
                                <p:cTn id="43" presetID="53" presetClass="entr" presetSubtype="16" fill="hold" nodeType="withEffect">
                                  <p:stCondLst>
                                    <p:cond delay="0"/>
                                  </p:stCondLst>
                                  <p:childTnLst>
                                    <p:set>
                                      <p:cBhvr>
                                        <p:cTn id="44" dur="1" fill="hold">
                                          <p:stCondLst>
                                            <p:cond delay="0"/>
                                          </p:stCondLst>
                                        </p:cTn>
                                        <p:tgtEl>
                                          <p:spTgt spid="6">
                                            <p:txEl>
                                              <p:pRg st="3" end="3"/>
                                            </p:txEl>
                                          </p:spTgt>
                                        </p:tgtEl>
                                        <p:attrNameLst>
                                          <p:attrName>style.visibility</p:attrName>
                                        </p:attrNameLst>
                                      </p:cBhvr>
                                      <p:to>
                                        <p:strVal val="visible"/>
                                      </p:to>
                                    </p:set>
                                    <p:anim calcmode="lin" valueType="num">
                                      <p:cBhvr>
                                        <p:cTn id="45" dur="500" fill="hold"/>
                                        <p:tgtEl>
                                          <p:spTgt spid="6">
                                            <p:txEl>
                                              <p:pRg st="3" end="3"/>
                                            </p:txEl>
                                          </p:spTgt>
                                        </p:tgtEl>
                                        <p:attrNameLst>
                                          <p:attrName>ppt_w</p:attrName>
                                        </p:attrNameLst>
                                      </p:cBhvr>
                                      <p:tavLst>
                                        <p:tav tm="0">
                                          <p:val>
                                            <p:fltVal val="0"/>
                                          </p:val>
                                        </p:tav>
                                        <p:tav tm="100000">
                                          <p:val>
                                            <p:strVal val="#ppt_w"/>
                                          </p:val>
                                        </p:tav>
                                      </p:tavLst>
                                    </p:anim>
                                    <p:anim calcmode="lin" valueType="num">
                                      <p:cBhvr>
                                        <p:cTn id="46" dur="500" fill="hold"/>
                                        <p:tgtEl>
                                          <p:spTgt spid="6">
                                            <p:txEl>
                                              <p:pRg st="3" end="3"/>
                                            </p:txEl>
                                          </p:spTgt>
                                        </p:tgtEl>
                                        <p:attrNameLst>
                                          <p:attrName>ppt_h</p:attrName>
                                        </p:attrNameLst>
                                      </p:cBhvr>
                                      <p:tavLst>
                                        <p:tav tm="0">
                                          <p:val>
                                            <p:fltVal val="0"/>
                                          </p:val>
                                        </p:tav>
                                        <p:tav tm="100000">
                                          <p:val>
                                            <p:strVal val="#ppt_h"/>
                                          </p:val>
                                        </p:tav>
                                      </p:tavLst>
                                    </p:anim>
                                    <p:animEffect transition="in" filter="fade">
                                      <p:cBhvr>
                                        <p:cTn id="47"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Condenação criminal – Duplicata simulada</a:t>
            </a:r>
          </a:p>
        </p:txBody>
      </p:sp>
      <p:sp>
        <p:nvSpPr>
          <p:cNvPr id="3" name="Espaço Reservado para Conteúdo 2"/>
          <p:cNvSpPr>
            <a:spLocks noGrp="1"/>
          </p:cNvSpPr>
          <p:nvPr>
            <p:ph sz="half" idx="1"/>
          </p:nvPr>
        </p:nvSpPr>
        <p:spPr/>
        <p:txBody>
          <a:bodyPr>
            <a:normAutofit fontScale="77500" lnSpcReduction="20000"/>
          </a:bodyPr>
          <a:lstStyle/>
          <a:p>
            <a:r>
              <a:rPr lang="pt-BR" dirty="0"/>
              <a:t>CRIME CONTRA O PATRIMÔNIO. DUPLICATA SIMULADA EM CONTINUIDADE DELITIVA (48 VEZES). ARTIGO 172, "CAPUT", C/C ART. 71, AMBOS DO CÓDIGO PENAL. SENTENÇA CONDENATÓRIA. </a:t>
            </a:r>
            <a:endParaRPr lang="pt-BR" u="sng" dirty="0"/>
          </a:p>
          <a:p>
            <a:r>
              <a:rPr lang="pt-BR" u="sng" dirty="0"/>
              <a:t>Por fim, ressalta-se que nada há para se alterar na dosimetria da pena, posto que devidamente observada a causa de aumento relativa à continuidade delitiva (art. 71, </a:t>
            </a:r>
            <a:r>
              <a:rPr lang="pt-BR" i="1" u="sng" dirty="0"/>
              <a:t>caput</a:t>
            </a:r>
            <a:r>
              <a:rPr lang="pt-BR" u="sng" dirty="0"/>
              <a:t>, CP), tendo sido utilizado o patamar de 1/3 para elevação, resultando ao acusado o resgate definitivo da reprimenda em 2 (anos) e 8 (oito) meses de detenção e pagamento de 13 (treze) dias-multa.</a:t>
            </a:r>
          </a:p>
          <a:p>
            <a:pPr lvl="1"/>
            <a:r>
              <a:rPr lang="pt-BR" dirty="0"/>
              <a:t>(TJSC, Apelação Criminal n. 2013.002889-5, de Içara, rel. Des. Cinthia Beatriz da Silva Bittencourt </a:t>
            </a:r>
            <a:r>
              <a:rPr lang="pt-BR" dirty="0" err="1"/>
              <a:t>Schaefer</a:t>
            </a:r>
            <a:r>
              <a:rPr lang="pt-BR" dirty="0"/>
              <a:t>, j. 24-07-2014).</a:t>
            </a:r>
          </a:p>
        </p:txBody>
      </p:sp>
      <p:sp>
        <p:nvSpPr>
          <p:cNvPr id="4" name="Espaço Reservado para Conteúdo 3"/>
          <p:cNvSpPr>
            <a:spLocks noGrp="1"/>
          </p:cNvSpPr>
          <p:nvPr>
            <p:ph sz="half" idx="2"/>
          </p:nvPr>
        </p:nvSpPr>
        <p:spPr/>
        <p:txBody>
          <a:bodyPr>
            <a:normAutofit fontScale="77500" lnSpcReduction="20000"/>
          </a:bodyPr>
          <a:lstStyle/>
          <a:p>
            <a:r>
              <a:rPr lang="pt-BR" dirty="0"/>
              <a:t>- O agente que emite duplicadas simuladas sem aceite e ausente prova documental que, fundada em negócio jurídico subjacente, cedendo-as a empresa de </a:t>
            </a:r>
            <a:r>
              <a:rPr lang="pt-BR" dirty="0" err="1"/>
              <a:t>factoring</a:t>
            </a:r>
            <a:r>
              <a:rPr lang="pt-BR" dirty="0"/>
              <a:t> para obter vantagem patrimonial comete o crime previsto no art. 172 do Código Penal. </a:t>
            </a:r>
          </a:p>
          <a:p>
            <a:pPr lvl="1"/>
            <a:r>
              <a:rPr lang="pt-BR" dirty="0"/>
              <a:t>(TJSC, Apelação Criminal n. 2011.053632-7, de Blumenau, rel. Des. Carlos Alberto </a:t>
            </a:r>
            <a:r>
              <a:rPr lang="pt-BR" dirty="0" err="1"/>
              <a:t>Civinski</a:t>
            </a:r>
            <a:r>
              <a:rPr lang="pt-BR" dirty="0"/>
              <a:t>, j. 19-11-2013)</a:t>
            </a:r>
          </a:p>
          <a:p>
            <a:r>
              <a:rPr lang="pt-BR" dirty="0"/>
              <a:t> AGENTE TINHA CONHECIMENTO QUE NÃO HOUVE QUALQUER PRESTAÇÃO DO SERVIÇO. PEDIDO DE ABSOLVIÇÃO PELA FALTA DO ELEMENTO MATERIAL DO DELITO. DUPLICATA SEM ASSINATURA DO SACADO E SEM AUTENTICAÇÃO. IMPOSSIBILIDADE. CRIME FORMAL. A SIMPLES EMISSÃO DA DUPLICATA JÁ SE ENQUADRA NO DELITO. NÃO HÁ NECESSIDADE DE ASSINATURA.  </a:t>
            </a:r>
          </a:p>
          <a:p>
            <a:pPr lvl="1"/>
            <a:r>
              <a:rPr lang="pt-BR" dirty="0"/>
              <a:t>(TJSC, Apelação Criminal n. 2011.019807-9, de São Bento do Sul, rel. Des. Cinthia Beatriz da Silva Bittencourt </a:t>
            </a:r>
            <a:r>
              <a:rPr lang="pt-BR" dirty="0" err="1"/>
              <a:t>Schaefer</a:t>
            </a:r>
            <a:r>
              <a:rPr lang="pt-BR" dirty="0"/>
              <a:t>, j. 19-07-2012).</a:t>
            </a:r>
          </a:p>
        </p:txBody>
      </p:sp>
    </p:spTree>
    <p:extLst>
      <p:ext uri="{BB962C8B-B14F-4D97-AF65-F5344CB8AC3E}">
        <p14:creationId xmlns:p14="http://schemas.microsoft.com/office/powerpoint/2010/main" val="40756975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818C1D7-F22D-401A-8F9D-0CE16EF94F3E}"/>
              </a:ext>
            </a:extLst>
          </p:cNvPr>
          <p:cNvSpPr>
            <a:spLocks noGrp="1"/>
          </p:cNvSpPr>
          <p:nvPr>
            <p:ph type="title"/>
          </p:nvPr>
        </p:nvSpPr>
        <p:spPr/>
        <p:txBody>
          <a:bodyPr/>
          <a:lstStyle/>
          <a:p>
            <a:r>
              <a:rPr lang="pt-BR" dirty="0"/>
              <a:t>Duplicata sem lastro – </a:t>
            </a:r>
            <a:r>
              <a:rPr lang="pt-BR" dirty="0" err="1"/>
              <a:t>cp</a:t>
            </a:r>
            <a:r>
              <a:rPr lang="pt-BR"/>
              <a:t>, 172</a:t>
            </a:r>
          </a:p>
        </p:txBody>
      </p:sp>
      <p:sp>
        <p:nvSpPr>
          <p:cNvPr id="3" name="Espaço Reservado para Conteúdo 2">
            <a:extLst>
              <a:ext uri="{FF2B5EF4-FFF2-40B4-BE49-F238E27FC236}">
                <a16:creationId xmlns:a16="http://schemas.microsoft.com/office/drawing/2014/main" id="{C34F7A7C-A59E-4BCD-A445-B4405144B21A}"/>
              </a:ext>
            </a:extLst>
          </p:cNvPr>
          <p:cNvSpPr>
            <a:spLocks noGrp="1"/>
          </p:cNvSpPr>
          <p:nvPr>
            <p:ph sz="half" idx="1"/>
          </p:nvPr>
        </p:nvSpPr>
        <p:spPr/>
        <p:txBody>
          <a:bodyPr>
            <a:normAutofit fontScale="77500" lnSpcReduction="20000"/>
          </a:bodyPr>
          <a:lstStyle/>
          <a:p>
            <a:r>
              <a:rPr lang="pt-BR" dirty="0"/>
              <a:t>Portanto, concluo pela condenação do acusado O.S.C. pela prática do crime de duplicata simulada em continuidade delitiva (art. 172, caput, c/c art. 71, ambos do CP), por 102 vezes. (fls. 620 e 621).</a:t>
            </a:r>
          </a:p>
          <a:p>
            <a:r>
              <a:rPr lang="pt-BR" dirty="0"/>
              <a:t>Sendo assim, não há reparos a serem procedidos na dosimetria da pena aplicada ao réu, a qual deve permanecer em 3 (três) anos e 4 (quatro) meses de detenção, em regime inicialmente aberto, além do pagamento de 16 (dezesseis) dias-multa, cada qual no valor mínimo legal. </a:t>
            </a:r>
            <a:r>
              <a:rPr lang="pt-BR" sz="1600" dirty="0"/>
              <a:t>(TJSC, Apelação Criminal n. 0004305-65.2016.8.24.0020, de Criciúma, rel. Volnei Celso </a:t>
            </a:r>
            <a:r>
              <a:rPr lang="pt-BR" sz="1600" dirty="0" err="1"/>
              <a:t>Tomazini</a:t>
            </a:r>
            <a:r>
              <a:rPr lang="pt-BR" sz="1600" dirty="0"/>
              <a:t>, Segunda Câmara Criminal, j. 29-10-2019)</a:t>
            </a:r>
            <a:endParaRPr lang="pt-BR" dirty="0"/>
          </a:p>
        </p:txBody>
      </p:sp>
      <p:sp>
        <p:nvSpPr>
          <p:cNvPr id="4" name="Espaço Reservado para Conteúdo 3">
            <a:extLst>
              <a:ext uri="{FF2B5EF4-FFF2-40B4-BE49-F238E27FC236}">
                <a16:creationId xmlns:a16="http://schemas.microsoft.com/office/drawing/2014/main" id="{3928E5C3-6904-4374-A336-0D3A63D605B2}"/>
              </a:ext>
            </a:extLst>
          </p:cNvPr>
          <p:cNvSpPr>
            <a:spLocks noGrp="1"/>
          </p:cNvSpPr>
          <p:nvPr>
            <p:ph sz="half" idx="2"/>
          </p:nvPr>
        </p:nvSpPr>
        <p:spPr/>
        <p:txBody>
          <a:bodyPr>
            <a:normAutofit fontScale="77500" lnSpcReduction="20000"/>
          </a:bodyPr>
          <a:lstStyle/>
          <a:p>
            <a:r>
              <a:rPr lang="pt-BR" dirty="0"/>
              <a:t> Nos meses de fevereiro a março de 2014, na qualidade de administrador de fato da empresa JRP, pretendendo captar recursos financeiros, mediante a troca de títulos de crédito em </a:t>
            </a:r>
            <a:r>
              <a:rPr lang="pt-BR" dirty="0" err="1"/>
              <a:t>factorings</a:t>
            </a:r>
            <a:r>
              <a:rPr lang="pt-BR" dirty="0"/>
              <a:t> da região, EV emitiu diversas notas de venda que não correspondiam a quaisquer negociação comercial, porque não houve realmente a compra e venda das mercadorias nela indicadas. Posteriormente, buscando dar um ar de legitimidade às emissões simuladas, EV emitiu correspondentes notas de devolução de mercadoria, igualmente fraudulentas. </a:t>
            </a:r>
          </a:p>
          <a:p>
            <a:r>
              <a:rPr lang="pt-BR" dirty="0"/>
              <a:t>Conclusão: a) CONDENAR o acusado EV, qualificado nos autos, à pena de 2 (dois) anos de detenção, em regime aberto, e ao pagamento de 10 (dez) dias-multa, cada um no valor de 1/30 do salário mínimo vigente na época dos fatos, dando-o como incurso nas sanções do art. 172, caput, do Código Penal; e b) SUBSTITUIR a pena privativa de liberdade a ele aplicada, nos termos especificados anteriormente (fls. 180-189). (TJSC, Apelação Criminal n. 0001031-44.2015.8.24.0080, de Xanxerê, rel. </a:t>
            </a:r>
            <a:r>
              <a:rPr lang="pt-BR" dirty="0" err="1"/>
              <a:t>Hildemar</a:t>
            </a:r>
            <a:r>
              <a:rPr lang="pt-BR" dirty="0"/>
              <a:t> </a:t>
            </a:r>
            <a:r>
              <a:rPr lang="pt-BR" dirty="0" err="1"/>
              <a:t>Meneguzzi</a:t>
            </a:r>
            <a:r>
              <a:rPr lang="pt-BR" dirty="0"/>
              <a:t> de Carvalho, Primeira Câmara Criminal, j. 23-07-2020)</a:t>
            </a:r>
          </a:p>
        </p:txBody>
      </p:sp>
    </p:spTree>
    <p:extLst>
      <p:ext uri="{BB962C8B-B14F-4D97-AF65-F5344CB8AC3E}">
        <p14:creationId xmlns:p14="http://schemas.microsoft.com/office/powerpoint/2010/main" val="10551145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sp>
        <p:nvSpPr>
          <p:cNvPr id="3" name="Espaço Reservado para Conteúdo 2"/>
          <p:cNvSpPr>
            <a:spLocks noGrp="1"/>
          </p:cNvSpPr>
          <p:nvPr>
            <p:ph sz="half" idx="1"/>
          </p:nvPr>
        </p:nvSpPr>
        <p:spPr/>
        <p:txBody>
          <a:bodyPr/>
          <a:lstStyle/>
          <a:p>
            <a:r>
              <a:rPr lang="pt-BR" dirty="0"/>
              <a:t>Ricardo Negrão: </a:t>
            </a:r>
          </a:p>
          <a:p>
            <a:r>
              <a:rPr lang="pt-BR" dirty="0"/>
              <a:t>TJSP entende que apenas o sacador do título não aceito deve ser levado a protesto, sob pena de eventual responsabilização do endossatário pelos danos causados ao sacado, caso a duplicata seja simulada. (Manual, p. 170)</a:t>
            </a:r>
          </a:p>
        </p:txBody>
      </p:sp>
      <p:sp>
        <p:nvSpPr>
          <p:cNvPr id="4" name="Espaço Reservado para Conteúdo 3"/>
          <p:cNvSpPr>
            <a:spLocks noGrp="1"/>
          </p:cNvSpPr>
          <p:nvPr>
            <p:ph sz="half" idx="2"/>
          </p:nvPr>
        </p:nvSpPr>
        <p:spPr/>
        <p:txBody>
          <a:bodyPr/>
          <a:lstStyle/>
          <a:p>
            <a:endParaRPr lang="pt-BR"/>
          </a:p>
        </p:txBody>
      </p:sp>
    </p:spTree>
    <p:extLst>
      <p:ext uri="{BB962C8B-B14F-4D97-AF65-F5344CB8AC3E}">
        <p14:creationId xmlns:p14="http://schemas.microsoft.com/office/powerpoint/2010/main" val="13531362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TRIPLICATA</a:t>
            </a:r>
          </a:p>
        </p:txBody>
      </p:sp>
      <p:sp>
        <p:nvSpPr>
          <p:cNvPr id="3" name="Espaço Reservado para Conteúdo 2"/>
          <p:cNvSpPr>
            <a:spLocks noGrp="1"/>
          </p:cNvSpPr>
          <p:nvPr>
            <p:ph sz="half" idx="1"/>
          </p:nvPr>
        </p:nvSpPr>
        <p:spPr/>
        <p:txBody>
          <a:bodyPr/>
          <a:lstStyle/>
          <a:p>
            <a:r>
              <a:rPr lang="pt-BR" dirty="0"/>
              <a:t>É a segunda via </a:t>
            </a:r>
            <a:r>
              <a:rPr lang="pt-BR"/>
              <a:t>da duplicata.</a:t>
            </a:r>
            <a:endParaRPr lang="pt-BR" dirty="0"/>
          </a:p>
        </p:txBody>
      </p:sp>
      <p:sp>
        <p:nvSpPr>
          <p:cNvPr id="4" name="Espaço Reservado para Conteúdo 3"/>
          <p:cNvSpPr>
            <a:spLocks noGrp="1"/>
          </p:cNvSpPr>
          <p:nvPr>
            <p:ph sz="half" idx="2"/>
          </p:nvPr>
        </p:nvSpPr>
        <p:spPr/>
        <p:txBody>
          <a:bodyPr/>
          <a:lstStyle/>
          <a:p>
            <a:r>
              <a:rPr lang="pt-BR" dirty="0"/>
              <a:t> </a:t>
            </a:r>
            <a:r>
              <a:rPr lang="pt-BR" dirty="0" err="1"/>
              <a:t>Art</a:t>
            </a:r>
            <a:r>
              <a:rPr lang="pt-BR" dirty="0"/>
              <a:t> . 23. A perda ou extravio da duplicata obrigará o vendedor a extrair triplicata, que terá os mesmos efeitos e requisitos e obedecerá às mesmas formalidades daquela.</a:t>
            </a:r>
          </a:p>
        </p:txBody>
      </p:sp>
    </p:spTree>
    <p:extLst>
      <p:ext uri="{BB962C8B-B14F-4D97-AF65-F5344CB8AC3E}">
        <p14:creationId xmlns:p14="http://schemas.microsoft.com/office/powerpoint/2010/main" val="1513809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AÇÕES JUDICIAIS</a:t>
            </a:r>
          </a:p>
        </p:txBody>
      </p:sp>
      <p:sp>
        <p:nvSpPr>
          <p:cNvPr id="3" name="Espaço Reservado para Conteúdo 2"/>
          <p:cNvSpPr>
            <a:spLocks noGrp="1"/>
          </p:cNvSpPr>
          <p:nvPr>
            <p:ph sz="half" idx="1"/>
          </p:nvPr>
        </p:nvSpPr>
        <p:spPr/>
        <p:txBody>
          <a:bodyPr/>
          <a:lstStyle/>
          <a:p>
            <a:r>
              <a:rPr lang="pt-BR" dirty="0"/>
              <a:t>Ação de execução, no foro da praça de pagamento, em até três anos do vencimento (sacado e seus avalistas), ou um ano, do protesto (contra endossante e avalistas).  Ação de regresso prescreve em um ano. (artigos 15 a 18)</a:t>
            </a:r>
          </a:p>
          <a:p>
            <a:endParaRPr lang="pt-BR" dirty="0"/>
          </a:p>
        </p:txBody>
      </p:sp>
      <p:sp>
        <p:nvSpPr>
          <p:cNvPr id="4" name="Espaço Reservado para Conteúdo 3"/>
          <p:cNvSpPr>
            <a:spLocks noGrp="1"/>
          </p:cNvSpPr>
          <p:nvPr>
            <p:ph sz="half" idx="2"/>
          </p:nvPr>
        </p:nvSpPr>
        <p:spPr/>
        <p:txBody>
          <a:bodyPr/>
          <a:lstStyle/>
          <a:p>
            <a:r>
              <a:rPr lang="pt-BR" dirty="0"/>
              <a:t>Cabe a monitória </a:t>
            </a:r>
          </a:p>
          <a:p>
            <a:pPr lvl="2"/>
            <a:r>
              <a:rPr lang="pt-BR" dirty="0"/>
              <a:t>(RESP 204894)</a:t>
            </a:r>
          </a:p>
          <a:p>
            <a:r>
              <a:rPr lang="pt-BR" dirty="0"/>
              <a:t>Instruída com: </a:t>
            </a:r>
          </a:p>
          <a:p>
            <a:pPr lvl="1"/>
            <a:r>
              <a:rPr lang="pt-BR" dirty="0"/>
              <a:t>notas fiscais </a:t>
            </a:r>
          </a:p>
          <a:p>
            <a:pPr lvl="1"/>
            <a:r>
              <a:rPr lang="pt-BR" dirty="0"/>
              <a:t>protesto </a:t>
            </a:r>
          </a:p>
          <a:p>
            <a:pPr lvl="1"/>
            <a:r>
              <a:rPr lang="pt-BR" dirty="0"/>
              <a:t>sem impugnação </a:t>
            </a:r>
          </a:p>
          <a:p>
            <a:pPr lvl="2"/>
            <a:r>
              <a:rPr lang="pt-BR" dirty="0"/>
              <a:t>(RESP 281284)	</a:t>
            </a:r>
          </a:p>
        </p:txBody>
      </p:sp>
    </p:spTree>
    <p:extLst>
      <p:ext uri="{BB962C8B-B14F-4D97-AF65-F5344CB8AC3E}">
        <p14:creationId xmlns:p14="http://schemas.microsoft.com/office/powerpoint/2010/main" val="25557172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LEGISLAÇÃO APLICÁVEL	</a:t>
            </a:r>
          </a:p>
        </p:txBody>
      </p:sp>
      <p:sp>
        <p:nvSpPr>
          <p:cNvPr id="5" name="Espaço Reservado para Texto 4"/>
          <p:cNvSpPr>
            <a:spLocks noGrp="1"/>
          </p:cNvSpPr>
          <p:nvPr>
            <p:ph type="body" idx="1"/>
          </p:nvPr>
        </p:nvSpPr>
        <p:spPr/>
        <p:txBody>
          <a:bodyPr/>
          <a:lstStyle/>
          <a:p>
            <a:r>
              <a:rPr lang="pt-BR" dirty="0"/>
              <a:t>HISTÓRICO</a:t>
            </a:r>
          </a:p>
        </p:txBody>
      </p:sp>
      <p:sp>
        <p:nvSpPr>
          <p:cNvPr id="6" name="Espaço Reservado para Conteúdo 5"/>
          <p:cNvSpPr>
            <a:spLocks noGrp="1"/>
          </p:cNvSpPr>
          <p:nvPr>
            <p:ph sz="half" idx="2"/>
          </p:nvPr>
        </p:nvSpPr>
        <p:spPr/>
        <p:txBody>
          <a:bodyPr>
            <a:normAutofit lnSpcReduction="10000"/>
          </a:bodyPr>
          <a:lstStyle/>
          <a:p>
            <a:r>
              <a:rPr lang="pt-BR" dirty="0"/>
              <a:t>Código Comercial de 1850: fatura representa conta líquida, equiparada a título de crédito</a:t>
            </a:r>
          </a:p>
          <a:p>
            <a:r>
              <a:rPr lang="pt-BR" dirty="0"/>
              <a:t>Decreto 2.044 de 1908: suprime o efeito cambial da fatura, obrigando ao uso da Letra de Câmbio</a:t>
            </a:r>
          </a:p>
          <a:p>
            <a:r>
              <a:rPr lang="pt-BR" dirty="0"/>
              <a:t>Lei 187 de 1936: devolve à fatura o efeito cambial</a:t>
            </a:r>
          </a:p>
          <a:p>
            <a:r>
              <a:rPr lang="pt-BR" dirty="0"/>
              <a:t>Lei 5.474 de 1968</a:t>
            </a:r>
          </a:p>
          <a:p>
            <a:endParaRPr lang="pt-BR" dirty="0"/>
          </a:p>
        </p:txBody>
      </p:sp>
      <p:sp>
        <p:nvSpPr>
          <p:cNvPr id="7" name="Espaço Reservado para Texto 6"/>
          <p:cNvSpPr>
            <a:spLocks noGrp="1"/>
          </p:cNvSpPr>
          <p:nvPr>
            <p:ph type="body" sz="quarter" idx="3"/>
          </p:nvPr>
        </p:nvSpPr>
        <p:spPr/>
        <p:txBody>
          <a:bodyPr/>
          <a:lstStyle/>
          <a:p>
            <a:r>
              <a:rPr lang="pt-BR" dirty="0"/>
              <a:t>ATUALMENTE</a:t>
            </a:r>
          </a:p>
        </p:txBody>
      </p:sp>
      <p:sp>
        <p:nvSpPr>
          <p:cNvPr id="8" name="Espaço Reservado para Conteúdo 7"/>
          <p:cNvSpPr>
            <a:spLocks noGrp="1"/>
          </p:cNvSpPr>
          <p:nvPr>
            <p:ph sz="quarter" idx="4"/>
          </p:nvPr>
        </p:nvSpPr>
        <p:spPr/>
        <p:txBody>
          <a:bodyPr>
            <a:normAutofit lnSpcReduction="10000"/>
          </a:bodyPr>
          <a:lstStyle/>
          <a:p>
            <a:r>
              <a:rPr lang="pt-BR" dirty="0"/>
              <a:t>Lei 5.474 de 1968: regime geral</a:t>
            </a:r>
          </a:p>
          <a:p>
            <a:r>
              <a:rPr lang="pt-BR" dirty="0"/>
              <a:t>Admite aplicação da LUG:</a:t>
            </a:r>
          </a:p>
          <a:p>
            <a:pPr lvl="1"/>
            <a:r>
              <a:rPr lang="pt-BR" dirty="0"/>
              <a:t> </a:t>
            </a:r>
            <a:r>
              <a:rPr lang="pt-BR" dirty="0" err="1"/>
              <a:t>Art</a:t>
            </a:r>
            <a:r>
              <a:rPr lang="pt-BR" dirty="0"/>
              <a:t> . 25. Aplicam-se à duplicata e à triplicata, no que couber, os dispositivos da legislação </a:t>
            </a:r>
            <a:r>
              <a:rPr lang="pt-BR" dirty="0" err="1"/>
              <a:t>sôbre</a:t>
            </a:r>
            <a:r>
              <a:rPr lang="pt-BR" dirty="0"/>
              <a:t> emissão, circulação e pagamento das Letras de Câmbio.</a:t>
            </a:r>
          </a:p>
          <a:p>
            <a:r>
              <a:rPr lang="pt-BR" dirty="0"/>
              <a:t>E do Código Civil (artigo 903)</a:t>
            </a:r>
          </a:p>
          <a:p>
            <a:pPr lvl="1"/>
            <a:r>
              <a:rPr lang="pt-BR" dirty="0"/>
              <a:t>Salvo disposição diversa em lei especial, regem-se os títulos de crédito pelo disposto neste Código.</a:t>
            </a:r>
          </a:p>
        </p:txBody>
      </p:sp>
    </p:spTree>
    <p:extLst>
      <p:ext uri="{BB962C8B-B14F-4D97-AF65-F5344CB8AC3E}">
        <p14:creationId xmlns:p14="http://schemas.microsoft.com/office/powerpoint/2010/main" val="11488154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Princípios do DIREITO CAMBIÁRIO NA LEI 5474</a:t>
            </a:r>
          </a:p>
        </p:txBody>
      </p:sp>
      <p:sp>
        <p:nvSpPr>
          <p:cNvPr id="3" name="Espaço Reservado para Conteúdo 2"/>
          <p:cNvSpPr>
            <a:spLocks noGrp="1"/>
          </p:cNvSpPr>
          <p:nvPr>
            <p:ph sz="half" idx="1"/>
          </p:nvPr>
        </p:nvSpPr>
        <p:spPr>
          <a:xfrm>
            <a:off x="581193" y="2228003"/>
            <a:ext cx="5400507" cy="4629997"/>
          </a:xfrm>
        </p:spPr>
        <p:txBody>
          <a:bodyPr>
            <a:normAutofit/>
          </a:bodyPr>
          <a:lstStyle/>
          <a:p>
            <a:r>
              <a:rPr lang="pt-BR" dirty="0">
                <a:effectLst>
                  <a:outerShdw blurRad="38100" dist="38100" dir="2700000" algn="tl">
                    <a:srgbClr val="000000">
                      <a:alpha val="43137"/>
                    </a:srgbClr>
                  </a:outerShdw>
                </a:effectLst>
              </a:rPr>
              <a:t>Ação Cambial</a:t>
            </a:r>
          </a:p>
          <a:p>
            <a:pPr lvl="1"/>
            <a:r>
              <a:rPr lang="pt-BR" dirty="0" err="1"/>
              <a:t>Art</a:t>
            </a:r>
            <a:r>
              <a:rPr lang="pt-BR" dirty="0"/>
              <a:t> 15 - A cobrança judicial de duplicata ou triplicata será efetuada de conformidade </a:t>
            </a:r>
            <a:r>
              <a:rPr lang="pt-BR" u="sng" dirty="0">
                <a:effectLst>
                  <a:outerShdw blurRad="38100" dist="38100" dir="2700000" algn="tl">
                    <a:srgbClr val="000000">
                      <a:alpha val="43137"/>
                    </a:srgbClr>
                  </a:outerShdw>
                </a:effectLst>
              </a:rPr>
              <a:t>com o processo aplicável aos títulos executivos extrajudiciais</a:t>
            </a:r>
            <a:r>
              <a:rPr lang="pt-BR" dirty="0"/>
              <a:t>, de que cogita o Livro II do Código de Processo Civil ,quando se trata</a:t>
            </a:r>
          </a:p>
          <a:p>
            <a:r>
              <a:rPr lang="pt-BR" dirty="0">
                <a:effectLst>
                  <a:outerShdw blurRad="38100" dist="38100" dir="2700000" algn="tl">
                    <a:srgbClr val="000000">
                      <a:alpha val="43137"/>
                    </a:srgbClr>
                  </a:outerShdw>
                </a:effectLst>
              </a:rPr>
              <a:t>Negociabilidade</a:t>
            </a:r>
          </a:p>
          <a:p>
            <a:pPr lvl="1"/>
            <a:r>
              <a:rPr lang="pt-BR" dirty="0" err="1"/>
              <a:t>Art</a:t>
            </a:r>
            <a:r>
              <a:rPr lang="pt-BR" dirty="0"/>
              <a:t> . 2º No ato da emissão da fatura, </a:t>
            </a:r>
            <a:r>
              <a:rPr lang="pt-BR" u="sng" dirty="0">
                <a:effectLst>
                  <a:outerShdw blurRad="38100" dist="38100" dir="2700000" algn="tl">
                    <a:srgbClr val="000000">
                      <a:alpha val="43137"/>
                    </a:srgbClr>
                  </a:outerShdw>
                </a:effectLst>
              </a:rPr>
              <a:t>dela poderá ser extraída uma duplicata para circulação como efeito comercial</a:t>
            </a:r>
            <a:r>
              <a:rPr lang="pt-BR" dirty="0"/>
              <a:t>, não sendo admitida qualquer outra espécie de título de crédito para documentar o saque do vendedor pela importância faturada ao comprador.</a:t>
            </a:r>
          </a:p>
        </p:txBody>
      </p:sp>
      <p:sp>
        <p:nvSpPr>
          <p:cNvPr id="4" name="Espaço Reservado para Conteúdo 3"/>
          <p:cNvSpPr>
            <a:spLocks noGrp="1"/>
          </p:cNvSpPr>
          <p:nvPr>
            <p:ph sz="half" idx="2"/>
          </p:nvPr>
        </p:nvSpPr>
        <p:spPr>
          <a:xfrm>
            <a:off x="6188417" y="2228003"/>
            <a:ext cx="5422392" cy="4629997"/>
          </a:xfrm>
        </p:spPr>
        <p:txBody>
          <a:bodyPr>
            <a:normAutofit/>
          </a:bodyPr>
          <a:lstStyle/>
          <a:p>
            <a:r>
              <a:rPr lang="pt-BR" dirty="0"/>
              <a:t>Demais princípios decorrem da equiparação ao regime cambial, por efeito do artigo 25</a:t>
            </a:r>
          </a:p>
        </p:txBody>
      </p:sp>
    </p:spTree>
    <p:extLst>
      <p:ext uri="{BB962C8B-B14F-4D97-AF65-F5344CB8AC3E}">
        <p14:creationId xmlns:p14="http://schemas.microsoft.com/office/powerpoint/2010/main" val="3097228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CLASSIFICAÇÃO</a:t>
            </a:r>
          </a:p>
        </p:txBody>
      </p:sp>
      <p:sp>
        <p:nvSpPr>
          <p:cNvPr id="3" name="Espaço Reservado para Conteúdo 2"/>
          <p:cNvSpPr>
            <a:spLocks noGrp="1"/>
          </p:cNvSpPr>
          <p:nvPr>
            <p:ph sz="half" idx="1"/>
          </p:nvPr>
        </p:nvSpPr>
        <p:spPr/>
        <p:txBody>
          <a:bodyPr>
            <a:normAutofit fontScale="92500"/>
          </a:bodyPr>
          <a:lstStyle/>
          <a:p>
            <a:r>
              <a:rPr lang="pt-BR" u="sng" dirty="0"/>
              <a:t>Classificação</a:t>
            </a:r>
            <a:r>
              <a:rPr lang="pt-BR" dirty="0"/>
              <a:t>: </a:t>
            </a:r>
          </a:p>
          <a:p>
            <a:r>
              <a:rPr lang="pt-BR" dirty="0"/>
              <a:t>a) modelo: vinculado (cheque – LD 27; CMN) ou livre (NP); </a:t>
            </a:r>
          </a:p>
          <a:p>
            <a:r>
              <a:rPr lang="pt-BR" dirty="0"/>
              <a:t>b) estrutura: ordem (sacado, sacador e tomador – CH, DUP e LC) ou promessa de pagamento (NP); </a:t>
            </a:r>
          </a:p>
          <a:p>
            <a:r>
              <a:rPr lang="pt-BR" dirty="0"/>
              <a:t>c) emissão: causal (DUP), limitado (LC no lugar de DUP não pode) ou não causal (NP); </a:t>
            </a:r>
          </a:p>
          <a:p>
            <a:r>
              <a:rPr lang="pt-BR" dirty="0"/>
              <a:t>d) circulação: nominativos (à ordem – endossável; ou não à ordem – não endossável) ou ao portador.</a:t>
            </a:r>
          </a:p>
          <a:p>
            <a:endParaRPr lang="pt-BR" dirty="0"/>
          </a:p>
        </p:txBody>
      </p:sp>
      <p:sp>
        <p:nvSpPr>
          <p:cNvPr id="4" name="Espaço Reservado para Conteúdo 3"/>
          <p:cNvSpPr>
            <a:spLocks noGrp="1"/>
          </p:cNvSpPr>
          <p:nvPr>
            <p:ph sz="half" idx="2"/>
          </p:nvPr>
        </p:nvSpPr>
        <p:spPr/>
        <p:txBody>
          <a:bodyPr>
            <a:normAutofit fontScale="92500"/>
          </a:bodyPr>
          <a:lstStyle/>
          <a:p>
            <a:r>
              <a:rPr lang="pt-BR" sz="2800" dirty="0"/>
              <a:t>A Duplicata é: vinculada quanto ao modelo (CNM 102 de 1968); é ordem de pagamento; causal; e deve ser emitida “à ordem.” (art. 2º) </a:t>
            </a:r>
          </a:p>
        </p:txBody>
      </p:sp>
    </p:spTree>
    <p:extLst>
      <p:ext uri="{BB962C8B-B14F-4D97-AF65-F5344CB8AC3E}">
        <p14:creationId xmlns:p14="http://schemas.microsoft.com/office/powerpoint/2010/main" val="3249517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pt-BR" dirty="0"/>
              <a:t>Procedimento</a:t>
            </a:r>
          </a:p>
        </p:txBody>
      </p:sp>
      <p:graphicFrame>
        <p:nvGraphicFramePr>
          <p:cNvPr id="7" name="Espaço Reservado para Conteúdo 6"/>
          <p:cNvGraphicFramePr>
            <a:graphicFrameLocks noGrp="1"/>
          </p:cNvGraphicFramePr>
          <p:nvPr>
            <p:ph idx="1"/>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470346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FATURA</a:t>
            </a:r>
          </a:p>
        </p:txBody>
      </p:sp>
      <p:sp>
        <p:nvSpPr>
          <p:cNvPr id="3" name="Espaço Reservado para Conteúdo 2"/>
          <p:cNvSpPr>
            <a:spLocks noGrp="1"/>
          </p:cNvSpPr>
          <p:nvPr>
            <p:ph sz="half" idx="1"/>
          </p:nvPr>
        </p:nvSpPr>
        <p:spPr/>
        <p:txBody>
          <a:bodyPr>
            <a:normAutofit lnSpcReduction="10000"/>
          </a:bodyPr>
          <a:lstStyle/>
          <a:p>
            <a:r>
              <a:rPr lang="pt-BR" dirty="0"/>
              <a:t>É a conta líquida da venda remetida ao comprador, que discrimina o objeto da transação mercantil, sua qualidade e seu preço</a:t>
            </a:r>
          </a:p>
          <a:p>
            <a:r>
              <a:rPr lang="pt-BR" dirty="0"/>
              <a:t>Pode ser:</a:t>
            </a:r>
          </a:p>
          <a:p>
            <a:pPr lvl="1"/>
            <a:r>
              <a:rPr lang="pt-BR" dirty="0"/>
              <a:t>Compra e venda mercantil</a:t>
            </a:r>
          </a:p>
          <a:p>
            <a:pPr lvl="1"/>
            <a:r>
              <a:rPr lang="pt-BR" dirty="0"/>
              <a:t>Prestação de serviços</a:t>
            </a:r>
          </a:p>
          <a:p>
            <a:pPr lvl="1"/>
            <a:r>
              <a:rPr lang="pt-BR" dirty="0"/>
              <a:t>Prestação de serviços profissionais</a:t>
            </a:r>
          </a:p>
        </p:txBody>
      </p:sp>
      <p:sp>
        <p:nvSpPr>
          <p:cNvPr id="4" name="Espaço Reservado para Conteúdo 3"/>
          <p:cNvSpPr>
            <a:spLocks noGrp="1"/>
          </p:cNvSpPr>
          <p:nvPr>
            <p:ph sz="half" idx="2"/>
          </p:nvPr>
        </p:nvSpPr>
        <p:spPr/>
        <p:txBody>
          <a:bodyPr>
            <a:normAutofit lnSpcReduction="10000"/>
          </a:bodyPr>
          <a:lstStyle/>
          <a:p>
            <a:r>
              <a:rPr lang="pt-BR" dirty="0" err="1"/>
              <a:t>Art</a:t>
            </a:r>
            <a:r>
              <a:rPr lang="pt-BR" dirty="0"/>
              <a:t> . 1º Em todo o contrato de compra e venda mercantil entre partes domiciliadas no território brasileiro, com prazo não inferior a 30 (trinta) dias, contado da data da entrega ou despacho das mercadorias, o vendedor extrairá a respectiva fatura para apresentação ao comprador.</a:t>
            </a:r>
          </a:p>
          <a:p>
            <a:r>
              <a:rPr lang="pt-BR" dirty="0"/>
              <a:t>§ 1º A fatura discriminará as mercadorias vendidas ou, quando convier ao vendedor, indicará </a:t>
            </a:r>
            <a:r>
              <a:rPr lang="pt-BR" dirty="0" err="1"/>
              <a:t>sòmente</a:t>
            </a:r>
            <a:r>
              <a:rPr lang="pt-BR" dirty="0"/>
              <a:t> os números e valores das notas parciais expedidas por ocasião das vendas, despachos ou entregas das mercadorias.</a:t>
            </a:r>
          </a:p>
          <a:p>
            <a:endParaRPr lang="pt-BR" dirty="0"/>
          </a:p>
        </p:txBody>
      </p:sp>
    </p:spTree>
    <p:extLst>
      <p:ext uri="{BB962C8B-B14F-4D97-AF65-F5344CB8AC3E}">
        <p14:creationId xmlns:p14="http://schemas.microsoft.com/office/powerpoint/2010/main" val="1423002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REQUISITOS</a:t>
            </a:r>
          </a:p>
        </p:txBody>
      </p:sp>
      <p:sp>
        <p:nvSpPr>
          <p:cNvPr id="3" name="Espaço Reservado para Conteúdo 2"/>
          <p:cNvSpPr>
            <a:spLocks noGrp="1"/>
          </p:cNvSpPr>
          <p:nvPr>
            <p:ph sz="half" idx="1"/>
          </p:nvPr>
        </p:nvSpPr>
        <p:spPr/>
        <p:txBody>
          <a:bodyPr>
            <a:normAutofit fontScale="92500" lnSpcReduction="20000"/>
          </a:bodyPr>
          <a:lstStyle/>
          <a:p>
            <a:r>
              <a:rPr lang="pt-BR" dirty="0" err="1"/>
              <a:t>Art</a:t>
            </a:r>
            <a:r>
              <a:rPr lang="pt-BR" dirty="0"/>
              <a:t> . 2º No ato da emissão da fatura, dela poderá ser extraída uma duplicata para circulação como efeito comercial, não sendo admitida qualquer outra espécie de título de crédito para documentar o saque do vendedor pela importância faturada ao comprador.</a:t>
            </a:r>
          </a:p>
          <a:p>
            <a:r>
              <a:rPr lang="pt-BR" dirty="0"/>
              <a:t>§ 1º A duplicata conterá:</a:t>
            </a:r>
          </a:p>
          <a:p>
            <a:r>
              <a:rPr lang="pt-BR" dirty="0"/>
              <a:t>I - a denominação "duplicata", a data de sua emissão e o número de ordem;</a:t>
            </a:r>
          </a:p>
          <a:p>
            <a:r>
              <a:rPr lang="pt-BR" dirty="0"/>
              <a:t>II - o número da fatura;</a:t>
            </a:r>
          </a:p>
          <a:p>
            <a:r>
              <a:rPr lang="pt-BR" dirty="0"/>
              <a:t>III - a data certa do vencimento ou a declaração de ser a duplicata à vista;       </a:t>
            </a:r>
          </a:p>
        </p:txBody>
      </p:sp>
      <p:sp>
        <p:nvSpPr>
          <p:cNvPr id="4" name="Espaço Reservado para Conteúdo 3"/>
          <p:cNvSpPr>
            <a:spLocks noGrp="1"/>
          </p:cNvSpPr>
          <p:nvPr>
            <p:ph sz="half" idx="2"/>
          </p:nvPr>
        </p:nvSpPr>
        <p:spPr/>
        <p:txBody>
          <a:bodyPr>
            <a:normAutofit fontScale="92500" lnSpcReduction="20000"/>
          </a:bodyPr>
          <a:lstStyle/>
          <a:p>
            <a:r>
              <a:rPr lang="pt-BR" dirty="0"/>
              <a:t>IV - o nome e domicílio do vendedor e do comprador;</a:t>
            </a:r>
          </a:p>
          <a:p>
            <a:r>
              <a:rPr lang="pt-BR" dirty="0"/>
              <a:t>V - a importância a pagar, em algarismos e por extenso;</a:t>
            </a:r>
          </a:p>
          <a:p>
            <a:r>
              <a:rPr lang="pt-BR" dirty="0"/>
              <a:t>VI - a praça de pagamento;</a:t>
            </a:r>
          </a:p>
          <a:p>
            <a:r>
              <a:rPr lang="pt-BR" dirty="0"/>
              <a:t>VII - a cláusula à ordem;</a:t>
            </a:r>
          </a:p>
          <a:p>
            <a:r>
              <a:rPr lang="pt-BR" dirty="0"/>
              <a:t>VIII - a declaração do reconhecimento de sua exatidão e da obrigação de pagá-la, a ser assinada pelo comprador, como aceite, cambial;</a:t>
            </a:r>
          </a:p>
          <a:p>
            <a:r>
              <a:rPr lang="pt-BR" dirty="0"/>
              <a:t>IX - a assinatura do emitente.</a:t>
            </a:r>
          </a:p>
          <a:p>
            <a:endParaRPr lang="pt-BR" dirty="0"/>
          </a:p>
        </p:txBody>
      </p:sp>
      <p:sp>
        <p:nvSpPr>
          <p:cNvPr id="5" name="CaixaDeTexto 4"/>
          <p:cNvSpPr txBox="1"/>
          <p:nvPr/>
        </p:nvSpPr>
        <p:spPr>
          <a:xfrm>
            <a:off x="39736" y="3785740"/>
            <a:ext cx="6505303" cy="2585323"/>
          </a:xfrm>
          <a:prstGeom prst="rect">
            <a:avLst/>
          </a:prstGeom>
          <a:solidFill>
            <a:schemeClr val="accent1"/>
          </a:solidFill>
        </p:spPr>
        <p:txBody>
          <a:bodyPr wrap="square" rtlCol="0">
            <a:spAutoFit/>
          </a:bodyPr>
          <a:lstStyle/>
          <a:p>
            <a:pPr algn="ctr"/>
            <a:r>
              <a:rPr lang="pt-BR" dirty="0" err="1">
                <a:solidFill>
                  <a:schemeClr val="bg1"/>
                </a:solidFill>
              </a:rPr>
              <a:t>Art</a:t>
            </a:r>
            <a:r>
              <a:rPr lang="pt-BR" dirty="0">
                <a:solidFill>
                  <a:schemeClr val="bg1"/>
                </a:solidFill>
              </a:rPr>
              <a:t> . 19. A adoção do regime de vendas de que trata o art. 2º desta Lei obriga o vendedor a ter e a escriturar o Livro de Registro de Duplicatas.</a:t>
            </a:r>
          </a:p>
          <a:p>
            <a:pPr algn="ctr"/>
            <a:r>
              <a:rPr lang="pt-BR" dirty="0">
                <a:solidFill>
                  <a:schemeClr val="bg1"/>
                </a:solidFill>
              </a:rPr>
              <a:t>        § 1º No Registro de Duplicatas serão escrituradas, </a:t>
            </a:r>
            <a:r>
              <a:rPr lang="pt-BR" dirty="0" err="1">
                <a:solidFill>
                  <a:schemeClr val="bg1"/>
                </a:solidFill>
              </a:rPr>
              <a:t>cronològicamente</a:t>
            </a:r>
            <a:r>
              <a:rPr lang="pt-BR" dirty="0">
                <a:solidFill>
                  <a:schemeClr val="bg1"/>
                </a:solidFill>
              </a:rPr>
              <a:t>, </a:t>
            </a:r>
            <a:r>
              <a:rPr lang="pt-BR" dirty="0" err="1">
                <a:solidFill>
                  <a:schemeClr val="bg1"/>
                </a:solidFill>
              </a:rPr>
              <a:t>tôdas</a:t>
            </a:r>
            <a:r>
              <a:rPr lang="pt-BR" dirty="0">
                <a:solidFill>
                  <a:schemeClr val="bg1"/>
                </a:solidFill>
              </a:rPr>
              <a:t> as duplicatas emitidas, com o número de ordem, data e valor das faturas originárias e data de sua expedição; nome e domicílio do comprador; anotações das reformas; prorrogações e outras circunstâncias necessárias.</a:t>
            </a:r>
          </a:p>
          <a:p>
            <a:pPr algn="ctr"/>
            <a:endParaRPr lang="pt-BR" dirty="0">
              <a:solidFill>
                <a:schemeClr val="bg1"/>
              </a:solidFill>
            </a:endParaRPr>
          </a:p>
        </p:txBody>
      </p:sp>
    </p:spTree>
    <p:extLst>
      <p:ext uri="{BB962C8B-B14F-4D97-AF65-F5344CB8AC3E}">
        <p14:creationId xmlns:p14="http://schemas.microsoft.com/office/powerpoint/2010/main" val="2454588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3">
                                            <p:txEl>
                                              <p:pRg st="0" end="0"/>
                                            </p:txEl>
                                          </p:spTgt>
                                        </p:tgtEl>
                                      </p:cBhvr>
                                    </p:animEffect>
                                    <p:set>
                                      <p:cBhvr>
                                        <p:cTn id="7" dur="1" fill="hold">
                                          <p:stCondLst>
                                            <p:cond delay="1999"/>
                                          </p:stCondLst>
                                        </p:cTn>
                                        <p:tgtEl>
                                          <p:spTgt spid="3">
                                            <p:txEl>
                                              <p:pRg st="0" end="0"/>
                                            </p:txEl>
                                          </p:spTgt>
                                        </p:tgtEl>
                                        <p:attrNameLst>
                                          <p:attrName>style.visibility</p:attrName>
                                        </p:attrNameLst>
                                      </p:cBhvr>
                                      <p:to>
                                        <p:strVal val="hidden"/>
                                      </p:to>
                                    </p:set>
                                  </p:childTnLst>
                                </p:cTn>
                              </p:par>
                              <p:par>
                                <p:cTn id="8" presetID="6" presetClass="exit" presetSubtype="32" fill="hold" grpId="0" nodeType="withEffect">
                                  <p:stCondLst>
                                    <p:cond delay="0"/>
                                  </p:stCondLst>
                                  <p:childTnLst>
                                    <p:animEffect transition="out" filter="circle(out)">
                                      <p:cBhvr>
                                        <p:cTn id="9" dur="2000"/>
                                        <p:tgtEl>
                                          <p:spTgt spid="3">
                                            <p:txEl>
                                              <p:pRg st="1" end="1"/>
                                            </p:txEl>
                                          </p:spTgt>
                                        </p:tgtEl>
                                      </p:cBhvr>
                                    </p:animEffect>
                                    <p:set>
                                      <p:cBhvr>
                                        <p:cTn id="10" dur="1" fill="hold">
                                          <p:stCondLst>
                                            <p:cond delay="1999"/>
                                          </p:stCondLst>
                                        </p:cTn>
                                        <p:tgtEl>
                                          <p:spTgt spid="3">
                                            <p:txEl>
                                              <p:pRg st="1" end="1"/>
                                            </p:txEl>
                                          </p:spTgt>
                                        </p:tgtEl>
                                        <p:attrNameLst>
                                          <p:attrName>style.visibility</p:attrName>
                                        </p:attrNameLst>
                                      </p:cBhvr>
                                      <p:to>
                                        <p:strVal val="hidden"/>
                                      </p:to>
                                    </p:set>
                                  </p:childTnLst>
                                </p:cTn>
                              </p:par>
                              <p:par>
                                <p:cTn id="11" presetID="6" presetClass="exit" presetSubtype="32" fill="hold" grpId="0" nodeType="withEffect">
                                  <p:stCondLst>
                                    <p:cond delay="0"/>
                                  </p:stCondLst>
                                  <p:childTnLst>
                                    <p:animEffect transition="out" filter="circle(out)">
                                      <p:cBhvr>
                                        <p:cTn id="12" dur="2000"/>
                                        <p:tgtEl>
                                          <p:spTgt spid="3">
                                            <p:txEl>
                                              <p:pRg st="2" end="2"/>
                                            </p:txEl>
                                          </p:spTgt>
                                        </p:tgtEl>
                                      </p:cBhvr>
                                    </p:animEffect>
                                    <p:set>
                                      <p:cBhvr>
                                        <p:cTn id="13" dur="1" fill="hold">
                                          <p:stCondLst>
                                            <p:cond delay="1999"/>
                                          </p:stCondLst>
                                        </p:cTn>
                                        <p:tgtEl>
                                          <p:spTgt spid="3">
                                            <p:txEl>
                                              <p:pRg st="2" end="2"/>
                                            </p:txEl>
                                          </p:spTgt>
                                        </p:tgtEl>
                                        <p:attrNameLst>
                                          <p:attrName>style.visibility</p:attrName>
                                        </p:attrNameLst>
                                      </p:cBhvr>
                                      <p:to>
                                        <p:strVal val="hidden"/>
                                      </p:to>
                                    </p:set>
                                  </p:childTnLst>
                                </p:cTn>
                              </p:par>
                              <p:par>
                                <p:cTn id="14" presetID="6" presetClass="exit" presetSubtype="32" fill="hold" grpId="0" nodeType="withEffect">
                                  <p:stCondLst>
                                    <p:cond delay="0"/>
                                  </p:stCondLst>
                                  <p:childTnLst>
                                    <p:animEffect transition="out" filter="circle(out)">
                                      <p:cBhvr>
                                        <p:cTn id="15" dur="2000"/>
                                        <p:tgtEl>
                                          <p:spTgt spid="3">
                                            <p:txEl>
                                              <p:pRg st="3" end="3"/>
                                            </p:txEl>
                                          </p:spTgt>
                                        </p:tgtEl>
                                      </p:cBhvr>
                                    </p:animEffect>
                                    <p:set>
                                      <p:cBhvr>
                                        <p:cTn id="16" dur="1" fill="hold">
                                          <p:stCondLst>
                                            <p:cond delay="1999"/>
                                          </p:stCondLst>
                                        </p:cTn>
                                        <p:tgtEl>
                                          <p:spTgt spid="3">
                                            <p:txEl>
                                              <p:pRg st="3" end="3"/>
                                            </p:txEl>
                                          </p:spTgt>
                                        </p:tgtEl>
                                        <p:attrNameLst>
                                          <p:attrName>style.visibility</p:attrName>
                                        </p:attrNameLst>
                                      </p:cBhvr>
                                      <p:to>
                                        <p:strVal val="hidden"/>
                                      </p:to>
                                    </p:set>
                                  </p:childTnLst>
                                </p:cTn>
                              </p:par>
                              <p:par>
                                <p:cTn id="17" presetID="6" presetClass="exit" presetSubtype="32" fill="hold" grpId="0" nodeType="withEffect">
                                  <p:stCondLst>
                                    <p:cond delay="0"/>
                                  </p:stCondLst>
                                  <p:childTnLst>
                                    <p:animEffect transition="out" filter="circle(out)">
                                      <p:cBhvr>
                                        <p:cTn id="18" dur="2000"/>
                                        <p:tgtEl>
                                          <p:spTgt spid="3">
                                            <p:txEl>
                                              <p:pRg st="4" end="4"/>
                                            </p:txEl>
                                          </p:spTgt>
                                        </p:tgtEl>
                                      </p:cBhvr>
                                    </p:animEffect>
                                    <p:set>
                                      <p:cBhvr>
                                        <p:cTn id="19" dur="1" fill="hold">
                                          <p:stCondLst>
                                            <p:cond delay="1999"/>
                                          </p:stCondLst>
                                        </p:cTn>
                                        <p:tgtEl>
                                          <p:spTgt spid="3">
                                            <p:txEl>
                                              <p:pRg st="4" end="4"/>
                                            </p:txEl>
                                          </p:spTgt>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6" presetClass="exit" presetSubtype="32" fill="hold" grpId="0" nodeType="clickEffect">
                                  <p:stCondLst>
                                    <p:cond delay="0"/>
                                  </p:stCondLst>
                                  <p:childTnLst>
                                    <p:animEffect transition="out" filter="circle(out)">
                                      <p:cBhvr>
                                        <p:cTn id="23" dur="2000"/>
                                        <p:tgtEl>
                                          <p:spTgt spid="4">
                                            <p:txEl>
                                              <p:pRg st="0" end="0"/>
                                            </p:txEl>
                                          </p:spTgt>
                                        </p:tgtEl>
                                      </p:cBhvr>
                                    </p:animEffect>
                                    <p:set>
                                      <p:cBhvr>
                                        <p:cTn id="24" dur="1" fill="hold">
                                          <p:stCondLst>
                                            <p:cond delay="1999"/>
                                          </p:stCondLst>
                                        </p:cTn>
                                        <p:tgtEl>
                                          <p:spTgt spid="4">
                                            <p:txEl>
                                              <p:pRg st="0" end="0"/>
                                            </p:txEl>
                                          </p:spTgt>
                                        </p:tgtEl>
                                        <p:attrNameLst>
                                          <p:attrName>style.visibility</p:attrName>
                                        </p:attrNameLst>
                                      </p:cBhvr>
                                      <p:to>
                                        <p:strVal val="hidden"/>
                                      </p:to>
                                    </p:set>
                                  </p:childTnLst>
                                </p:cTn>
                              </p:par>
                              <p:par>
                                <p:cTn id="25" presetID="6" presetClass="exit" presetSubtype="32" fill="hold" grpId="0" nodeType="withEffect">
                                  <p:stCondLst>
                                    <p:cond delay="0"/>
                                  </p:stCondLst>
                                  <p:childTnLst>
                                    <p:animEffect transition="out" filter="circle(out)">
                                      <p:cBhvr>
                                        <p:cTn id="26" dur="2000"/>
                                        <p:tgtEl>
                                          <p:spTgt spid="4">
                                            <p:txEl>
                                              <p:pRg st="1" end="1"/>
                                            </p:txEl>
                                          </p:spTgt>
                                        </p:tgtEl>
                                      </p:cBhvr>
                                    </p:animEffect>
                                    <p:set>
                                      <p:cBhvr>
                                        <p:cTn id="27" dur="1" fill="hold">
                                          <p:stCondLst>
                                            <p:cond delay="1999"/>
                                          </p:stCondLst>
                                        </p:cTn>
                                        <p:tgtEl>
                                          <p:spTgt spid="4">
                                            <p:txEl>
                                              <p:pRg st="1" end="1"/>
                                            </p:txEl>
                                          </p:spTgt>
                                        </p:tgtEl>
                                        <p:attrNameLst>
                                          <p:attrName>style.visibility</p:attrName>
                                        </p:attrNameLst>
                                      </p:cBhvr>
                                      <p:to>
                                        <p:strVal val="hidden"/>
                                      </p:to>
                                    </p:set>
                                  </p:childTnLst>
                                </p:cTn>
                              </p:par>
                              <p:par>
                                <p:cTn id="28" presetID="6" presetClass="exit" presetSubtype="32" fill="hold" grpId="0" nodeType="withEffect">
                                  <p:stCondLst>
                                    <p:cond delay="0"/>
                                  </p:stCondLst>
                                  <p:childTnLst>
                                    <p:animEffect transition="out" filter="circle(out)">
                                      <p:cBhvr>
                                        <p:cTn id="29" dur="2000"/>
                                        <p:tgtEl>
                                          <p:spTgt spid="4">
                                            <p:txEl>
                                              <p:pRg st="2" end="2"/>
                                            </p:txEl>
                                          </p:spTgt>
                                        </p:tgtEl>
                                      </p:cBhvr>
                                    </p:animEffect>
                                    <p:set>
                                      <p:cBhvr>
                                        <p:cTn id="30" dur="1" fill="hold">
                                          <p:stCondLst>
                                            <p:cond delay="1999"/>
                                          </p:stCondLst>
                                        </p:cTn>
                                        <p:tgtEl>
                                          <p:spTgt spid="4">
                                            <p:txEl>
                                              <p:pRg st="2" end="2"/>
                                            </p:txEl>
                                          </p:spTgt>
                                        </p:tgtEl>
                                        <p:attrNameLst>
                                          <p:attrName>style.visibility</p:attrName>
                                        </p:attrNameLst>
                                      </p:cBhvr>
                                      <p:to>
                                        <p:strVal val="hidden"/>
                                      </p:to>
                                    </p:set>
                                  </p:childTnLst>
                                </p:cTn>
                              </p:par>
                              <p:par>
                                <p:cTn id="31" presetID="6" presetClass="exit" presetSubtype="32" fill="hold" grpId="0" nodeType="withEffect">
                                  <p:stCondLst>
                                    <p:cond delay="0"/>
                                  </p:stCondLst>
                                  <p:childTnLst>
                                    <p:animEffect transition="out" filter="circle(out)">
                                      <p:cBhvr>
                                        <p:cTn id="32" dur="2000"/>
                                        <p:tgtEl>
                                          <p:spTgt spid="4">
                                            <p:txEl>
                                              <p:pRg st="3" end="3"/>
                                            </p:txEl>
                                          </p:spTgt>
                                        </p:tgtEl>
                                      </p:cBhvr>
                                    </p:animEffect>
                                    <p:set>
                                      <p:cBhvr>
                                        <p:cTn id="33" dur="1" fill="hold">
                                          <p:stCondLst>
                                            <p:cond delay="1999"/>
                                          </p:stCondLst>
                                        </p:cTn>
                                        <p:tgtEl>
                                          <p:spTgt spid="4">
                                            <p:txEl>
                                              <p:pRg st="3" end="3"/>
                                            </p:txEl>
                                          </p:spTgt>
                                        </p:tgtEl>
                                        <p:attrNameLst>
                                          <p:attrName>style.visibility</p:attrName>
                                        </p:attrNameLst>
                                      </p:cBhvr>
                                      <p:to>
                                        <p:strVal val="hidden"/>
                                      </p:to>
                                    </p:set>
                                  </p:childTnLst>
                                </p:cTn>
                              </p:par>
                              <p:par>
                                <p:cTn id="34" presetID="6" presetClass="exit" presetSubtype="32" fill="hold" grpId="0" nodeType="withEffect">
                                  <p:stCondLst>
                                    <p:cond delay="0"/>
                                  </p:stCondLst>
                                  <p:childTnLst>
                                    <p:animEffect transition="out" filter="circle(out)">
                                      <p:cBhvr>
                                        <p:cTn id="35" dur="2000"/>
                                        <p:tgtEl>
                                          <p:spTgt spid="4">
                                            <p:txEl>
                                              <p:pRg st="4" end="4"/>
                                            </p:txEl>
                                          </p:spTgt>
                                        </p:tgtEl>
                                      </p:cBhvr>
                                    </p:animEffect>
                                    <p:set>
                                      <p:cBhvr>
                                        <p:cTn id="36" dur="1" fill="hold">
                                          <p:stCondLst>
                                            <p:cond delay="1999"/>
                                          </p:stCondLst>
                                        </p:cTn>
                                        <p:tgtEl>
                                          <p:spTgt spid="4">
                                            <p:txEl>
                                              <p:pRg st="4" end="4"/>
                                            </p:txEl>
                                          </p:spTgt>
                                        </p:tgtEl>
                                        <p:attrNameLst>
                                          <p:attrName>style.visibility</p:attrName>
                                        </p:attrNameLst>
                                      </p:cBhvr>
                                      <p:to>
                                        <p:strVal val="hidden"/>
                                      </p:to>
                                    </p:set>
                                  </p:childTnLst>
                                </p:cTn>
                              </p:par>
                              <p:par>
                                <p:cTn id="37" presetID="6" presetClass="exit" presetSubtype="32" fill="hold" grpId="0" nodeType="withEffect">
                                  <p:stCondLst>
                                    <p:cond delay="0"/>
                                  </p:stCondLst>
                                  <p:childTnLst>
                                    <p:animEffect transition="out" filter="circle(out)">
                                      <p:cBhvr>
                                        <p:cTn id="38" dur="2000"/>
                                        <p:tgtEl>
                                          <p:spTgt spid="4">
                                            <p:txEl>
                                              <p:pRg st="5" end="5"/>
                                            </p:txEl>
                                          </p:spTgt>
                                        </p:tgtEl>
                                      </p:cBhvr>
                                    </p:animEffect>
                                    <p:set>
                                      <p:cBhvr>
                                        <p:cTn id="39" dur="1" fill="hold">
                                          <p:stCondLst>
                                            <p:cond delay="1999"/>
                                          </p:stCondLst>
                                        </p:cTn>
                                        <p:tgtEl>
                                          <p:spTgt spid="4">
                                            <p:txEl>
                                              <p:pRg st="5" end="5"/>
                                            </p:txEl>
                                          </p:spTgt>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5"/>
                                        </p:tgtEl>
                                        <p:attrNameLst>
                                          <p:attrName>style.visibility</p:attrName>
                                        </p:attrNameLst>
                                      </p:cBhvr>
                                      <p:to>
                                        <p:strVal val="visible"/>
                                      </p:to>
                                    </p:set>
                                    <p:anim calcmode="lin" valueType="num">
                                      <p:cBhvr additive="base">
                                        <p:cTn id="44" dur="500" fill="hold"/>
                                        <p:tgtEl>
                                          <p:spTgt spid="5"/>
                                        </p:tgtEl>
                                        <p:attrNameLst>
                                          <p:attrName>ppt_x</p:attrName>
                                        </p:attrNameLst>
                                      </p:cBhvr>
                                      <p:tavLst>
                                        <p:tav tm="0">
                                          <p:val>
                                            <p:strVal val="#ppt_x"/>
                                          </p:val>
                                        </p:tav>
                                        <p:tav tm="100000">
                                          <p:val>
                                            <p:strVal val="#ppt_x"/>
                                          </p:val>
                                        </p:tav>
                                      </p:tavLst>
                                    </p:anim>
                                    <p:anim calcmode="lin" valueType="num">
                                      <p:cBhvr additive="base">
                                        <p:cTn id="4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P spid="4" grpId="0" uiExpand="1" build="allAtOnce"/>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www.protestosmoc.com.br/titulos/duplica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8822" y="581771"/>
            <a:ext cx="9431383" cy="6076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709276"/>
      </p:ext>
    </p:extLst>
  </p:cSld>
  <p:clrMapOvr>
    <a:masterClrMapping/>
  </p:clrMapOvr>
</p:sld>
</file>

<file path=ppt/theme/theme1.xml><?xml version="1.0" encoding="utf-8"?>
<a:theme xmlns:a="http://schemas.openxmlformats.org/drawingml/2006/main" name="Dividendo">
  <a:themeElements>
    <a:clrScheme name="Dividendo">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o">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o">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docProps/app.xml><?xml version="1.0" encoding="utf-8"?>
<Properties xmlns="http://schemas.openxmlformats.org/officeDocument/2006/extended-properties" xmlns:vt="http://schemas.openxmlformats.org/officeDocument/2006/docPropsVTypes">
  <Template>TM03457464[[fn=Dividendo]]</Template>
  <TotalTime>358</TotalTime>
  <Words>3888</Words>
  <Application>Microsoft Office PowerPoint</Application>
  <PresentationFormat>Widescreen</PresentationFormat>
  <Paragraphs>176</Paragraphs>
  <Slides>24</Slides>
  <Notes>0</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24</vt:i4>
      </vt:variant>
    </vt:vector>
  </HeadingPairs>
  <TitlesOfParts>
    <vt:vector size="29" baseType="lpstr">
      <vt:lpstr>Arial</vt:lpstr>
      <vt:lpstr>Gill Sans MT</vt:lpstr>
      <vt:lpstr>Helvetica</vt:lpstr>
      <vt:lpstr>Wingdings 2</vt:lpstr>
      <vt:lpstr>Dividendo</vt:lpstr>
      <vt:lpstr>DUPLICATA</vt:lpstr>
      <vt:lpstr>CONCEITO</vt:lpstr>
      <vt:lpstr>LEGISLAÇÃO APLICÁVEL </vt:lpstr>
      <vt:lpstr>Princípios do DIREITO CAMBIÁRIO NA LEI 5474</vt:lpstr>
      <vt:lpstr>CLASSIFICAÇÃO</vt:lpstr>
      <vt:lpstr>Procedimento</vt:lpstr>
      <vt:lpstr>FATURA</vt:lpstr>
      <vt:lpstr>REQUISITOS</vt:lpstr>
      <vt:lpstr>Apresentação do PowerPoint</vt:lpstr>
      <vt:lpstr>Apresentação do PowerPoint</vt:lpstr>
      <vt:lpstr>REMESSA E DEVOLUÇÃO</vt:lpstr>
      <vt:lpstr>SUPRIMENTO DO ACEITE</vt:lpstr>
      <vt:lpstr>PAGamento</vt:lpstr>
      <vt:lpstr>DUPLICATA VIRTUAL (I) </vt:lpstr>
      <vt:lpstr>Duplicata virtual (Ii) Precedente do STJ</vt:lpstr>
      <vt:lpstr>DUPLICATA VIRTUAL (iiI)</vt:lpstr>
      <vt:lpstr>Duplicata virtual (IV)</vt:lpstr>
      <vt:lpstr>Apresentação do PowerPoint</vt:lpstr>
      <vt:lpstr>DUPLICATA SIMULADA</vt:lpstr>
      <vt:lpstr>Condenação criminal – Duplicata simulada</vt:lpstr>
      <vt:lpstr>Duplicata sem lastro – cp, 172</vt:lpstr>
      <vt:lpstr>Apresentação do PowerPoint</vt:lpstr>
      <vt:lpstr>TRIPLICATA</vt:lpstr>
      <vt:lpstr>AÇÕES JUDICIAIS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Letra de Câmbio</dc:title>
  <dc:creator>Andre Lupi</dc:creator>
  <cp:lastModifiedBy>Andre Lupi</cp:lastModifiedBy>
  <cp:revision>42</cp:revision>
  <dcterms:created xsi:type="dcterms:W3CDTF">2015-04-05T22:50:57Z</dcterms:created>
  <dcterms:modified xsi:type="dcterms:W3CDTF">2020-10-05T23:54:21Z</dcterms:modified>
</cp:coreProperties>
</file>