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3" r:id="rId4"/>
    <p:sldId id="258" r:id="rId5"/>
    <p:sldId id="271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24" autoAdjust="0"/>
  </p:normalViewPr>
  <p:slideViewPr>
    <p:cSldViewPr>
      <p:cViewPr>
        <p:scale>
          <a:sx n="70" d="100"/>
          <a:sy n="70" d="100"/>
        </p:scale>
        <p:origin x="-1800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8F4AB-930B-41E2-B6D1-A528B0661DA6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3741C-5442-4225-80F9-B6610D6AA0FA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741C-5442-4225-80F9-B6610D6AA0F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11C3-5E2A-4D80-ABCA-4F0F4ABCCCEB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645A-2A7F-40B4-934B-46FA1DF7AB19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CC1C-6443-4883-9EEF-A249C9314981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1898-45EA-411A-AF96-52F65261B381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A0EB-6917-4AAA-BCD6-379C8EDCE035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FB2EC-54AB-45D0-BD94-7B243E6D1878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AAC-08E3-4D3F-9F60-77D25CDF9976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5D8F-5412-40F0-B3ED-B0206DEE6428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0CA9-9D9A-4924-A087-C40CBAD9D612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16449-999B-433A-B0E4-AC9078BB3CD8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57D-9E64-486B-8264-004F9143BB7D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84FC37-A7AE-44B9-95D1-D63686FB3CE2}" type="datetime1">
              <a:rPr lang="pt-BR" smtClean="0"/>
              <a:pPr/>
              <a:t>16/03/2016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236999-B955-41FD-B8AD-5AEF1FA50C00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851648" cy="36004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Desafios da Universidade na Sociedade do Conhecimento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Carlos T. </a:t>
            </a:r>
            <a:r>
              <a:rPr lang="pt-BR" sz="3600" dirty="0" err="1" smtClean="0"/>
              <a:t>Bernheim</a:t>
            </a:r>
            <a:r>
              <a:rPr lang="pt-BR" sz="3600" dirty="0" smtClean="0"/>
              <a:t> &amp; Marilena Chauí</a:t>
            </a:r>
            <a:endParaRPr lang="pt-BR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36" y="4700736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Prof. Dr. Renê Birochi</a:t>
            </a:r>
          </a:p>
          <a:p>
            <a:r>
              <a:rPr lang="pt-BR" dirty="0" smtClean="0"/>
              <a:t>Departamento de Ciências da Administração</a:t>
            </a:r>
          </a:p>
          <a:p>
            <a:r>
              <a:rPr lang="pt-BR" dirty="0" smtClean="0"/>
              <a:t>UFSC</a:t>
            </a:r>
          </a:p>
          <a:p>
            <a:r>
              <a:rPr lang="pt-BR" dirty="0" smtClean="0"/>
              <a:t>Junho/ 2015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896544"/>
          </a:xfrm>
        </p:spPr>
        <p:txBody>
          <a:bodyPr>
            <a:normAutofit fontScale="92500" lnSpcReduction="20000"/>
          </a:bodyPr>
          <a:lstStyle/>
          <a:p>
            <a:r>
              <a:rPr lang="pt-BR" sz="2000" b="1" u="sng" dirty="0" smtClean="0"/>
              <a:t>Pesquisa</a:t>
            </a:r>
            <a:r>
              <a:rPr lang="pt-BR" sz="2000" dirty="0" smtClean="0"/>
              <a:t>:</a:t>
            </a:r>
          </a:p>
          <a:p>
            <a:endParaRPr lang="pt-BR" sz="2000" dirty="0" smtClean="0"/>
          </a:p>
          <a:p>
            <a:r>
              <a:rPr lang="pt-BR" sz="2000" dirty="0" smtClean="0"/>
              <a:t>“Pesquisa” não significa a aquisição de conhecimento de alguma coisa, mas a </a:t>
            </a:r>
            <a:r>
              <a:rPr lang="pt-BR" sz="2000" u="sng" dirty="0" smtClean="0"/>
              <a:t>posse de instrumentos</a:t>
            </a:r>
            <a:r>
              <a:rPr lang="pt-BR" sz="2000" dirty="0" smtClean="0"/>
              <a:t> para </a:t>
            </a:r>
            <a:r>
              <a:rPr lang="pt-BR" sz="2000" u="sng" dirty="0" smtClean="0"/>
              <a:t>intervir</a:t>
            </a:r>
            <a:r>
              <a:rPr lang="pt-BR" sz="2000" dirty="0" smtClean="0"/>
              <a:t> em algo e </a:t>
            </a:r>
            <a:r>
              <a:rPr lang="pt-BR" sz="2000" u="sng" dirty="0" smtClean="0"/>
              <a:t>controlá-lo</a:t>
            </a:r>
            <a:r>
              <a:rPr lang="pt-BR" sz="2000" dirty="0" smtClean="0"/>
              <a:t>.</a:t>
            </a:r>
          </a:p>
          <a:p>
            <a:endParaRPr lang="pt-BR" sz="1100" dirty="0" smtClean="0"/>
          </a:p>
          <a:p>
            <a:r>
              <a:rPr lang="pt-BR" sz="2000" dirty="0" smtClean="0"/>
              <a:t>Não há tempo em uma organização para a </a:t>
            </a:r>
            <a:r>
              <a:rPr lang="pt-BR" sz="2000" u="sng" dirty="0" smtClean="0"/>
              <a:t>reflexão</a:t>
            </a:r>
            <a:r>
              <a:rPr lang="pt-BR" sz="2000" dirty="0" smtClean="0"/>
              <a:t>, a </a:t>
            </a:r>
            <a:r>
              <a:rPr lang="pt-BR" sz="2000" u="sng" dirty="0" smtClean="0"/>
              <a:t>critica</a:t>
            </a:r>
            <a:r>
              <a:rPr lang="pt-BR" sz="2000" dirty="0" smtClean="0"/>
              <a:t> e a </a:t>
            </a:r>
            <a:r>
              <a:rPr lang="pt-BR" sz="2000" u="sng" dirty="0" smtClean="0"/>
              <a:t>análise</a:t>
            </a:r>
            <a:r>
              <a:rPr lang="pt-BR" sz="2000" dirty="0" smtClean="0"/>
              <a:t> do conhecimento instituído e as possibilidades para transformá-lo e superá-lo.</a:t>
            </a:r>
          </a:p>
          <a:p>
            <a:endParaRPr lang="pt-BR" sz="1100" dirty="0" smtClean="0"/>
          </a:p>
          <a:p>
            <a:r>
              <a:rPr lang="pt-BR" sz="2000" dirty="0" smtClean="0"/>
              <a:t>Em uma organização, </a:t>
            </a:r>
            <a:r>
              <a:rPr lang="pt-BR" sz="2000" u="sng" dirty="0" smtClean="0"/>
              <a:t>não há </a:t>
            </a:r>
            <a:r>
              <a:rPr lang="pt-BR" sz="2000" dirty="0" smtClean="0"/>
              <a:t>sentido ou justificativa para </a:t>
            </a:r>
            <a:r>
              <a:rPr lang="pt-BR" sz="2000" u="sng" dirty="0" smtClean="0"/>
              <a:t>exercer atividade cognitiva</a:t>
            </a:r>
            <a:r>
              <a:rPr lang="pt-BR" sz="2000" dirty="0" smtClean="0"/>
              <a:t>.</a:t>
            </a:r>
          </a:p>
          <a:p>
            <a:endParaRPr lang="pt-BR" sz="1100" dirty="0" smtClean="0"/>
          </a:p>
          <a:p>
            <a:r>
              <a:rPr lang="pt-BR" sz="2000" dirty="0" smtClean="0"/>
              <a:t>A </a:t>
            </a:r>
            <a:r>
              <a:rPr lang="pt-BR" sz="2000" u="sng" dirty="0" smtClean="0"/>
              <a:t>fragmentação</a:t>
            </a:r>
            <a:r>
              <a:rPr lang="pt-BR" sz="2000" dirty="0" smtClean="0"/>
              <a:t>, condição para a sobrevivência da organização, se torna efetiva e propõe a </a:t>
            </a:r>
            <a:r>
              <a:rPr lang="pt-BR" sz="2000" u="sng" dirty="0" smtClean="0"/>
              <a:t>especialização</a:t>
            </a:r>
            <a:r>
              <a:rPr lang="pt-BR" sz="2000" dirty="0" smtClean="0"/>
              <a:t> como principal estratégia, entendendo-se “pesquisa” como a </a:t>
            </a:r>
            <a:r>
              <a:rPr lang="pt-BR" sz="2000" u="sng" dirty="0" smtClean="0"/>
              <a:t>demarcação estratégica de um campo de intervenção e controle</a:t>
            </a:r>
            <a:r>
              <a:rPr lang="pt-BR" sz="2000" dirty="0" smtClean="0"/>
              <a:t>.</a:t>
            </a:r>
          </a:p>
          <a:p>
            <a:endParaRPr lang="pt-BR" sz="1100" dirty="0" smtClean="0"/>
          </a:p>
          <a:p>
            <a:r>
              <a:rPr lang="pt-BR" sz="2000" dirty="0" smtClean="0"/>
              <a:t>Esse trabalho só pode ser avaliado em termos de </a:t>
            </a:r>
            <a:r>
              <a:rPr lang="pt-BR" sz="2000" u="sng" dirty="0" smtClean="0"/>
              <a:t>custo-benefício</a:t>
            </a:r>
            <a:r>
              <a:rPr lang="pt-BR" sz="2000" dirty="0" smtClean="0"/>
              <a:t>, regulado pela ideia de </a:t>
            </a:r>
            <a:r>
              <a:rPr lang="pt-BR" sz="2000" u="sng" dirty="0" smtClean="0"/>
              <a:t>produtividade</a:t>
            </a:r>
            <a:r>
              <a:rPr lang="pt-BR" sz="2000" dirty="0" smtClean="0"/>
              <a:t>, que avalia em quanto tempo, com que custo e quanto foi produzido.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01824"/>
            <a:ext cx="8229600" cy="7109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3600" dirty="0" smtClean="0">
                <a:solidFill>
                  <a:srgbClr val="04617B"/>
                </a:solidFill>
                <a:latin typeface="Calibri"/>
              </a:rPr>
              <a:t>1 - </a:t>
            </a: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Conhecimento Contemporâneo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363272" cy="4533136"/>
          </a:xfrm>
        </p:spPr>
        <p:txBody>
          <a:bodyPr>
            <a:normAutofit/>
          </a:bodyPr>
          <a:lstStyle/>
          <a:p>
            <a:r>
              <a:rPr lang="pt-BR" sz="2000" b="1" u="sng" dirty="0" smtClean="0"/>
              <a:t>Pesquisa</a:t>
            </a:r>
            <a:r>
              <a:rPr lang="pt-BR" sz="2000" dirty="0" smtClean="0"/>
              <a:t>:</a:t>
            </a:r>
          </a:p>
          <a:p>
            <a:endParaRPr lang="pt-BR" sz="2000" dirty="0" smtClean="0"/>
          </a:p>
          <a:p>
            <a:r>
              <a:rPr lang="pt-BR" sz="1800" u="sng" dirty="0" smtClean="0"/>
              <a:t>Divisão social e econômica</a:t>
            </a:r>
            <a:r>
              <a:rPr lang="pt-BR" sz="1800" dirty="0" smtClean="0"/>
              <a:t> muito precisa entre o </a:t>
            </a:r>
            <a:r>
              <a:rPr lang="pt-BR" sz="1800" u="sng" dirty="0" smtClean="0"/>
              <a:t>Norte e o Sul </a:t>
            </a:r>
            <a:r>
              <a:rPr lang="pt-BR" sz="1800" dirty="0" smtClean="0"/>
              <a:t>ou entre </a:t>
            </a:r>
            <a:r>
              <a:rPr lang="pt-BR" sz="1800" u="sng" dirty="0" smtClean="0"/>
              <a:t>países centrais hegemônicos</a:t>
            </a:r>
            <a:r>
              <a:rPr lang="pt-BR" sz="1800" dirty="0" smtClean="0"/>
              <a:t> e </a:t>
            </a:r>
            <a:r>
              <a:rPr lang="pt-BR" sz="1800" u="sng" dirty="0" smtClean="0"/>
              <a:t>países periféricos dependentes</a:t>
            </a:r>
            <a:r>
              <a:rPr lang="pt-BR" sz="1800" dirty="0" smtClean="0"/>
              <a:t>.</a:t>
            </a:r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Fala-se da </a:t>
            </a:r>
            <a:r>
              <a:rPr lang="pt-BR" sz="2000" i="1" u="sng" dirty="0" smtClean="0"/>
              <a:t>globalização do conhecimento</a:t>
            </a:r>
            <a:r>
              <a:rPr lang="pt-BR" sz="2000" i="1" dirty="0" smtClean="0"/>
              <a:t>, </a:t>
            </a:r>
            <a:r>
              <a:rPr lang="pt-BR" sz="2000" dirty="0" smtClean="0"/>
              <a:t>processo que envolve as universidades e está estreitamente associado à própria natureza do saber contemporâneo.</a:t>
            </a:r>
          </a:p>
          <a:p>
            <a:endParaRPr lang="pt-BR" sz="2000" dirty="0" smtClean="0"/>
          </a:p>
          <a:p>
            <a:r>
              <a:rPr lang="pt-BR" sz="2000" dirty="0" smtClean="0"/>
              <a:t>Essa </a:t>
            </a:r>
            <a:r>
              <a:rPr lang="pt-BR" sz="2000" u="sng" dirty="0" smtClean="0"/>
              <a:t>globalização</a:t>
            </a:r>
            <a:r>
              <a:rPr lang="pt-BR" sz="2000" dirty="0" smtClean="0"/>
              <a:t>, que muitas vezes mascara um processo de </a:t>
            </a:r>
            <a:r>
              <a:rPr lang="pt-BR" sz="2000" u="sng" dirty="0" err="1" smtClean="0"/>
              <a:t>corporativização</a:t>
            </a:r>
            <a:r>
              <a:rPr lang="pt-BR" sz="2000" u="sng" dirty="0" smtClean="0"/>
              <a:t> do conhecimento de origem acadêmica</a:t>
            </a:r>
            <a:r>
              <a:rPr lang="pt-BR" sz="2000" dirty="0" smtClean="0"/>
              <a:t>, está criando </a:t>
            </a:r>
            <a:r>
              <a:rPr lang="pt-BR" sz="2000" u="sng" dirty="0" smtClean="0"/>
              <a:t>novo </a:t>
            </a:r>
            <a:r>
              <a:rPr lang="pt-BR" sz="2000" i="1" u="sng" dirty="0" err="1" smtClean="0"/>
              <a:t>ethos</a:t>
            </a:r>
            <a:r>
              <a:rPr lang="pt-BR" sz="2000" i="1" u="sng" dirty="0" smtClean="0"/>
              <a:t> </a:t>
            </a:r>
            <a:r>
              <a:rPr lang="pt-BR" sz="2000" u="sng" dirty="0" smtClean="0"/>
              <a:t>acadêmico</a:t>
            </a:r>
            <a:r>
              <a:rPr lang="pt-BR" sz="2000" dirty="0" smtClean="0"/>
              <a:t>, para o maior</a:t>
            </a:r>
            <a:r>
              <a:rPr lang="pt-BR" sz="2000" u="sng" dirty="0" smtClean="0"/>
              <a:t> controle dos resultados da pesquisa pelas empresas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01824"/>
            <a:ext cx="8229600" cy="7109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3600" dirty="0" smtClean="0">
                <a:solidFill>
                  <a:srgbClr val="04617B"/>
                </a:solidFill>
                <a:latin typeface="Calibri"/>
              </a:rPr>
              <a:t>1 - </a:t>
            </a: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Conhecimento Contemporâneo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53313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O crescimento deve referir-se ao principal paradigma a ser seguido pela educação superior contemporânea: o paradigma do  </a:t>
            </a:r>
            <a:r>
              <a:rPr lang="pt-BR" sz="2000" u="sng" dirty="0" smtClean="0"/>
              <a:t>desenvolvimento humano endógeno, humano e sustentável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Desenvolvimento baseado em nossas próprias forças produtivas, nas nossas capacidades e na competitividade </a:t>
            </a:r>
            <a:r>
              <a:rPr lang="pt-BR" sz="2000" u="sng" dirty="0" smtClean="0"/>
              <a:t>a serviço da dignidade do ser humano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Desenvolvimento que </a:t>
            </a:r>
            <a:r>
              <a:rPr lang="pt-BR" sz="2000" u="sng" dirty="0" smtClean="0"/>
              <a:t>respeite o direito das futuras gerações de  satisfazer suas necessidades</a:t>
            </a:r>
            <a:r>
              <a:rPr lang="pt-BR" sz="2000" dirty="0" smtClean="0"/>
              <a:t>, e que </a:t>
            </a:r>
            <a:r>
              <a:rPr lang="pt-BR" sz="2000" u="sng" dirty="0" smtClean="0"/>
              <a:t>preserve a identidade cultural</a:t>
            </a:r>
            <a:r>
              <a:rPr lang="pt-BR" sz="2000" dirty="0" smtClean="0"/>
              <a:t> dos nossos povos.</a:t>
            </a:r>
          </a:p>
          <a:p>
            <a:endParaRPr lang="pt-BR" sz="2000" dirty="0" smtClean="0"/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01824"/>
            <a:ext cx="8229600" cy="7109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3600" dirty="0" smtClean="0">
                <a:solidFill>
                  <a:srgbClr val="04617B"/>
                </a:solidFill>
                <a:latin typeface="Calibri"/>
              </a:rPr>
              <a:t>1 - </a:t>
            </a: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Conhecimento Contemporâneo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10952"/>
          </a:xfrm>
        </p:spPr>
        <p:txBody>
          <a:bodyPr/>
          <a:lstStyle/>
          <a:p>
            <a:r>
              <a:rPr lang="pt-BR" dirty="0" smtClean="0"/>
              <a:t>2 - A Universidade e a Sociedade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752528"/>
          </a:xfrm>
        </p:spPr>
        <p:txBody>
          <a:bodyPr>
            <a:normAutofit fontScale="92500" lnSpcReduction="10000"/>
          </a:bodyPr>
          <a:lstStyle/>
          <a:p>
            <a:r>
              <a:rPr lang="pt-BR" sz="2000" dirty="0" smtClean="0"/>
              <a:t>A universidade é uma </a:t>
            </a:r>
            <a:r>
              <a:rPr lang="pt-BR" sz="2000" u="sng" dirty="0" smtClean="0"/>
              <a:t>instituição social </a:t>
            </a:r>
            <a:r>
              <a:rPr lang="pt-BR" sz="2000" dirty="0" smtClean="0"/>
              <a:t>e, como tal, expressa de determinada maneira a </a:t>
            </a:r>
            <a:r>
              <a:rPr lang="pt-BR" sz="2000" u="sng" dirty="0" smtClean="0"/>
              <a:t>estrutura e o modo de funcionamento da sociedade como um todo</a:t>
            </a:r>
            <a:r>
              <a:rPr lang="pt-BR" sz="2000" dirty="0" smtClean="0"/>
              <a:t>.</a:t>
            </a:r>
          </a:p>
          <a:p>
            <a:endParaRPr lang="pt-BR" sz="1100" u="sng" dirty="0" smtClean="0"/>
          </a:p>
          <a:p>
            <a:r>
              <a:rPr lang="pt-BR" sz="2000" u="sng" dirty="0" smtClean="0"/>
              <a:t>Universidade enclausurada</a:t>
            </a:r>
            <a:r>
              <a:rPr lang="pt-BR" sz="2000" dirty="0" smtClean="0"/>
              <a:t> expressa o modo como determinada sociedade concebe o saber.</a:t>
            </a:r>
          </a:p>
          <a:p>
            <a:pPr>
              <a:buNone/>
            </a:pPr>
            <a:endParaRPr lang="pt-BR" sz="1100" dirty="0" smtClean="0"/>
          </a:p>
          <a:p>
            <a:r>
              <a:rPr lang="pt-BR" sz="2000" u="sng" dirty="0" smtClean="0"/>
              <a:t>Universidade militante </a:t>
            </a:r>
            <a:r>
              <a:rPr lang="pt-BR" sz="2000" dirty="0" smtClean="0"/>
              <a:t>expressa o modo como uma parte de determinada sociedade pretende que o saber esteja a serviço de determinadas políticas.</a:t>
            </a:r>
          </a:p>
          <a:p>
            <a:pPr>
              <a:buNone/>
            </a:pPr>
            <a:endParaRPr lang="pt-BR" sz="1100" dirty="0" smtClean="0"/>
          </a:p>
          <a:p>
            <a:r>
              <a:rPr lang="pt-BR" sz="2000" u="sng" dirty="0" smtClean="0"/>
              <a:t>Universidade funcional e operacional</a:t>
            </a:r>
            <a:r>
              <a:rPr lang="pt-BR" sz="2000" dirty="0" smtClean="0"/>
              <a:t>, que forma mão de obra especializada para o mercado de trabalho, espelha uma sociedade que considera o mercado como a razão ultima da vida social. </a:t>
            </a:r>
          </a:p>
          <a:p>
            <a:endParaRPr lang="pt-BR" sz="1100" dirty="0" smtClean="0"/>
          </a:p>
          <a:p>
            <a:r>
              <a:rPr lang="pt-BR" sz="2000" u="sng" dirty="0" smtClean="0"/>
              <a:t>Universidade participante </a:t>
            </a:r>
            <a:r>
              <a:rPr lang="pt-BR" sz="2000" dirty="0" smtClean="0"/>
              <a:t>considera o saber pelo prisma do direito do cidadão, faz o que pode para refrear a despersonalização e valoriza a democratização, reflete uma sociedade em que os valores democráticos da cidadania são imperativo ético e político da vida universitária.</a:t>
            </a:r>
            <a:endParaRPr lang="pt-BR" sz="2000" u="sng" dirty="0" smtClean="0"/>
          </a:p>
          <a:p>
            <a:pPr>
              <a:buNone/>
            </a:pPr>
            <a:endParaRPr lang="pt-BR" sz="2000" u="sng" dirty="0" smtClean="0"/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752528"/>
          </a:xfrm>
        </p:spPr>
        <p:txBody>
          <a:bodyPr>
            <a:normAutofit lnSpcReduction="10000"/>
          </a:bodyPr>
          <a:lstStyle/>
          <a:p>
            <a:r>
              <a:rPr lang="pt-BR" sz="2000" dirty="0" smtClean="0"/>
              <a:t>Relacionamento entre universidade e sociedade reflete a “</a:t>
            </a:r>
            <a:r>
              <a:rPr lang="pt-BR" sz="2000" u="sng" dirty="0" smtClean="0"/>
              <a:t>acumulação flexível de capital</a:t>
            </a:r>
            <a:r>
              <a:rPr lang="pt-BR" sz="2000" dirty="0" smtClean="0"/>
              <a:t>”, ou a globalização sob a hegemonia do capital financeiro, ao mesmo tempo em que reflete a presença da </a:t>
            </a:r>
            <a:r>
              <a:rPr lang="pt-BR" sz="2000" u="sng" dirty="0" smtClean="0"/>
              <a:t>ideologia pós-moderna</a:t>
            </a:r>
            <a:r>
              <a:rPr lang="pt-BR" sz="2000" dirty="0" smtClean="0"/>
              <a:t>.</a:t>
            </a:r>
          </a:p>
          <a:p>
            <a:endParaRPr lang="pt-BR" sz="1100" dirty="0" smtClean="0"/>
          </a:p>
          <a:p>
            <a:r>
              <a:rPr lang="pt-BR" sz="2000" dirty="0" smtClean="0"/>
              <a:t>A autonomia da universidade pública, que costumava ser definida em termos de </a:t>
            </a:r>
            <a:r>
              <a:rPr lang="pt-BR" sz="2000" u="sng" dirty="0" smtClean="0"/>
              <a:t>rejeição da tutela pela religião e pelo Estado</a:t>
            </a:r>
            <a:r>
              <a:rPr lang="pt-BR" sz="2000" dirty="0" smtClean="0"/>
              <a:t>, precisa agora ser vista à luz da </a:t>
            </a:r>
            <a:r>
              <a:rPr lang="pt-BR" sz="2000" u="sng" dirty="0" smtClean="0"/>
              <a:t>rejeição da tutela empresarial e das finanças </a:t>
            </a:r>
            <a:r>
              <a:rPr lang="pt-BR" sz="2000" dirty="0" smtClean="0"/>
              <a:t>(os quais, antidemocráticos, rejeitam a ideia e a prática da formação intelectual).</a:t>
            </a:r>
          </a:p>
          <a:p>
            <a:endParaRPr lang="pt-BR" sz="1100" dirty="0" smtClean="0"/>
          </a:p>
          <a:p>
            <a:r>
              <a:rPr lang="pt-BR" sz="2000" dirty="0" smtClean="0"/>
              <a:t>No passado parecia impossível romper a tutela da religião e do Estado, agora parece impossível escapar da tutela empresarial e financeira, uma vez que </a:t>
            </a:r>
            <a:r>
              <a:rPr lang="pt-BR" sz="2000" u="sng" dirty="0" smtClean="0"/>
              <a:t>o saber se transformou em força produtiva</a:t>
            </a:r>
            <a:r>
              <a:rPr lang="pt-BR" sz="2000" dirty="0" smtClean="0"/>
              <a:t>, inseparável dos fluxos mundiais de capital. Considerar esse fato como obstáculo insuperável significa afirmar um </a:t>
            </a:r>
            <a:r>
              <a:rPr lang="pt-BR" sz="2000" u="sng" dirty="0" smtClean="0"/>
              <a:t>determinismo economicista cego </a:t>
            </a:r>
            <a:r>
              <a:rPr lang="pt-BR" sz="2000" dirty="0" smtClean="0"/>
              <a:t>– “não está em nosso poder mudar as coisas” – e abandonar a perspectiva da ação política no sentido de que “podemos, sim, mudar as coisas”.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10952"/>
          </a:xfrm>
        </p:spPr>
        <p:txBody>
          <a:bodyPr/>
          <a:lstStyle/>
          <a:p>
            <a:r>
              <a:rPr lang="pt-BR" dirty="0" smtClean="0"/>
              <a:t>2 - A Universidade e a Sociedade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2568272"/>
            <a:ext cx="8229600" cy="345301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A educação superior é um fenômeno de alta complexidade, cuja análise exige instrumentos que </a:t>
            </a:r>
            <a:r>
              <a:rPr lang="pt-BR" sz="2000" u="sng" dirty="0" smtClean="0"/>
              <a:t>superem as abordagens puramente economicistas ou parciais</a:t>
            </a:r>
            <a:r>
              <a:rPr lang="pt-BR" sz="2000" dirty="0" smtClean="0"/>
              <a:t>, e respeitem a necessidade de manter o </a:t>
            </a:r>
            <a:r>
              <a:rPr lang="pt-BR" sz="2000" u="sng" dirty="0" smtClean="0"/>
              <a:t>equilíbrio</a:t>
            </a:r>
            <a:r>
              <a:rPr lang="pt-BR" sz="2000" dirty="0" smtClean="0"/>
              <a:t> entre as necessidades do </a:t>
            </a:r>
            <a:r>
              <a:rPr lang="pt-BR" sz="2000" u="sng" dirty="0" smtClean="0"/>
              <a:t>setor produtivo</a:t>
            </a:r>
            <a:r>
              <a:rPr lang="pt-BR" sz="2000" dirty="0" smtClean="0"/>
              <a:t> e da </a:t>
            </a:r>
            <a:r>
              <a:rPr lang="pt-BR" sz="2000" u="sng" dirty="0" smtClean="0"/>
              <a:t>economia</a:t>
            </a:r>
            <a:r>
              <a:rPr lang="pt-BR" sz="2000" dirty="0" smtClean="0"/>
              <a:t>, as da </a:t>
            </a:r>
            <a:r>
              <a:rPr lang="pt-BR" sz="2000" u="sng" dirty="0" smtClean="0"/>
              <a:t>sociedade</a:t>
            </a:r>
            <a:r>
              <a:rPr lang="pt-BR" sz="2000" dirty="0" smtClean="0"/>
              <a:t> como um todo, e as não menos importantes necessidades do </a:t>
            </a:r>
            <a:r>
              <a:rPr lang="pt-BR" sz="2000" u="sng" dirty="0" smtClean="0"/>
              <a:t>indivíduo</a:t>
            </a:r>
            <a:r>
              <a:rPr lang="pt-BR" sz="2000" dirty="0" smtClean="0"/>
              <a:t> como ser humano, tudo considerado dentro de um contexto particular, histórico, social e cultural.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10952"/>
          </a:xfrm>
        </p:spPr>
        <p:txBody>
          <a:bodyPr/>
          <a:lstStyle/>
          <a:p>
            <a:r>
              <a:rPr lang="pt-BR" dirty="0" smtClean="0"/>
              <a:t>2 - A Universidade e a Sociedade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38944"/>
          </a:xfrm>
        </p:spPr>
        <p:txBody>
          <a:bodyPr/>
          <a:lstStyle/>
          <a:p>
            <a:r>
              <a:rPr lang="pt-BR" dirty="0" smtClean="0"/>
              <a:t>3 - A Globalização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752528"/>
          </a:xfrm>
        </p:spPr>
        <p:txBody>
          <a:bodyPr>
            <a:normAutofit fontScale="92500" lnSpcReduction="10000"/>
          </a:bodyPr>
          <a:lstStyle/>
          <a:p>
            <a:r>
              <a:rPr lang="pt-BR" sz="2000" dirty="0" smtClean="0"/>
              <a:t>A </a:t>
            </a:r>
            <a:r>
              <a:rPr lang="pt-BR" sz="2000" u="sng" dirty="0" smtClean="0"/>
              <a:t>estrutura de poder que governa o mundo</a:t>
            </a:r>
            <a:r>
              <a:rPr lang="pt-BR" sz="2000" dirty="0" smtClean="0"/>
              <a:t>, por meio da globalização, está concentrada no </a:t>
            </a:r>
            <a:r>
              <a:rPr lang="pt-BR" sz="2000" u="sng" dirty="0" smtClean="0"/>
              <a:t>Grupo dos Sete</a:t>
            </a:r>
            <a:r>
              <a:rPr lang="pt-BR" sz="2000" dirty="0" smtClean="0"/>
              <a:t>, no </a:t>
            </a:r>
            <a:r>
              <a:rPr lang="pt-BR" sz="2000" u="sng" dirty="0" smtClean="0"/>
              <a:t>Conselho de Segurança</a:t>
            </a:r>
            <a:r>
              <a:rPr lang="pt-BR" sz="2000" dirty="0" smtClean="0"/>
              <a:t> das Nações Unidas e no </a:t>
            </a:r>
            <a:r>
              <a:rPr lang="pt-BR" sz="2000" u="sng" dirty="0" smtClean="0"/>
              <a:t>Fórum de Davos</a:t>
            </a:r>
            <a:r>
              <a:rPr lang="pt-BR" sz="2000" dirty="0" smtClean="0"/>
              <a:t>, Suíça.</a:t>
            </a:r>
          </a:p>
          <a:p>
            <a:endParaRPr lang="pt-BR" sz="1200" dirty="0" smtClean="0"/>
          </a:p>
          <a:p>
            <a:r>
              <a:rPr lang="pt-BR" sz="2000" dirty="0" smtClean="0"/>
              <a:t>Essa estrutura hegemônica de poder pode ser vista também como:</a:t>
            </a:r>
          </a:p>
          <a:p>
            <a:pPr>
              <a:buNone/>
            </a:pPr>
            <a:endParaRPr lang="pt-BR" sz="1200" dirty="0" smtClean="0"/>
          </a:p>
          <a:p>
            <a:pPr marL="457200" indent="-457200">
              <a:buAutoNum type="arabicParenR"/>
            </a:pPr>
            <a:r>
              <a:rPr lang="pt-BR" sz="2000" dirty="0" smtClean="0"/>
              <a:t>as </a:t>
            </a:r>
            <a:r>
              <a:rPr lang="pt-BR" sz="2000" u="sng" dirty="0" smtClean="0"/>
              <a:t>megaempresas</a:t>
            </a:r>
            <a:r>
              <a:rPr lang="pt-BR" sz="2000" dirty="0" smtClean="0"/>
              <a:t>: 96% delas têm sua sede em oito países, só 2% dos membros da sua diretoria são estrangeiros, 85% do seu desenvolvimento tecnológico tem origem no país da empresa-sede (suas operações são transnacionais, mas sua propriedade e gerenciamento são inteiramente nacionais);</a:t>
            </a:r>
          </a:p>
          <a:p>
            <a:pPr marL="457200" indent="-457200">
              <a:buAutoNum type="arabicParenR"/>
            </a:pPr>
            <a:r>
              <a:rPr lang="pt-BR" sz="2000" dirty="0" smtClean="0"/>
              <a:t>os </a:t>
            </a:r>
            <a:r>
              <a:rPr lang="pt-BR" sz="2000" u="sng" dirty="0" smtClean="0"/>
              <a:t>governos dos países centrais</a:t>
            </a:r>
            <a:r>
              <a:rPr lang="pt-BR" sz="2000" dirty="0" smtClean="0"/>
              <a:t>, especialmente seus ministérios da Economia e das Finanças, localizados no cume da estrutura de poder mundial, juntamente com as megaempresas</a:t>
            </a:r>
          </a:p>
          <a:p>
            <a:pPr marL="457200" indent="-457200">
              <a:buAutoNum type="arabicParenR"/>
            </a:pPr>
            <a:r>
              <a:rPr lang="pt-BR" sz="2000" dirty="0" smtClean="0"/>
              <a:t>as </a:t>
            </a:r>
            <a:r>
              <a:rPr lang="pt-BR" sz="2000" u="sng" dirty="0" smtClean="0"/>
              <a:t>instituições</a:t>
            </a:r>
            <a:r>
              <a:rPr lang="pt-BR" sz="2000" dirty="0" smtClean="0"/>
              <a:t> criadas pelos acordos de </a:t>
            </a:r>
            <a:r>
              <a:rPr lang="pt-BR" sz="2000" dirty="0" err="1" smtClean="0"/>
              <a:t>Bretton</a:t>
            </a:r>
            <a:r>
              <a:rPr lang="pt-BR" sz="2000" dirty="0" smtClean="0"/>
              <a:t> Woods (</a:t>
            </a:r>
            <a:r>
              <a:rPr lang="pt-BR" sz="2000" u="sng" dirty="0" smtClean="0"/>
              <a:t>FMI, BM, OMC</a:t>
            </a:r>
            <a:r>
              <a:rPr lang="pt-BR" sz="2000" dirty="0" smtClean="0"/>
              <a:t>); </a:t>
            </a:r>
          </a:p>
          <a:p>
            <a:pPr marL="457200" indent="-457200">
              <a:buAutoNum type="arabicParenR"/>
            </a:pPr>
            <a:r>
              <a:rPr lang="pt-BR" sz="2000" dirty="0" smtClean="0"/>
              <a:t>as </a:t>
            </a:r>
            <a:r>
              <a:rPr lang="pt-BR" sz="2000" u="sng" dirty="0" smtClean="0"/>
              <a:t>empresas de comunicação de massa</a:t>
            </a:r>
            <a:r>
              <a:rPr lang="pt-BR" sz="2000" dirty="0" smtClean="0"/>
              <a:t>, inclusive jornais, rádio e televisão; </a:t>
            </a:r>
          </a:p>
          <a:p>
            <a:pPr marL="457200" indent="-457200">
              <a:buAutoNum type="arabicParenR"/>
            </a:pPr>
            <a:r>
              <a:rPr lang="pt-BR" sz="2000" dirty="0" smtClean="0"/>
              <a:t>os </a:t>
            </a:r>
            <a:r>
              <a:rPr lang="pt-BR" sz="2000" u="sng" dirty="0" smtClean="0"/>
              <a:t>economistas</a:t>
            </a:r>
            <a:r>
              <a:rPr lang="pt-BR" sz="2000" dirty="0" smtClean="0"/>
              <a:t> que legitimam a ordem neoliberal.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752528"/>
          </a:xfrm>
        </p:spPr>
        <p:txBody>
          <a:bodyPr>
            <a:normAutofit fontScale="92500"/>
          </a:bodyPr>
          <a:lstStyle/>
          <a:p>
            <a:r>
              <a:rPr lang="pt-BR" sz="2000" dirty="0" smtClean="0"/>
              <a:t>O debate sobre a essência dessa </a:t>
            </a:r>
            <a:r>
              <a:rPr lang="pt-BR" sz="2000" u="sng" dirty="0" smtClean="0"/>
              <a:t>estrutura de poder</a:t>
            </a:r>
            <a:r>
              <a:rPr lang="pt-BR" sz="2000" dirty="0" smtClean="0"/>
              <a:t>, peculiar ao capitalismo neoliberal na era da globalização, desapareceu da agenda pública: ela é vista como </a:t>
            </a:r>
            <a:r>
              <a:rPr lang="pt-BR" sz="2000" u="sng" dirty="0" smtClean="0"/>
              <a:t>fenômeno natural</a:t>
            </a:r>
            <a:r>
              <a:rPr lang="pt-BR" sz="2000" dirty="0" smtClean="0"/>
              <a:t>, o que constitui a principal </a:t>
            </a:r>
            <a:r>
              <a:rPr lang="pt-BR" sz="2000" u="sng" dirty="0" smtClean="0"/>
              <a:t>vitória ideológica do neoliberalismo</a:t>
            </a:r>
            <a:r>
              <a:rPr lang="pt-BR" sz="2000" dirty="0" smtClean="0"/>
              <a:t>, juntamente com o fato de que, no atrito entre os segmentos financeiro e industrial do capitalismo, o primeiro leva a melhor sob a forma da globalização neoliberal e do capitalismo especulativo.</a:t>
            </a:r>
          </a:p>
          <a:p>
            <a:endParaRPr lang="pt-BR" sz="1100" dirty="0" smtClean="0"/>
          </a:p>
          <a:p>
            <a:r>
              <a:rPr lang="pt-BR" sz="2000" dirty="0" smtClean="0"/>
              <a:t>É uma </a:t>
            </a:r>
            <a:r>
              <a:rPr lang="pt-BR" sz="2000" u="sng" dirty="0" smtClean="0"/>
              <a:t>falácia falar de mercado financeiro global</a:t>
            </a:r>
            <a:r>
              <a:rPr lang="pt-BR" sz="2000" dirty="0" smtClean="0"/>
              <a:t> como se fossem autômatos, quando o que existe, como responsáveis pelos problemas atuais, são </a:t>
            </a:r>
            <a:r>
              <a:rPr lang="pt-BR" sz="2000" u="sng" dirty="0" smtClean="0"/>
              <a:t>nações e grupos</a:t>
            </a:r>
            <a:r>
              <a:rPr lang="pt-BR" sz="2000" dirty="0" smtClean="0"/>
              <a:t> – desde grandes entidades empresariais até o crime organizado, que opera com drogas e tráfico de armas — responsáveis pelos problemas atuais.</a:t>
            </a:r>
          </a:p>
          <a:p>
            <a:endParaRPr lang="pt-BR" sz="1100" dirty="0" smtClean="0"/>
          </a:p>
          <a:p>
            <a:r>
              <a:rPr lang="pt-BR" sz="2000" dirty="0" smtClean="0"/>
              <a:t>O conceito de </a:t>
            </a:r>
            <a:r>
              <a:rPr lang="pt-BR" sz="2000" i="1" u="sng" dirty="0" smtClean="0"/>
              <a:t>globalização</a:t>
            </a:r>
            <a:r>
              <a:rPr lang="pt-BR" sz="2000" i="1" dirty="0" smtClean="0"/>
              <a:t> </a:t>
            </a:r>
            <a:r>
              <a:rPr lang="pt-BR" sz="2000" dirty="0" smtClean="0"/>
              <a:t>não se limita ao aspecto puramente econômico</a:t>
            </a:r>
            <a:r>
              <a:rPr lang="pt-BR" sz="2000" i="1" dirty="0" smtClean="0"/>
              <a:t>; </a:t>
            </a:r>
            <a:r>
              <a:rPr lang="pt-BR" sz="2000" dirty="0" smtClean="0"/>
              <a:t>é, na</a:t>
            </a:r>
            <a:r>
              <a:rPr lang="pt-BR" sz="2000" i="1" dirty="0" smtClean="0"/>
              <a:t> </a:t>
            </a:r>
            <a:r>
              <a:rPr lang="pt-BR" sz="2000" dirty="0" smtClean="0"/>
              <a:t>verdade, um </a:t>
            </a:r>
            <a:r>
              <a:rPr lang="pt-BR" sz="2000" u="sng" dirty="0" smtClean="0"/>
              <a:t>processo multidimensional</a:t>
            </a:r>
            <a:r>
              <a:rPr lang="pt-BR" sz="2000" dirty="0" smtClean="0"/>
              <a:t> abrangendo aspectos relacionados com economia, finanças, ciência e tecnologia, comunicações, educação, cultura, política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38944"/>
          </a:xfrm>
        </p:spPr>
        <p:txBody>
          <a:bodyPr/>
          <a:lstStyle/>
          <a:p>
            <a:r>
              <a:rPr lang="pt-BR" dirty="0" smtClean="0"/>
              <a:t>3 - A Globalização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6264"/>
            <a:ext cx="8229600" cy="24449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000" dirty="0" smtClean="0"/>
              <a:t>	“Nunca antes na história da humanidade as responsabilidades do pensamento foram tão esmagadoras. O grande desafio é se seremos capazes de criar “um novo sistema de ideias”, de “repensar o mundo” porque chegou o momento de redefinir o rumo e o sentido da vida, se não quisermos que ela se extinga da face da Terra. Só poderemos superar essa crise da concepção do mundo e da vida se formos  capazes de inventar um </a:t>
            </a:r>
            <a:r>
              <a:rPr lang="pt-BR" sz="2000" u="sng" dirty="0" smtClean="0"/>
              <a:t>novo humanismo</a:t>
            </a:r>
            <a:r>
              <a:rPr lang="pt-BR" sz="2000" dirty="0" smtClean="0"/>
              <a:t> e de dar ao nosso rumo um horizonte ético (MORIN, 1999).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38944"/>
          </a:xfrm>
        </p:spPr>
        <p:txBody>
          <a:bodyPr/>
          <a:lstStyle/>
          <a:p>
            <a:r>
              <a:rPr lang="pt-BR" dirty="0" smtClean="0"/>
              <a:t>3 - A Globalização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10952"/>
          </a:xfrm>
        </p:spPr>
        <p:txBody>
          <a:bodyPr>
            <a:normAutofit/>
          </a:bodyPr>
          <a:lstStyle/>
          <a:p>
            <a:r>
              <a:rPr lang="pt-BR" dirty="0" smtClean="0"/>
              <a:t>Questões para Reflexão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53313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Qual é o papel da universidade pública na construção do conhecimento?</a:t>
            </a:r>
          </a:p>
          <a:p>
            <a:endParaRPr lang="pt-BR" sz="1000" dirty="0" smtClean="0"/>
          </a:p>
          <a:p>
            <a:r>
              <a:rPr lang="pt-BR" sz="2000" dirty="0" smtClean="0"/>
              <a:t>O que significa a autonomia da universidade pública?</a:t>
            </a:r>
          </a:p>
          <a:p>
            <a:endParaRPr lang="pt-BR" sz="1000" dirty="0" smtClean="0"/>
          </a:p>
          <a:p>
            <a:r>
              <a:rPr lang="pt-BR" sz="2000" dirty="0" smtClean="0"/>
              <a:t>Como a universidade pública deveria atuar nos processos de inovação e desenvolvimento de novas tecnologias?</a:t>
            </a:r>
          </a:p>
          <a:p>
            <a:endParaRPr lang="pt-BR" sz="1000" dirty="0" smtClean="0"/>
          </a:p>
          <a:p>
            <a:r>
              <a:rPr lang="pt-BR" sz="2000" dirty="0" smtClean="0"/>
              <a:t>É possível realizar o desenvolvimento sustentável da sociedade (não somente privilegiando a dimensão econômica)? Como a universidade deve atuar para realizar o DS?</a:t>
            </a:r>
          </a:p>
          <a:p>
            <a:endParaRPr lang="pt-BR" sz="1000" dirty="0" smtClean="0"/>
          </a:p>
          <a:p>
            <a:r>
              <a:rPr lang="pt-BR" sz="2000" dirty="0" smtClean="0"/>
              <a:t>Existe diferença entre o mercado e a sociedade?</a:t>
            </a:r>
          </a:p>
          <a:p>
            <a:endParaRPr lang="pt-BR" sz="1000" dirty="0" smtClean="0"/>
          </a:p>
          <a:p>
            <a:r>
              <a:rPr lang="pt-BR" sz="2000" dirty="0" smtClean="0"/>
              <a:t>A globalização favorece ou inibe o DS das sociedades?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10952"/>
          </a:xfrm>
        </p:spPr>
        <p:txBody>
          <a:bodyPr>
            <a:normAutofit/>
          </a:bodyPr>
          <a:lstStyle/>
          <a:p>
            <a:r>
              <a:rPr lang="pt-BR" dirty="0" smtClean="0"/>
              <a:t>1 - O Conhecimento Contemporâneo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533136"/>
          </a:xfrm>
        </p:spPr>
        <p:txBody>
          <a:bodyPr>
            <a:normAutofit/>
          </a:bodyPr>
          <a:lstStyle/>
          <a:p>
            <a:r>
              <a:rPr lang="pt-BR" sz="2000" i="1" dirty="0" smtClean="0"/>
              <a:t>Sociedade do Conhecimento</a:t>
            </a:r>
            <a:r>
              <a:rPr lang="pt-BR" sz="2000" dirty="0" smtClean="0"/>
              <a:t>: emergência de um novo paradigma econômico e produtivo no qual o fator mais importante deixa de ser a disponibilidade de capital, trabalho, matérias-primas ou energia,  passando a ser o </a:t>
            </a:r>
            <a:r>
              <a:rPr lang="pt-BR" sz="2000" u="sng" dirty="0" smtClean="0"/>
              <a:t>uso intensivo de conhecimento e informação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A vantagem comparativa é determinada cada vez mais pelo </a:t>
            </a:r>
            <a:r>
              <a:rPr lang="pt-BR" sz="2000" u="sng" dirty="0" smtClean="0"/>
              <a:t>uso competitivo do conhecimento e das inovações tecnológicas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Conhecimento: pilar da riqueza e do poder das nações, mas, ao mesmo tempo, encoraja a tendência a tratá-lo meramente como </a:t>
            </a:r>
            <a:r>
              <a:rPr lang="pt-BR" sz="2000" u="sng" dirty="0" smtClean="0"/>
              <a:t>mercadoria</a:t>
            </a:r>
            <a:r>
              <a:rPr lang="pt-BR" sz="2000" dirty="0" smtClean="0"/>
              <a:t> </a:t>
            </a:r>
            <a:r>
              <a:rPr lang="pt-BR" sz="2000" u="sng" dirty="0" smtClean="0"/>
              <a:t>sujeita às leis do mercado e aberta à apropriação privada</a:t>
            </a:r>
            <a:r>
              <a:rPr lang="pt-BR" sz="20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53313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“... o</a:t>
            </a:r>
            <a:r>
              <a:rPr lang="pt-BR" sz="2000" u="sng" dirty="0" smtClean="0"/>
              <a:t> poder econômico que se fundamenta na posse de informação</a:t>
            </a:r>
            <a:r>
              <a:rPr lang="pt-BR" sz="2000" dirty="0" smtClean="0"/>
              <a:t> que se torna </a:t>
            </a:r>
            <a:r>
              <a:rPr lang="pt-BR" sz="2000" b="1" u="sng" dirty="0" smtClean="0"/>
              <a:t>secreta</a:t>
            </a:r>
            <a:r>
              <a:rPr lang="pt-BR" sz="2000" dirty="0" smtClean="0"/>
              <a:t> e constitui um terreno </a:t>
            </a:r>
            <a:r>
              <a:rPr lang="pt-BR" sz="2000" u="sng" dirty="0" smtClean="0"/>
              <a:t>de competição econômica e militar</a:t>
            </a:r>
            <a:r>
              <a:rPr lang="pt-BR" sz="2000" dirty="0" smtClean="0"/>
              <a:t> sem precedente, bloqueando necessariamente as forças democráticas, que se baseiam no direito à informação – tanto o direito a obtê-la como o de produzi-la e disseminá-la.</a:t>
            </a:r>
          </a:p>
          <a:p>
            <a:endParaRPr lang="pt-BR" sz="2000" dirty="0" smtClean="0"/>
          </a:p>
          <a:p>
            <a:r>
              <a:rPr lang="pt-BR" sz="2000" dirty="0" smtClean="0"/>
              <a:t>Em outras palavras, do ponto de vista da informação, a </a:t>
            </a:r>
            <a:r>
              <a:rPr lang="pt-BR" sz="2000" i="1" dirty="0" smtClean="0"/>
              <a:t>sociedade do conhecimento </a:t>
            </a:r>
            <a:r>
              <a:rPr lang="pt-BR" sz="2000" dirty="0" smtClean="0"/>
              <a:t>é </a:t>
            </a:r>
            <a:r>
              <a:rPr lang="pt-BR" sz="2000" u="sng" dirty="0" smtClean="0"/>
              <a:t>governada pela lógica do mercado</a:t>
            </a:r>
            <a:r>
              <a:rPr lang="pt-BR" sz="2000" dirty="0" smtClean="0"/>
              <a:t> (sobretudo o financeiro), de tal modo que </a:t>
            </a:r>
            <a:r>
              <a:rPr lang="pt-BR" sz="2000" u="sng" dirty="0" smtClean="0"/>
              <a:t>não é propícia nem favorável à ação política da sociedade civil e à promoção efetiva da informação e do conhecimento necessários para a vida social e cultural</a:t>
            </a:r>
            <a:r>
              <a:rPr lang="pt-BR" sz="2000" dirty="0" smtClean="0"/>
              <a:t>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710952"/>
          </a:xfrm>
        </p:spPr>
        <p:txBody>
          <a:bodyPr>
            <a:normAutofit/>
          </a:bodyPr>
          <a:lstStyle/>
          <a:p>
            <a:r>
              <a:rPr lang="pt-BR" dirty="0" smtClean="0"/>
              <a:t>1 - O Conhecimento Contemporâneo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1026" name="Picture 2" descr="http://edsonsombra.com.br/admin/post/imagens/13708696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836712"/>
            <a:ext cx="6624736" cy="5893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45058" name="Picture 2" descr="http://3.bp.blogspot.com/_ITRCm06di74/TP1DGh5S18I/AAAAAAAAF-c/7VxlNQ0hEkg/s1600/wikileaks+denunci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19131"/>
            <a:ext cx="4536504" cy="2553885"/>
          </a:xfrm>
          <a:prstGeom prst="rect">
            <a:avLst/>
          </a:prstGeom>
          <a:noFill/>
        </p:spPr>
      </p:pic>
      <p:pic>
        <p:nvPicPr>
          <p:cNvPr id="45060" name="Picture 4" descr="https://encrypted-tbn1.gstatic.com/images?q=tbn:ANd9GcRfAg-A_VDAKyKmDnO1T2LyLzRSt1pJ1FaTvHyJzRrcnR7y_8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9" y="3501008"/>
            <a:ext cx="5328592" cy="2355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533136"/>
          </a:xfrm>
        </p:spPr>
        <p:txBody>
          <a:bodyPr>
            <a:normAutofit lnSpcReduction="10000"/>
          </a:bodyPr>
          <a:lstStyle/>
          <a:p>
            <a:r>
              <a:rPr lang="pt-BR" sz="2000" dirty="0" smtClean="0"/>
              <a:t>“... Em lugar de prometer significativo progresso e </a:t>
            </a:r>
            <a:r>
              <a:rPr lang="pt-BR" sz="2000" u="sng" dirty="0" smtClean="0"/>
              <a:t>desenvolvimento autônomo</a:t>
            </a:r>
            <a:r>
              <a:rPr lang="pt-BR" sz="2000" dirty="0" smtClean="0"/>
              <a:t> das universidades como instituições sociais, comprometidas com a vida das suas sociedades e articuladas a poderes diretos democráticos, a noção de </a:t>
            </a:r>
            <a:r>
              <a:rPr lang="pt-BR" sz="2000" u="sng" dirty="0" smtClean="0"/>
              <a:t>sociedade do conhecimento</a:t>
            </a:r>
            <a:r>
              <a:rPr lang="pt-BR" sz="2000" dirty="0" smtClean="0"/>
              <a:t> sugere, ao contrário, tanto a </a:t>
            </a:r>
            <a:r>
              <a:rPr lang="pt-BR" sz="2000" b="1" u="sng" dirty="0" err="1" smtClean="0"/>
              <a:t>heteronomia</a:t>
            </a:r>
            <a:r>
              <a:rPr lang="pt-BR" sz="2000" dirty="0" smtClean="0"/>
              <a:t> da universidade (quando ela produz conhecimento destinado a gerar mais informação para o capital financeiro, curvando-se às suas necessidades e à sua lógica), como a irrelevância da atividade universitária (quando a pesquisa é definida com autonomia pelas suas sociedades ou busca responder às suas necessidades sociais e políticas).”</a:t>
            </a:r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Pesquisa Básica x Pesquisa Aplicada</a:t>
            </a:r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Explosão do conhecimento - Explosão epistemológica</a:t>
            </a:r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01824"/>
            <a:ext cx="8229600" cy="7109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pt-BR" sz="3600" dirty="0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1 - </a:t>
            </a: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Conhecimento Contemporâneo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435280" cy="4680520"/>
          </a:xfrm>
        </p:spPr>
        <p:txBody>
          <a:bodyPr>
            <a:normAutofit lnSpcReduction="10000"/>
          </a:bodyPr>
          <a:lstStyle/>
          <a:p>
            <a:r>
              <a:rPr lang="pt-BR" sz="2000" u="sng" dirty="0" smtClean="0"/>
              <a:t>Compressão Espaço-Tempo</a:t>
            </a:r>
          </a:p>
          <a:p>
            <a:endParaRPr lang="pt-BR" sz="2000" dirty="0" smtClean="0"/>
          </a:p>
          <a:p>
            <a:r>
              <a:rPr lang="pt-BR" sz="2000" dirty="0" smtClean="0"/>
              <a:t>Abandono do núcleo fundamental do trabalho universitário, ou seja, da </a:t>
            </a:r>
            <a:r>
              <a:rPr lang="pt-BR" sz="2000" u="sng" dirty="0" smtClean="0"/>
              <a:t>formação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u="sng" dirty="0" smtClean="0"/>
              <a:t>Transmissão e treinamento</a:t>
            </a:r>
            <a:r>
              <a:rPr lang="pt-BR" sz="2000" dirty="0" smtClean="0"/>
              <a:t>: o ensino é entendido como a rápida transmissão de conhecimento.</a:t>
            </a:r>
          </a:p>
          <a:p>
            <a:endParaRPr lang="pt-BR" sz="2000" dirty="0" smtClean="0"/>
          </a:p>
          <a:p>
            <a:r>
              <a:rPr lang="pt-BR" sz="2000" dirty="0" smtClean="0"/>
              <a:t>O conhecimento não é mais monodisciplinar, mas sim </a:t>
            </a:r>
            <a:r>
              <a:rPr lang="pt-BR" sz="2000" u="sng" dirty="0" smtClean="0"/>
              <a:t>interdisciplinar</a:t>
            </a:r>
            <a:r>
              <a:rPr lang="pt-BR" sz="2000" dirty="0" smtClean="0"/>
              <a:t>, está centrado no problema, não na disciplina.</a:t>
            </a:r>
          </a:p>
          <a:p>
            <a:endParaRPr lang="pt-BR" sz="2000" dirty="0" smtClean="0"/>
          </a:p>
          <a:p>
            <a:r>
              <a:rPr lang="pt-BR" sz="2000" u="sng" dirty="0" smtClean="0"/>
              <a:t>Flexibilização</a:t>
            </a:r>
            <a:r>
              <a:rPr lang="pt-BR" sz="2000" dirty="0" smtClean="0"/>
              <a:t> do ensino (</a:t>
            </a:r>
            <a:r>
              <a:rPr lang="pt-BR" sz="2000" dirty="0" err="1" smtClean="0"/>
              <a:t>precarização</a:t>
            </a:r>
            <a:r>
              <a:rPr lang="pt-BR" sz="2000" dirty="0" smtClean="0"/>
              <a:t> dos contratos de trabalho, terceirização e criação de novas modalidades de ensino, baseadas em cursos de curta duração).</a:t>
            </a:r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01824"/>
            <a:ext cx="8229600" cy="7109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3600" dirty="0" smtClean="0">
                <a:solidFill>
                  <a:srgbClr val="04617B"/>
                </a:solidFill>
                <a:latin typeface="Calibri"/>
              </a:rPr>
              <a:t>1 - </a:t>
            </a: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Conhecimento Contemporâneo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53313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000" dirty="0" smtClean="0"/>
          </a:p>
          <a:p>
            <a:r>
              <a:rPr lang="pt-BR" sz="2000" u="sng" dirty="0" smtClean="0"/>
              <a:t>Gestão</a:t>
            </a:r>
            <a:r>
              <a:rPr lang="pt-BR" sz="2000" dirty="0" smtClean="0"/>
              <a:t>: a universidade atual passou a ser uma </a:t>
            </a:r>
            <a:r>
              <a:rPr lang="pt-BR" sz="2000" u="sng" dirty="0" smtClean="0"/>
              <a:t>organização administrada</a:t>
            </a:r>
            <a:r>
              <a:rPr lang="pt-BR" sz="2000" dirty="0" smtClean="0"/>
              <a:t> (Adorno e </a:t>
            </a:r>
            <a:r>
              <a:rPr lang="pt-BR" sz="2000" dirty="0" err="1" smtClean="0"/>
              <a:t>Horkheimer</a:t>
            </a:r>
            <a:r>
              <a:rPr lang="pt-BR" sz="2000" dirty="0" smtClean="0"/>
              <a:t> empregam o conceito de administração capitalista).</a:t>
            </a:r>
          </a:p>
          <a:p>
            <a:endParaRPr lang="pt-BR" sz="2000" dirty="0" smtClean="0"/>
          </a:p>
          <a:p>
            <a:r>
              <a:rPr lang="pt-BR" sz="2000" dirty="0" smtClean="0"/>
              <a:t>Governada mediante </a:t>
            </a:r>
            <a:r>
              <a:rPr lang="pt-BR" sz="2000" u="sng" dirty="0" smtClean="0"/>
              <a:t>contratos de gestão</a:t>
            </a:r>
            <a:r>
              <a:rPr lang="pt-BR" sz="2000" dirty="0" smtClean="0"/>
              <a:t>, avaliada com base em </a:t>
            </a:r>
            <a:r>
              <a:rPr lang="pt-BR" sz="2000" u="sng" dirty="0" smtClean="0"/>
              <a:t>indicadores de produtividade</a:t>
            </a:r>
            <a:r>
              <a:rPr lang="pt-BR" sz="2000" dirty="0" smtClean="0"/>
              <a:t> e projetada para ser </a:t>
            </a:r>
            <a:r>
              <a:rPr lang="pt-BR" sz="2000" u="sng" dirty="0" smtClean="0"/>
              <a:t>flexível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A universidade é estruturada por </a:t>
            </a:r>
            <a:r>
              <a:rPr lang="pt-BR" sz="2000" u="sng" dirty="0" smtClean="0"/>
              <a:t>estratégias</a:t>
            </a:r>
            <a:r>
              <a:rPr lang="pt-BR" sz="2000" dirty="0" smtClean="0"/>
              <a:t> e programas de </a:t>
            </a:r>
            <a:r>
              <a:rPr lang="pt-BR" sz="2000" u="sng" dirty="0" smtClean="0"/>
              <a:t>eficiência organizacional</a:t>
            </a:r>
            <a:r>
              <a:rPr lang="pt-BR" sz="2000" dirty="0" smtClean="0"/>
              <a:t>, ou seja, pela </a:t>
            </a:r>
            <a:r>
              <a:rPr lang="pt-BR" sz="2000" u="sng" dirty="0" smtClean="0"/>
              <a:t>particularidade e instabilidade dos meios e objetivos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u="sng" dirty="0" smtClean="0"/>
              <a:t>Razão Instrumental</a:t>
            </a:r>
            <a:r>
              <a:rPr lang="pt-BR" sz="2000" dirty="0" smtClean="0"/>
              <a:t> x </a:t>
            </a:r>
            <a:r>
              <a:rPr lang="pt-BR" sz="2000" u="sng" dirty="0" smtClean="0"/>
              <a:t>Razão Substantiva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6999-B955-41FD-B8AD-5AEF1FA50C00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01824"/>
            <a:ext cx="8229600" cy="71095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3600" dirty="0" smtClean="0">
                <a:solidFill>
                  <a:srgbClr val="04617B"/>
                </a:solidFill>
                <a:latin typeface="Calibri"/>
              </a:rPr>
              <a:t>1 - </a:t>
            </a: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Conhecimento Contemporâneo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3749</TotalTime>
  <Words>1676</Words>
  <Application>Microsoft Office PowerPoint</Application>
  <PresentationFormat>On-screen Show (4:3)</PresentationFormat>
  <Paragraphs>160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Desafios da Universidade na Sociedade do Conhecimento  Carlos T. Bernheim &amp; Marilena Chauí</vt:lpstr>
      <vt:lpstr>Questões para Reflexão</vt:lpstr>
      <vt:lpstr>1 - O Conhecimento Contemporâneo</vt:lpstr>
      <vt:lpstr>1 - O Conhecimento Contemporâneo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2 - A Universidade e a Sociedade</vt:lpstr>
      <vt:lpstr>2 - A Universidade e a Sociedade</vt:lpstr>
      <vt:lpstr>2 - A Universidade e a Sociedade</vt:lpstr>
      <vt:lpstr>3 - A Globalização</vt:lpstr>
      <vt:lpstr>3 - A Globalização</vt:lpstr>
      <vt:lpstr>3 - A Globalização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e Administração de Projetos</dc:title>
  <dc:creator>Rene</dc:creator>
  <cp:lastModifiedBy>RB</cp:lastModifiedBy>
  <cp:revision>124</cp:revision>
  <dcterms:created xsi:type="dcterms:W3CDTF">2014-05-14T14:25:40Z</dcterms:created>
  <dcterms:modified xsi:type="dcterms:W3CDTF">2016-03-17T19:06:23Z</dcterms:modified>
</cp:coreProperties>
</file>